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3" r:id="rId2"/>
    <p:sldId id="258" r:id="rId3"/>
    <p:sldId id="260" r:id="rId4"/>
    <p:sldId id="270" r:id="rId5"/>
    <p:sldId id="261" r:id="rId6"/>
    <p:sldId id="263" r:id="rId7"/>
    <p:sldId id="264" r:id="rId8"/>
    <p:sldId id="267" r:id="rId9"/>
    <p:sldId id="274" r:id="rId10"/>
    <p:sldId id="266" r:id="rId11"/>
    <p:sldId id="268" r:id="rId12"/>
    <p:sldId id="272" r:id="rId13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タイトルなしのセクション" id="{4F5713DA-876A-4A5B-88A1-48D27BBA30F8}">
          <p14:sldIdLst>
            <p14:sldId id="273"/>
            <p14:sldId id="258"/>
            <p14:sldId id="260"/>
            <p14:sldId id="270"/>
            <p14:sldId id="261"/>
            <p14:sldId id="263"/>
            <p14:sldId id="264"/>
            <p14:sldId id="267"/>
            <p14:sldId id="274"/>
            <p14:sldId id="266"/>
            <p14:sldId id="268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6600FF"/>
    <a:srgbClr val="9900CC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747" autoAdjust="0"/>
    <p:restoredTop sz="78408" autoAdjust="0"/>
  </p:normalViewPr>
  <p:slideViewPr>
    <p:cSldViewPr snapToGrid="0">
      <p:cViewPr varScale="1">
        <p:scale>
          <a:sx n="90" d="100"/>
          <a:sy n="90" d="100"/>
        </p:scale>
        <p:origin x="1920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25" d="100"/>
        <a:sy n="125" d="100"/>
      </p:scale>
      <p:origin x="0" y="-3464"/>
    </p:cViewPr>
  </p:sorterViewPr>
  <p:notesViewPr>
    <p:cSldViewPr snapToGrid="0">
      <p:cViewPr varScale="1">
        <p:scale>
          <a:sx n="54" d="100"/>
          <a:sy n="54" d="100"/>
        </p:scale>
        <p:origin x="26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A75B8-2E4B-4075-8E8B-FB49B0A083F2}" type="datetimeFigureOut">
              <a:rPr kumimoji="1" lang="ja-JP" altLang="en-US" smtClean="0"/>
              <a:t>2021/3/11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2BAFF-B26F-4FA3-B5DF-1E3E7455D5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6491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2B26E-46F0-47F4-8C8F-029EFD0E8AEF}" type="datetimeFigureOut">
              <a:rPr kumimoji="1" lang="ja-JP" altLang="en-US" smtClean="0"/>
              <a:t>2021/3/11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33B0E-2190-41E3-A4DF-E0FE3CFB00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2307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800" dirty="0"/>
              <a:t>にっせいかんってなんなん？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33B0E-2190-41E3-A4DF-E0FE3CFB009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7339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33B0E-2190-41E3-A4DF-E0FE3CFB009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0638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33B0E-2190-41E3-A4DF-E0FE3CFB009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2041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39700" algn="just">
              <a:lnSpc>
                <a:spcPct val="90000"/>
              </a:lnSpc>
              <a:spcAft>
                <a:spcPts val="600"/>
              </a:spcAft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33B0E-2190-41E3-A4DF-E0FE3CFB009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0932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33B0E-2190-41E3-A4DF-E0FE3CFB009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9460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33B0E-2190-41E3-A4DF-E0FE3CFB009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4137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33B0E-2190-41E3-A4DF-E0FE3CFB009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1664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33B0E-2190-41E3-A4DF-E0FE3CFB009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0938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D4B399-C87F-43F7-938E-C5E80E58CA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5788D7E-D1B5-4583-B42E-58753E5AC7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D4398EC-3638-4A99-BE45-92C4AFF66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573B-D0DF-40F5-9281-0037D6F86683}" type="datetimeFigureOut">
              <a:rPr kumimoji="1" lang="ja-JP" altLang="en-US" smtClean="0"/>
              <a:t>2021/3/11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C6FB76-AC9E-4ED7-82F9-4AE121B3C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562723A-9545-4D5C-B1D8-EEF3A4AA1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B402-5CA1-43E4-922C-50C98ECBEE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5787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E57503-223D-444E-BEB7-904588E35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4421614-D021-4314-95F0-1EF31BB4F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72BB5A9-75A6-4DCC-B0A6-5CA93ADD7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573B-D0DF-40F5-9281-0037D6F86683}" type="datetimeFigureOut">
              <a:rPr kumimoji="1" lang="ja-JP" altLang="en-US" smtClean="0"/>
              <a:t>2021/3/11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853139C-BFD4-488C-B0F7-569C80C2A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D27C388-0AA1-49FF-8D63-74CA994FA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B402-5CA1-43E4-922C-50C98ECBEE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808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D76001F-7AA6-480E-879F-AFC3C16AE5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0265DBE-9594-47ED-9BA9-579FDB91D7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06626-43E0-41EF-B783-2EE842009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573B-D0DF-40F5-9281-0037D6F86683}" type="datetimeFigureOut">
              <a:rPr kumimoji="1" lang="ja-JP" altLang="en-US" smtClean="0"/>
              <a:t>2021/3/11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F3E088A-EA13-4A1F-B290-D126907D3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D5FEEC7-3BFE-412C-9C38-AFEC71750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B402-5CA1-43E4-922C-50C98ECBEE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4430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F58E26-E254-41D9-ABC7-3B0362E29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E09C936-E294-45ED-B235-5F08405D6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07D853-AE4E-4D72-AA39-F34017B00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573B-D0DF-40F5-9281-0037D6F86683}" type="datetimeFigureOut">
              <a:rPr kumimoji="1" lang="ja-JP" altLang="en-US" smtClean="0"/>
              <a:t>2021/3/11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A24C93A-78AD-437C-8202-F571667F5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4C1EBB-EFD5-4D51-8904-A194B538F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B402-5CA1-43E4-922C-50C98ECBEE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463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C4A45B-2620-4499-9489-B7A88C124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D38136-0A89-4B96-883C-E637CF0E8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71D64DD-4AF1-47A5-809A-7C7FF8A65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573B-D0DF-40F5-9281-0037D6F86683}" type="datetimeFigureOut">
              <a:rPr kumimoji="1" lang="ja-JP" altLang="en-US" smtClean="0"/>
              <a:t>2021/3/11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3DF2A41-E119-40AF-8615-D2C4DBD57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E546CCB-96D1-4EF5-8980-229C41E2D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B402-5CA1-43E4-922C-50C98ECBEE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7214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467C01-B6C0-4A4A-9B42-377D5F828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BF43144-E092-43BE-8175-6E418C942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427D517-8FCF-4E46-8488-E8C6B64C7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DCEBEEC-A485-4952-8FBA-8CCD71343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573B-D0DF-40F5-9281-0037D6F86683}" type="datetimeFigureOut">
              <a:rPr kumimoji="1" lang="ja-JP" altLang="en-US" smtClean="0"/>
              <a:t>2021/3/11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498DBE3-60BC-4520-88C6-C1347725D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ABBCD7D-52A5-4FB5-8271-E5A3CC45B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B402-5CA1-43E4-922C-50C98ECBEE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5231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1CEB52-7B91-4406-BE2C-0D1067BA6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91393F0-129A-4F2E-A260-FBE066841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F17047D-4D52-4170-BACC-53357038C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18346D1-F404-4951-9A20-6D7D9E5B7E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BAA42F1-A6F1-46C0-9AC2-BFC01320EB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AB64F21-CA82-42FF-81EB-6F7BC0370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573B-D0DF-40F5-9281-0037D6F86683}" type="datetimeFigureOut">
              <a:rPr kumimoji="1" lang="ja-JP" altLang="en-US" smtClean="0"/>
              <a:t>2021/3/11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A25803B-D0FD-4285-811F-FFF0D9B7F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38DD88B-3002-4E86-99C7-0F4535CAA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B402-5CA1-43E4-922C-50C98ECBEE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2136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8BE9C7-4CCA-4C12-B406-8BD85239F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A28AD98-F6D3-422E-8612-564082365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573B-D0DF-40F5-9281-0037D6F86683}" type="datetimeFigureOut">
              <a:rPr kumimoji="1" lang="ja-JP" altLang="en-US" smtClean="0"/>
              <a:t>2021/3/11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51B0593-AA91-4014-9E61-0E9EB71A8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1F588A1-F594-4682-AFC3-6BABED407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B402-5CA1-43E4-922C-50C98ECBEE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5843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D86E540-BA10-4466-9DF6-5404DF95A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573B-D0DF-40F5-9281-0037D6F86683}" type="datetimeFigureOut">
              <a:rPr kumimoji="1" lang="ja-JP" altLang="en-US" smtClean="0"/>
              <a:t>2021/3/11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B6D82E9-8F30-4146-A1F9-621279052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CEA58AF-4400-4D16-ABEE-05C7CF32A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B402-5CA1-43E4-922C-50C98ECBEE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411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8F09C8-0DEA-47CB-A73B-4F3F4AC8F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8AC6052-78E5-42B3-9A8B-C17B3B447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938B965-BB71-40EE-882B-92EEB0FADF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3399EC-D861-4618-A449-FC79B3F2E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573B-D0DF-40F5-9281-0037D6F86683}" type="datetimeFigureOut">
              <a:rPr kumimoji="1" lang="ja-JP" altLang="en-US" smtClean="0"/>
              <a:t>2021/3/11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33273B3-BF9E-40CA-B761-011954629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507463C-40B4-48DB-A43A-A00502046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B402-5CA1-43E4-922C-50C98ECBEE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6652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EF9872-7999-4BAC-B9EC-9C804BADC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281DEAE-9882-4B57-8AD0-20A556A1A7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F57E6A7-9DC3-4EA2-A86C-E3A9F0DCB1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4D65F84-5A48-49F8-A526-9547E45F3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573B-D0DF-40F5-9281-0037D6F86683}" type="datetimeFigureOut">
              <a:rPr kumimoji="1" lang="ja-JP" altLang="en-US" smtClean="0"/>
              <a:t>2021/3/11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046F292-EBAB-4049-9E5F-C99E67EC0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E46BF0F-5A8D-4806-8EB3-A8BA59F4B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B402-5CA1-43E4-922C-50C98ECBEE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6795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59A7487-B528-4886-A099-C901B67D0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15D7435-0C7D-4B5F-BAEE-7B88D5747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E54B9BF-7EF1-45A9-8959-BE4BBDC4F8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7573B-D0DF-40F5-9281-0037D6F86683}" type="datetimeFigureOut">
              <a:rPr kumimoji="1" lang="ja-JP" altLang="en-US" smtClean="0"/>
              <a:t>2021/3/11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BC59C9D-1F67-40CD-8A9E-2445BD8B13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906BE20-6AC3-47E7-8D23-4520F6B614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8B402-5CA1-43E4-922C-50C98ECBEE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8358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36161" r="-1" b="2516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188377" y="1574425"/>
            <a:ext cx="9815245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8000">
                <a:solidFill>
                  <a:srgbClr val="FFFF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日精看ってなんなん？</a:t>
            </a:r>
            <a:endParaRPr lang="ja-JP" altLang="en-US" sz="8000" dirty="0">
              <a:solidFill>
                <a:srgbClr val="FFFFFF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59606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FCE785A-B980-45D6-9A29-710422DBD98D}"/>
              </a:ext>
            </a:extLst>
          </p:cNvPr>
          <p:cNvSpPr txBox="1"/>
          <p:nvPr/>
        </p:nvSpPr>
        <p:spPr>
          <a:xfrm>
            <a:off x="537663" y="1029871"/>
            <a:ext cx="8561238" cy="323597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139700" indent="-139700" algn="just">
              <a:lnSpc>
                <a:spcPct val="90000"/>
              </a:lnSpc>
              <a:spcAft>
                <a:spcPts val="600"/>
              </a:spcAft>
            </a:pPr>
            <a:r>
              <a:rPr lang="ja-JP" altLang="ja-JP" sz="28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精神科</a:t>
            </a:r>
            <a:r>
              <a:rPr lang="ja-JP" altLang="en-US" sz="28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看護職</a:t>
            </a:r>
            <a:r>
              <a:rPr lang="ja-JP" altLang="ja-JP" sz="28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を、社会に認めてもらい、</a:t>
            </a:r>
            <a:endParaRPr lang="en-US" altLang="ja-JP" sz="2800" kern="100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Arial" panose="020B0604020202020204" pitchFamily="34" charset="0"/>
            </a:endParaRPr>
          </a:p>
          <a:p>
            <a:pPr marL="139700" indent="-139700" algn="just">
              <a:lnSpc>
                <a:spcPct val="90000"/>
              </a:lnSpc>
              <a:spcAft>
                <a:spcPts val="600"/>
              </a:spcAft>
            </a:pPr>
            <a:r>
              <a:rPr lang="ja-JP" altLang="en-US" sz="28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　　</a:t>
            </a:r>
            <a:r>
              <a:rPr lang="ja-JP" altLang="ja-JP" sz="28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さらにより良い環境に変えていく</a:t>
            </a:r>
            <a:r>
              <a:rPr lang="ja-JP" altLang="en-US" sz="28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ために、</a:t>
            </a:r>
            <a:endParaRPr lang="en-US" altLang="ja-JP" sz="2800" kern="100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Arial" panose="020B0604020202020204" pitchFamily="34" charset="0"/>
            </a:endParaRPr>
          </a:p>
          <a:p>
            <a:pPr marL="139700" indent="-139700" algn="just">
              <a:lnSpc>
                <a:spcPct val="90000"/>
              </a:lnSpc>
              <a:spcAft>
                <a:spcPts val="600"/>
              </a:spcAft>
            </a:pPr>
            <a:r>
              <a:rPr lang="ja-JP" altLang="en-US" sz="28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　　　　行政や社会へ精神科看護職の</a:t>
            </a:r>
            <a:r>
              <a:rPr lang="en-US" altLang="ja-JP" sz="28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“</a:t>
            </a:r>
            <a:r>
              <a:rPr lang="ja-JP" altLang="ja-JP" sz="28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声</a:t>
            </a:r>
            <a:r>
              <a:rPr lang="en-US" altLang="ja-JP" sz="28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”</a:t>
            </a:r>
            <a:r>
              <a:rPr lang="ja-JP" altLang="en-US" sz="28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を届けます</a:t>
            </a:r>
            <a:r>
              <a:rPr lang="ja-JP" altLang="ja-JP" sz="28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。</a:t>
            </a:r>
            <a:endParaRPr lang="en-US" altLang="ja-JP" sz="2800" kern="100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Arial" panose="020B0604020202020204" pitchFamily="34" charset="0"/>
            </a:endParaRPr>
          </a:p>
          <a:p>
            <a:pPr marL="139700" indent="-139700" algn="just">
              <a:lnSpc>
                <a:spcPct val="90000"/>
              </a:lnSpc>
              <a:spcAft>
                <a:spcPts val="600"/>
              </a:spcAft>
            </a:pPr>
            <a:endParaRPr lang="en-US" altLang="ja-JP" sz="1400" kern="100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Arial" panose="020B0604020202020204" pitchFamily="34" charset="0"/>
            </a:endParaRPr>
          </a:p>
          <a:p>
            <a:pPr marL="139700" indent="-139700" algn="just">
              <a:lnSpc>
                <a:spcPct val="90000"/>
              </a:lnSpc>
              <a:spcAft>
                <a:spcPts val="600"/>
              </a:spcAft>
            </a:pPr>
            <a:r>
              <a:rPr lang="ja-JP" altLang="ja-JP" sz="28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そのような壮大な</a:t>
            </a:r>
            <a:r>
              <a:rPr lang="ja-JP" altLang="en-US" sz="28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意義</a:t>
            </a:r>
            <a:r>
              <a:rPr lang="ja-JP" altLang="ja-JP" sz="28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を自覚し、</a:t>
            </a:r>
            <a:endParaRPr lang="en-US" altLang="ja-JP" sz="2800" kern="100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Arial" panose="020B0604020202020204" pitchFamily="34" charset="0"/>
            </a:endParaRPr>
          </a:p>
          <a:p>
            <a:pPr marL="139700" indent="-139700" algn="just">
              <a:lnSpc>
                <a:spcPct val="90000"/>
              </a:lnSpc>
              <a:spcAft>
                <a:spcPts val="600"/>
              </a:spcAft>
            </a:pPr>
            <a:r>
              <a:rPr lang="ja-JP" altLang="en-US" sz="28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　　　精神科看護</a:t>
            </a:r>
            <a:r>
              <a:rPr lang="ja-JP" altLang="en-US" sz="2800" kern="100" dirty="0" smtClean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職としての誇り</a:t>
            </a:r>
            <a:r>
              <a:rPr lang="ja-JP" altLang="en-US" sz="28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をもって、</a:t>
            </a:r>
            <a:endParaRPr lang="en-US" altLang="ja-JP" sz="2800" kern="100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Arial" panose="020B0604020202020204" pitchFamily="34" charset="0"/>
            </a:endParaRPr>
          </a:p>
          <a:p>
            <a:pPr marL="139700" indent="-139700" algn="just">
              <a:lnSpc>
                <a:spcPct val="90000"/>
              </a:lnSpc>
              <a:spcAft>
                <a:spcPts val="600"/>
              </a:spcAft>
            </a:pPr>
            <a:r>
              <a:rPr lang="ja-JP" altLang="en-US" sz="28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　　　　　　日精看</a:t>
            </a:r>
            <a:r>
              <a:rPr lang="ja-JP" altLang="ja-JP" sz="28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に所属する</a:t>
            </a:r>
            <a:r>
              <a:rPr lang="ja-JP" altLang="en-US" sz="28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意味を考え、</a:t>
            </a:r>
            <a:endParaRPr lang="en-US" altLang="ja-JP" sz="2800" kern="100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Arial" panose="020B0604020202020204" pitchFamily="34" charset="0"/>
            </a:endParaRPr>
          </a:p>
          <a:p>
            <a:pPr marL="139700" indent="-139700" algn="just">
              <a:lnSpc>
                <a:spcPct val="90000"/>
              </a:lnSpc>
              <a:spcAft>
                <a:spcPts val="600"/>
              </a:spcAft>
            </a:pPr>
            <a:r>
              <a:rPr lang="ja-JP" altLang="en-US" sz="28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　　　　　　　　　ぜひ、入会してください。</a:t>
            </a:r>
            <a:endParaRPr lang="en-US" altLang="ja-JP" sz="2800" kern="100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Arial" panose="020B0604020202020204" pitchFamily="34" charset="0"/>
            </a:endParaRPr>
          </a:p>
          <a:p>
            <a:pPr marL="139700" indent="-139700" algn="just">
              <a:lnSpc>
                <a:spcPct val="90000"/>
              </a:lnSpc>
              <a:spcAft>
                <a:spcPts val="600"/>
              </a:spcAft>
            </a:pPr>
            <a:endParaRPr lang="en-US" altLang="ja-JP" sz="1400" kern="100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Arial" panose="020B0604020202020204" pitchFamily="34" charset="0"/>
            </a:endParaRPr>
          </a:p>
          <a:p>
            <a:pPr marL="139700" indent="-139700" algn="just">
              <a:lnSpc>
                <a:spcPct val="90000"/>
              </a:lnSpc>
              <a:spcAft>
                <a:spcPts val="600"/>
              </a:spcAft>
            </a:pPr>
            <a:r>
              <a:rPr lang="ja-JP" altLang="en-US" sz="28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一緒に、より良い精神科看護を創造していきましょう！</a:t>
            </a:r>
            <a:endParaRPr lang="en-US" altLang="ja-JP" sz="2800" kern="100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Arial" panose="020B0604020202020204" pitchFamily="34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7579" y="1876117"/>
            <a:ext cx="2608330" cy="4779454"/>
          </a:xfrm>
          <a:prstGeom prst="rect">
            <a:avLst/>
          </a:prstGeom>
        </p:spPr>
      </p:pic>
      <p:sp>
        <p:nvSpPr>
          <p:cNvPr id="11" name="角丸四角形吹き出し 10"/>
          <p:cNvSpPr/>
          <p:nvPr/>
        </p:nvSpPr>
        <p:spPr>
          <a:xfrm>
            <a:off x="139700" y="761059"/>
            <a:ext cx="8919271" cy="4717176"/>
          </a:xfrm>
          <a:prstGeom prst="wedgeRoundRectCallout">
            <a:avLst>
              <a:gd name="adj1" fmla="val 55901"/>
              <a:gd name="adj2" fmla="val 17269"/>
              <a:gd name="adj3" fmla="val 16667"/>
            </a:avLst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5908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-36022" y="105013"/>
            <a:ext cx="12192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39700" algn="just"/>
            <a:r>
              <a:rPr lang="ja-JP" altLang="en-US" sz="26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●最後に　</a:t>
            </a:r>
            <a:r>
              <a:rPr lang="ja-JP" altLang="ja-JP" sz="36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日精看の多くの活動は、</a:t>
            </a:r>
            <a:endParaRPr lang="en-US" altLang="ja-JP" sz="3600" kern="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Arial" panose="020B0604020202020204" pitchFamily="34" charset="0"/>
            </a:endParaRPr>
          </a:p>
          <a:p>
            <a:pPr indent="139700" algn="just"/>
            <a:r>
              <a:rPr lang="ja-JP" altLang="en-US" sz="36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　</a:t>
            </a:r>
            <a:r>
              <a:rPr lang="ja-JP" altLang="ja-JP" sz="3600" kern="100" dirty="0">
                <a:ln w="0"/>
                <a:solidFill>
                  <a:srgbClr val="66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支部役員</a:t>
            </a:r>
            <a:r>
              <a:rPr lang="ja-JP" altLang="en-US" sz="3600" kern="100" dirty="0">
                <a:ln w="0"/>
                <a:solidFill>
                  <a:srgbClr val="66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3600" kern="100" dirty="0">
                <a:ln w="0"/>
                <a:solidFill>
                  <a:srgbClr val="66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委員</a:t>
            </a:r>
            <a:r>
              <a:rPr lang="ja-JP" altLang="en-US" sz="3600" kern="100" dirty="0">
                <a:ln w="0"/>
                <a:solidFill>
                  <a:srgbClr val="66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会委員、</a:t>
            </a:r>
            <a:r>
              <a:rPr lang="ja-JP" altLang="ja-JP" sz="3600" kern="100" dirty="0">
                <a:ln w="0"/>
                <a:solidFill>
                  <a:srgbClr val="66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理事</a:t>
            </a:r>
            <a:r>
              <a:rPr lang="ja-JP" altLang="en-US" sz="3600" kern="100" dirty="0">
                <a:ln w="0"/>
                <a:solidFill>
                  <a:srgbClr val="66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など</a:t>
            </a:r>
            <a:r>
              <a:rPr lang="ja-JP" altLang="ja-JP" sz="36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の</a:t>
            </a:r>
            <a:endParaRPr lang="en-US" altLang="ja-JP" sz="3600" kern="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Arial" panose="020B0604020202020204" pitchFamily="34" charset="0"/>
            </a:endParaRPr>
          </a:p>
          <a:p>
            <a:pPr indent="139700" algn="just"/>
            <a:r>
              <a:rPr lang="ja-JP" altLang="en-US" sz="36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　 </a:t>
            </a:r>
            <a:r>
              <a:rPr lang="ja-JP" altLang="ja-JP" sz="36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ボランティアによって成り立ってい</a:t>
            </a:r>
            <a:r>
              <a:rPr lang="ja-JP" altLang="en-US" sz="36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ます</a:t>
            </a:r>
            <a:r>
              <a:rPr lang="ja-JP" altLang="ja-JP" sz="36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。</a:t>
            </a:r>
            <a:endParaRPr lang="en-US" altLang="ja-JP" sz="3600" kern="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Arial" panose="020B0604020202020204" pitchFamily="34" charset="0"/>
            </a:endParaRPr>
          </a:p>
          <a:p>
            <a:pPr indent="139700" algn="just"/>
            <a:endParaRPr lang="en-US" altLang="ja-JP" sz="3000" kern="100" dirty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Arial" panose="020B0604020202020204" pitchFamily="34" charset="0"/>
            </a:endParaRPr>
          </a:p>
          <a:p>
            <a:pPr indent="139700" algn="just"/>
            <a:endParaRPr lang="en-US" altLang="ja-JP" sz="1000" kern="100" dirty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Arial" panose="020B0604020202020204" pitchFamily="34" charset="0"/>
            </a:endParaRPr>
          </a:p>
          <a:p>
            <a:pPr indent="139700" algn="just"/>
            <a:r>
              <a:rPr lang="ja-JP" altLang="en-US" sz="28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　　</a:t>
            </a:r>
            <a:r>
              <a:rPr lang="ja-JP" altLang="ja-JP" sz="28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これらの方々は、少しでも</a:t>
            </a:r>
            <a:r>
              <a:rPr lang="ja-JP" altLang="en-US" sz="2800" kern="100" dirty="0"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こころの健康に問題を抱えている人</a:t>
            </a:r>
            <a:r>
              <a:rPr lang="ja-JP" altLang="ja-JP" sz="2800" kern="100" dirty="0"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にとって</a:t>
            </a:r>
            <a:endParaRPr lang="en-US" altLang="ja-JP" sz="2800" kern="100" dirty="0"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Arial" panose="020B0604020202020204" pitchFamily="34" charset="0"/>
            </a:endParaRPr>
          </a:p>
          <a:p>
            <a:pPr indent="139700" algn="just"/>
            <a:r>
              <a:rPr lang="ja-JP" altLang="en-US" sz="2800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　　</a:t>
            </a:r>
            <a:r>
              <a:rPr lang="ja-JP" altLang="ja-JP" sz="2800" kern="100" dirty="0"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生きやすい社会</a:t>
            </a:r>
            <a:r>
              <a:rPr lang="ja-JP" altLang="ja-JP" sz="2800" kern="100" dirty="0"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を</a:t>
            </a:r>
            <a:r>
              <a:rPr lang="ja-JP" altLang="en-US" sz="2800" kern="100" dirty="0"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つく</a:t>
            </a:r>
            <a:r>
              <a:rPr lang="ja-JP" altLang="ja-JP" sz="28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りたい、精神科看護者として</a:t>
            </a:r>
            <a:r>
              <a:rPr lang="ja-JP" altLang="ja-JP" sz="2800" kern="100" dirty="0"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働く仲間を守り</a:t>
            </a:r>
            <a:r>
              <a:rPr lang="ja-JP" altLang="ja-JP" sz="28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、</a:t>
            </a:r>
            <a:endParaRPr lang="en-US" altLang="ja-JP" sz="2800" kern="100" dirty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Arial" panose="020B0604020202020204" pitchFamily="34" charset="0"/>
            </a:endParaRPr>
          </a:p>
          <a:p>
            <a:pPr indent="139700" algn="just"/>
            <a:r>
              <a:rPr lang="ja-JP" altLang="en-US" sz="28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　　</a:t>
            </a:r>
            <a:r>
              <a:rPr lang="ja-JP" altLang="ja-JP" sz="28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もっと</a:t>
            </a:r>
            <a:r>
              <a:rPr lang="ja-JP" altLang="ja-JP" sz="2800" kern="100" dirty="0"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精神科看護の質を高めたい</a:t>
            </a:r>
            <a:r>
              <a:rPr lang="ja-JP" altLang="ja-JP" sz="28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、そして、</a:t>
            </a:r>
            <a:endParaRPr lang="en-US" altLang="ja-JP" sz="2800" kern="100" dirty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Arial" panose="020B0604020202020204" pitchFamily="34" charset="0"/>
            </a:endParaRPr>
          </a:p>
          <a:p>
            <a:pPr indent="139700" algn="just"/>
            <a:r>
              <a:rPr lang="ja-JP" altLang="en-US" sz="28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　　</a:t>
            </a:r>
            <a:r>
              <a:rPr lang="ja-JP" altLang="en-US" sz="2800" kern="100" dirty="0"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精神科看護</a:t>
            </a:r>
            <a:r>
              <a:rPr lang="ja-JP" altLang="ja-JP" sz="2800" kern="100" dirty="0"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の仕事が、世の中に必要であることを示したい</a:t>
            </a:r>
            <a:r>
              <a:rPr lang="ja-JP" altLang="ja-JP" sz="28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、</a:t>
            </a:r>
            <a:endParaRPr lang="en-US" altLang="ja-JP" sz="2800" kern="100" dirty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Arial" panose="020B0604020202020204" pitchFamily="34" charset="0"/>
            </a:endParaRPr>
          </a:p>
          <a:p>
            <a:pPr indent="139700" algn="just"/>
            <a:r>
              <a:rPr lang="ja-JP" altLang="en-US" sz="28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　　</a:t>
            </a:r>
            <a:r>
              <a:rPr lang="ja-JP" altLang="ja-JP" sz="28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そういう</a:t>
            </a:r>
            <a:r>
              <a:rPr lang="ja-JP" altLang="en-US" sz="2800" b="1" kern="1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熱意</a:t>
            </a:r>
            <a:r>
              <a:rPr lang="ja-JP" altLang="ja-JP" sz="28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をもってい</a:t>
            </a:r>
            <a:r>
              <a:rPr lang="ja-JP" altLang="en-US" sz="28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ます。</a:t>
            </a:r>
            <a:r>
              <a:rPr lang="ja-JP" altLang="en-US" sz="2800" kern="100" dirty="0" smtClean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だ</a:t>
            </a:r>
            <a:r>
              <a:rPr lang="ja-JP" altLang="ja-JP" sz="2800" kern="100" dirty="0" smtClean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から</a:t>
            </a:r>
            <a:r>
              <a:rPr lang="ja-JP" altLang="en-US" sz="2800" kern="100" dirty="0" smtClean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en-US" sz="28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多くの活動を成しえる</a:t>
            </a:r>
            <a:r>
              <a:rPr lang="ja-JP" altLang="ja-JP" sz="28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のだと</a:t>
            </a:r>
            <a:r>
              <a:rPr lang="ja-JP" altLang="en-US" sz="28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思います</a:t>
            </a:r>
            <a:r>
              <a:rPr lang="ja-JP" altLang="ja-JP" sz="28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。</a:t>
            </a:r>
            <a:endParaRPr lang="en-US" altLang="ja-JP" sz="2800" kern="100" dirty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Arial" panose="020B0604020202020204" pitchFamily="34" charset="0"/>
            </a:endParaRPr>
          </a:p>
          <a:p>
            <a:pPr indent="139700" algn="just"/>
            <a:endParaRPr lang="en-US" altLang="ja-JP" sz="2000" kern="100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Arial" panose="020B0604020202020204" pitchFamily="34" charset="0"/>
            </a:endParaRPr>
          </a:p>
          <a:p>
            <a:pPr indent="139700" algn="just"/>
            <a:r>
              <a:rPr lang="ja-JP" altLang="en-US" sz="28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　精神科看護に関わる、</a:t>
            </a:r>
            <a:r>
              <a:rPr lang="ja-JP" altLang="ja-JP" sz="28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こんな</a:t>
            </a:r>
            <a:r>
              <a:rPr lang="ja-JP" altLang="en-US" sz="28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に</a:t>
            </a:r>
            <a:r>
              <a:rPr lang="ja-JP" altLang="ja-JP" sz="28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大事なことを、誰に任せられる</a:t>
            </a:r>
            <a:r>
              <a:rPr lang="ja-JP" altLang="en-US" sz="28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でしょうか</a:t>
            </a:r>
            <a:r>
              <a:rPr lang="ja-JP" altLang="ja-JP" sz="28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。</a:t>
            </a:r>
            <a:endParaRPr lang="en-US" altLang="ja-JP" sz="2800" kern="100" dirty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Arial" panose="020B0604020202020204" pitchFamily="34" charset="0"/>
            </a:endParaRPr>
          </a:p>
          <a:p>
            <a:pPr indent="139700" algn="just"/>
            <a:r>
              <a:rPr lang="ja-JP" altLang="en-US" sz="28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　私たち、</a:t>
            </a:r>
            <a:r>
              <a:rPr lang="ja-JP" altLang="en-US" sz="28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精神科看護職が取り組まずして、誰がやってくれるでしょうか。</a:t>
            </a:r>
            <a:endParaRPr lang="ja-JP" altLang="ja-JP" sz="2800" kern="100" dirty="0"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sz="28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　</a:t>
            </a:r>
            <a:r>
              <a:rPr lang="ja-JP" altLang="ja-JP" sz="28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今ここで、精神科</a:t>
            </a:r>
            <a:r>
              <a:rPr lang="ja-JP" altLang="en-US" sz="28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看護職</a:t>
            </a:r>
            <a:r>
              <a:rPr lang="ja-JP" altLang="ja-JP" sz="28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の</a:t>
            </a:r>
            <a:r>
              <a:rPr lang="ja-JP" altLang="en-US" sz="28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いわゆる</a:t>
            </a:r>
            <a:r>
              <a:rPr lang="ja-JP" altLang="ja-JP" sz="28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職能団体である日精看に所属する意味を</a:t>
            </a:r>
            <a:endParaRPr lang="en-US" altLang="ja-JP" sz="2800" kern="100" dirty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Arial" panose="020B0604020202020204" pitchFamily="34" charset="0"/>
            </a:endParaRPr>
          </a:p>
          <a:p>
            <a:pPr indent="139700" algn="just"/>
            <a:r>
              <a:rPr lang="ja-JP" altLang="en-US" sz="28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　改めて</a:t>
            </a:r>
            <a:r>
              <a:rPr lang="ja-JP" altLang="en-US" sz="28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かみしめ、ぜひ、</a:t>
            </a:r>
            <a:r>
              <a:rPr lang="ja-JP" altLang="en-US" sz="2800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FFFF00">
                      <a:alpha val="42745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自分なりの日精看の意義</a:t>
            </a:r>
            <a:r>
              <a:rPr lang="ja-JP" altLang="en-US" sz="2800" kern="100" dirty="0"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を見出して</a:t>
            </a:r>
            <a:r>
              <a:rPr lang="ja-JP" altLang="en-US" sz="28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ください。</a:t>
            </a:r>
            <a:endParaRPr lang="ja-JP" altLang="ja-JP" sz="2800" kern="100" dirty="0"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1857D5A-9A23-4579-AF5A-6EB3796ECF6E}"/>
              </a:ext>
            </a:extLst>
          </p:cNvPr>
          <p:cNvSpPr/>
          <p:nvPr/>
        </p:nvSpPr>
        <p:spPr>
          <a:xfrm>
            <a:off x="258046" y="2188911"/>
            <a:ext cx="11603864" cy="251095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2060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04642" y="104439"/>
            <a:ext cx="2426289" cy="226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526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29398BB-6F62-472B-88B2-8D942FEBFB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正方形/長方形 2"/>
          <p:cNvSpPr/>
          <p:nvPr/>
        </p:nvSpPr>
        <p:spPr>
          <a:xfrm>
            <a:off x="585760" y="1845484"/>
            <a:ext cx="6526233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8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なるほど！</a:t>
            </a:r>
            <a:endParaRPr lang="en-US" altLang="ja-JP" sz="8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8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日精看って</a:t>
            </a:r>
            <a:r>
              <a:rPr lang="en-US" altLang="ja-JP" sz="8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…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CEB5BCA-605E-4D26-BD18-648801C13F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4094" y="746452"/>
            <a:ext cx="1128382" cy="847206"/>
            <a:chOff x="8183879" y="1000124"/>
            <a:chExt cx="1562267" cy="1172973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8BEBD5C3-A60D-49BB-888A-D00CB07F6E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08EE7430-E140-4250-8523-F8FF841746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r="1578"/>
          <a:stretch/>
        </p:blipFill>
        <p:spPr>
          <a:xfrm>
            <a:off x="7534656" y="10"/>
            <a:ext cx="4657344" cy="685799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42855" y="5168684"/>
            <a:ext cx="7431843" cy="58477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ぜひ、自分</a:t>
            </a:r>
            <a:r>
              <a:rPr kumimoji="1" lang="ja-JP" altLang="en-US" sz="3200" dirty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なりの</a:t>
            </a:r>
            <a:r>
              <a:rPr kumimoji="1" lang="ja-JP" altLang="en-US" sz="3200" dirty="0" smtClean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答えをみつけてください！</a:t>
            </a:r>
            <a:endParaRPr kumimoji="1" lang="ja-JP" altLang="en-US" sz="3200" dirty="0">
              <a:effectLst>
                <a:outerShdw blurRad="50800" dist="50800" dir="5400000" algn="ctr" rotWithShape="0">
                  <a:srgbClr val="FFC000"/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92446">
            <a:off x="6736810" y="1324386"/>
            <a:ext cx="990409" cy="160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995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3808" y="2400680"/>
            <a:ext cx="2559174" cy="2794978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BFA180C-F761-468C-BE24-E9262AEAB085}"/>
              </a:ext>
            </a:extLst>
          </p:cNvPr>
          <p:cNvSpPr txBox="1"/>
          <p:nvPr/>
        </p:nvSpPr>
        <p:spPr>
          <a:xfrm>
            <a:off x="757980" y="623606"/>
            <a:ext cx="9567120" cy="601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en-US" sz="30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　　　　　　　　　　</a:t>
            </a:r>
            <a:r>
              <a:rPr lang="ja-JP" altLang="en-US" sz="40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まず、確認です！</a:t>
            </a:r>
            <a:endParaRPr lang="en-US" altLang="ja-JP" sz="4000" kern="100" dirty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Arial" panose="020B0604020202020204" pitchFamily="34" charset="0"/>
            </a:endParaRPr>
          </a:p>
          <a:p>
            <a:pPr algn="just"/>
            <a:r>
              <a:rPr lang="ja-JP" altLang="ja-JP" sz="30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　</a:t>
            </a:r>
            <a:endParaRPr lang="en-US" altLang="ja-JP" sz="3000" kern="100" dirty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Arial" panose="020B0604020202020204" pitchFamily="34" charset="0"/>
            </a:endParaRPr>
          </a:p>
          <a:p>
            <a:pPr algn="just"/>
            <a:r>
              <a:rPr lang="ja-JP" altLang="en-US" sz="3000" b="1" kern="100" dirty="0">
                <a:ln w="12700" cmpd="sng">
                  <a:noFill/>
                  <a:prstDash val="solid"/>
                </a:ln>
                <a:solidFill>
                  <a:srgbClr val="66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質問その</a:t>
            </a:r>
            <a:r>
              <a:rPr lang="en-US" altLang="ja-JP" sz="3000" b="1" kern="100" dirty="0">
                <a:ln w="12700" cmpd="sng">
                  <a:noFill/>
                  <a:prstDash val="solid"/>
                </a:ln>
                <a:solidFill>
                  <a:srgbClr val="66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1. </a:t>
            </a:r>
            <a:r>
              <a:rPr lang="ja-JP" altLang="en-US" sz="3000" b="1" kern="100" dirty="0">
                <a:ln w="12700" cmpd="sng">
                  <a:noFill/>
                  <a:prstDash val="solid"/>
                </a:ln>
                <a:solidFill>
                  <a:srgbClr val="66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 </a:t>
            </a:r>
            <a:r>
              <a:rPr lang="ja-JP" altLang="ja-JP" sz="30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精神科</a:t>
            </a:r>
            <a:r>
              <a:rPr lang="ja-JP" altLang="en-US" sz="30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看護者</a:t>
            </a:r>
            <a:r>
              <a:rPr lang="ja-JP" altLang="ja-JP" sz="30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は、専門職</a:t>
            </a:r>
            <a:r>
              <a:rPr lang="ja-JP" altLang="en-US" sz="30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だと思いますか？</a:t>
            </a:r>
            <a:endParaRPr lang="en-US" altLang="ja-JP" sz="3000" kern="100" dirty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Arial" panose="020B0604020202020204" pitchFamily="34" charset="0"/>
            </a:endParaRPr>
          </a:p>
          <a:p>
            <a:pPr algn="just"/>
            <a:endParaRPr lang="en-US" altLang="ja-JP" sz="3000" kern="100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Arial" panose="020B0604020202020204" pitchFamily="34" charset="0"/>
            </a:endParaRPr>
          </a:p>
          <a:p>
            <a:pPr algn="just"/>
            <a:r>
              <a:rPr lang="ja-JP" altLang="ja-JP" sz="30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→</a:t>
            </a:r>
            <a:r>
              <a:rPr lang="en-US" altLang="ja-JP" sz="3000" kern="100" dirty="0"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YES</a:t>
            </a:r>
            <a:r>
              <a:rPr lang="en-US" altLang="ja-JP" sz="30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 or </a:t>
            </a:r>
            <a:r>
              <a:rPr lang="en-US" altLang="ja-JP" sz="3000" kern="100" dirty="0">
                <a:solidFill>
                  <a:srgbClr val="0099FF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NO</a:t>
            </a:r>
            <a:r>
              <a:rPr lang="ja-JP" altLang="ja-JP" sz="30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？</a:t>
            </a:r>
            <a:endParaRPr lang="ja-JP" altLang="ja-JP" sz="3000" kern="100" dirty="0"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marL="419100" indent="-419100" algn="just"/>
            <a:endParaRPr lang="en-US" altLang="ja-JP" sz="4500" kern="100" dirty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Arial" panose="020B0604020202020204" pitchFamily="34" charset="0"/>
            </a:endParaRPr>
          </a:p>
          <a:p>
            <a:pPr marL="419100" indent="-419100" algn="just"/>
            <a:r>
              <a:rPr lang="ja-JP" altLang="en-US" sz="3000" b="1" kern="100" dirty="0">
                <a:ln w="12700" cmpd="sng">
                  <a:noFill/>
                  <a:prstDash val="solid"/>
                </a:ln>
                <a:solidFill>
                  <a:srgbClr val="66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質問その</a:t>
            </a:r>
            <a:r>
              <a:rPr lang="en-US" altLang="ja-JP" sz="3000" b="1" kern="100" dirty="0">
                <a:ln w="12700" cmpd="sng">
                  <a:noFill/>
                  <a:prstDash val="solid"/>
                </a:ln>
                <a:solidFill>
                  <a:srgbClr val="66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2. </a:t>
            </a:r>
            <a:r>
              <a:rPr lang="ja-JP" altLang="ja-JP" sz="30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日精看という</a:t>
            </a:r>
            <a:r>
              <a:rPr lang="ja-JP" altLang="en-US" sz="30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、いわゆる</a:t>
            </a:r>
            <a:r>
              <a:rPr lang="ja-JP" altLang="ja-JP" sz="30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職能団体に</a:t>
            </a:r>
            <a:endParaRPr lang="en-US" altLang="ja-JP" sz="3000" kern="100" dirty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Arial" panose="020B0604020202020204" pitchFamily="34" charset="0"/>
            </a:endParaRPr>
          </a:p>
          <a:p>
            <a:pPr marL="419100" indent="-419100" algn="just"/>
            <a:r>
              <a:rPr lang="ja-JP" altLang="en-US" sz="30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　　　　　　　　　 </a:t>
            </a:r>
            <a:r>
              <a:rPr lang="ja-JP" altLang="ja-JP" sz="30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所属する</a:t>
            </a:r>
            <a:r>
              <a:rPr lang="ja-JP" altLang="en-US" sz="30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理由</a:t>
            </a:r>
            <a:r>
              <a:rPr lang="ja-JP" altLang="ja-JP" sz="30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は</a:t>
            </a:r>
            <a:r>
              <a:rPr lang="ja-JP" altLang="en-US" sz="30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何でしょう？</a:t>
            </a:r>
            <a:endParaRPr lang="en-US" altLang="ja-JP" sz="3000" kern="100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Arial" panose="020B0604020202020204" pitchFamily="34" charset="0"/>
            </a:endParaRPr>
          </a:p>
          <a:p>
            <a:pPr marL="419100" indent="-419100" algn="just"/>
            <a:r>
              <a:rPr lang="ja-JP" altLang="en-US" sz="30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　　　　　　　　　 研修会</a:t>
            </a:r>
            <a:r>
              <a:rPr lang="ja-JP" altLang="ja-JP" sz="30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に</a:t>
            </a:r>
            <a:r>
              <a:rPr lang="ja-JP" altLang="en-US" sz="30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会員価格で</a:t>
            </a:r>
            <a:r>
              <a:rPr lang="ja-JP" altLang="en-US" sz="30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参加でき</a:t>
            </a:r>
            <a:r>
              <a:rPr lang="ja-JP" altLang="ja-JP" sz="30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るから</a:t>
            </a:r>
            <a:endParaRPr lang="en-US" altLang="ja-JP" sz="3000" kern="100" dirty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Arial" panose="020B0604020202020204" pitchFamily="34" charset="0"/>
            </a:endParaRPr>
          </a:p>
          <a:p>
            <a:pPr marL="419100" indent="-419100" algn="just"/>
            <a:r>
              <a:rPr lang="ja-JP" altLang="en-US" sz="30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　　　　　　　　　 なの</a:t>
            </a:r>
            <a:r>
              <a:rPr lang="ja-JP" altLang="en-US" sz="30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でしょう</a:t>
            </a:r>
            <a:r>
              <a:rPr lang="ja-JP" altLang="ja-JP" sz="30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か。</a:t>
            </a:r>
            <a:endParaRPr lang="en-US" altLang="ja-JP" sz="3000" kern="100" dirty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Arial" panose="020B0604020202020204" pitchFamily="34" charset="0"/>
            </a:endParaRPr>
          </a:p>
          <a:p>
            <a:pPr marL="419100" indent="-419100" algn="just"/>
            <a:endParaRPr lang="en-US" altLang="ja-JP" sz="3000" kern="100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Arial" panose="020B0604020202020204" pitchFamily="34" charset="0"/>
            </a:endParaRPr>
          </a:p>
          <a:p>
            <a:pPr marL="419100" indent="-419100" algn="just"/>
            <a:r>
              <a:rPr lang="ja-JP" altLang="ja-JP" sz="30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→</a:t>
            </a:r>
            <a:r>
              <a:rPr lang="en-US" altLang="ja-JP" sz="3000" kern="100" dirty="0"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YES</a:t>
            </a:r>
            <a:r>
              <a:rPr lang="en-US" altLang="ja-JP" sz="30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 or </a:t>
            </a:r>
            <a:r>
              <a:rPr lang="en-US" altLang="ja-JP" sz="3000" kern="100" dirty="0">
                <a:solidFill>
                  <a:srgbClr val="0099FF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NO</a:t>
            </a:r>
            <a:r>
              <a:rPr lang="ja-JP" altLang="ja-JP" sz="30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？</a:t>
            </a:r>
            <a:endParaRPr lang="ja-JP" altLang="ja-JP" sz="3000" kern="100" dirty="0"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180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077381" y="2037149"/>
            <a:ext cx="8111319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39700" algn="just">
              <a:spcAft>
                <a:spcPts val="0"/>
              </a:spcAft>
            </a:pPr>
            <a:r>
              <a:rPr lang="ja-JP" altLang="en-US" sz="2800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ja-JP" sz="2800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専門職</a:t>
            </a:r>
            <a:r>
              <a:rPr lang="ja-JP" altLang="ja-JP" sz="2800" kern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とは、専門性を</a:t>
            </a:r>
            <a:r>
              <a:rPr lang="ja-JP" altLang="en-US" sz="2800" kern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有する職種</a:t>
            </a:r>
            <a:r>
              <a:rPr lang="ja-JP" altLang="ja-JP" sz="2800" kern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のこと</a:t>
            </a:r>
            <a:r>
              <a:rPr lang="ja-JP" altLang="en-US" sz="2800" kern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。</a:t>
            </a:r>
            <a:endParaRPr lang="en-US" altLang="ja-JP" sz="2800" kern="1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indent="139700" algn="just">
              <a:spcAft>
                <a:spcPts val="0"/>
              </a:spcAft>
            </a:pPr>
            <a:r>
              <a:rPr lang="ja-JP" altLang="en-US" sz="2800" kern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国家資格が</a:t>
            </a:r>
            <a:r>
              <a:rPr lang="ja-JP" altLang="ja-JP" sz="2800" kern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必要と</a:t>
            </a:r>
            <a:r>
              <a:rPr lang="ja-JP" altLang="en-US" sz="2800" kern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な</a:t>
            </a:r>
            <a:r>
              <a:rPr lang="ja-JP" altLang="ja-JP" sz="2800" kern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る</a:t>
            </a:r>
            <a:r>
              <a:rPr lang="ja-JP" altLang="en-US" sz="2800" kern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職業</a:t>
            </a:r>
            <a:r>
              <a:rPr lang="ja-JP" altLang="ja-JP" sz="2800" kern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を</a:t>
            </a:r>
            <a:r>
              <a:rPr lang="ja-JP" altLang="en-US" sz="2800" kern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さ</a:t>
            </a:r>
            <a:r>
              <a:rPr lang="ja-JP" altLang="ja-JP" sz="2800" kern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すことが多い</a:t>
            </a:r>
            <a:r>
              <a:rPr lang="ja-JP" altLang="en-US" sz="2800" kern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です</a:t>
            </a:r>
            <a:r>
              <a:rPr lang="ja-JP" altLang="ja-JP" sz="2800" kern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。</a:t>
            </a:r>
            <a:endParaRPr lang="en-US" altLang="ja-JP" sz="2800" kern="1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indent="139700" algn="just">
              <a:spcAft>
                <a:spcPts val="0"/>
              </a:spcAft>
            </a:pPr>
            <a:endParaRPr lang="en-US" altLang="ja-JP" sz="4500" kern="100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indent="139700" algn="just">
              <a:spcAft>
                <a:spcPts val="0"/>
              </a:spcAft>
            </a:pPr>
            <a:r>
              <a:rPr lang="en-US" altLang="ja-JP" sz="28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【</a:t>
            </a:r>
            <a:r>
              <a:rPr lang="ja-JP" altLang="en-US" sz="28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専門職の要件</a:t>
            </a:r>
            <a:r>
              <a:rPr lang="en-US" altLang="ja-JP" sz="28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】</a:t>
            </a:r>
          </a:p>
          <a:p>
            <a:pPr indent="139700" algn="just">
              <a:spcAft>
                <a:spcPts val="0"/>
              </a:spcAft>
            </a:pPr>
            <a:r>
              <a:rPr lang="ja-JP" altLang="en-US" sz="28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・主催する</a:t>
            </a:r>
            <a:r>
              <a:rPr lang="ja-JP" altLang="ja-JP" sz="28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学会</a:t>
            </a:r>
            <a:r>
              <a:rPr lang="ja-JP" altLang="en-US" sz="28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をもっている</a:t>
            </a:r>
            <a:r>
              <a:rPr lang="ja-JP" altLang="ja-JP" sz="2800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職能団体</a:t>
            </a:r>
            <a:r>
              <a:rPr lang="ja-JP" altLang="ja-JP" sz="28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が</a:t>
            </a:r>
            <a:r>
              <a:rPr lang="ja-JP" altLang="en-US" sz="28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あ</a:t>
            </a:r>
            <a:r>
              <a:rPr lang="ja-JP" altLang="ja-JP" sz="28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る</a:t>
            </a:r>
            <a:r>
              <a:rPr lang="ja-JP" altLang="en-US" sz="28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こと。</a:t>
            </a:r>
            <a:endParaRPr lang="en-US" altLang="ja-JP" sz="2800" kern="100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indent="139700" algn="just">
              <a:spcAft>
                <a:spcPts val="0"/>
              </a:spcAft>
            </a:pPr>
            <a:r>
              <a:rPr lang="ja-JP" altLang="en-US" sz="28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・独自の</a:t>
            </a:r>
            <a:r>
              <a:rPr lang="ja-JP" altLang="ja-JP" sz="2800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倫理綱領</a:t>
            </a:r>
            <a:r>
              <a:rPr lang="ja-JP" altLang="en-US" sz="2800" kern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を作成し公表してい</a:t>
            </a:r>
            <a:r>
              <a:rPr lang="ja-JP" altLang="ja-JP" sz="2800" kern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る</a:t>
            </a:r>
            <a:r>
              <a:rPr lang="ja-JP" altLang="en-US" sz="2800" kern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こと。</a:t>
            </a:r>
            <a:endParaRPr lang="ja-JP" altLang="ja-JP" sz="2800" kern="100" dirty="0"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BFA180C-F761-468C-BE24-E9262AEAB085}"/>
              </a:ext>
            </a:extLst>
          </p:cNvPr>
          <p:cNvSpPr txBox="1"/>
          <p:nvPr/>
        </p:nvSpPr>
        <p:spPr>
          <a:xfrm>
            <a:off x="264685" y="196749"/>
            <a:ext cx="79889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en-US" sz="3000" b="1" kern="100" dirty="0">
                <a:ln w="12700" cmpd="sng">
                  <a:solidFill>
                    <a:srgbClr val="9900CC"/>
                  </a:solidFill>
                  <a:prstDash val="solid"/>
                </a:ln>
                <a:solidFill>
                  <a:srgbClr val="66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質問その</a:t>
            </a:r>
            <a:r>
              <a:rPr lang="en-US" altLang="ja-JP" sz="3000" b="1" kern="100" dirty="0">
                <a:ln w="12700" cmpd="sng">
                  <a:solidFill>
                    <a:srgbClr val="9900CC"/>
                  </a:solidFill>
                  <a:prstDash val="solid"/>
                </a:ln>
                <a:solidFill>
                  <a:srgbClr val="66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1. </a:t>
            </a:r>
            <a:r>
              <a:rPr lang="ja-JP" altLang="en-US" sz="3000" b="1" kern="100" dirty="0">
                <a:ln w="12700" cmpd="sng">
                  <a:solidFill>
                    <a:srgbClr val="9900CC"/>
                  </a:solidFill>
                  <a:prstDash val="solid"/>
                </a:ln>
                <a:solidFill>
                  <a:srgbClr val="66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 </a:t>
            </a:r>
            <a:r>
              <a:rPr lang="ja-JP" altLang="ja-JP" sz="30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精神科</a:t>
            </a:r>
            <a:r>
              <a:rPr lang="ja-JP" altLang="en-US" sz="30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看護者</a:t>
            </a:r>
            <a:r>
              <a:rPr lang="ja-JP" altLang="ja-JP" sz="30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は、専門職</a:t>
            </a:r>
            <a:r>
              <a:rPr lang="ja-JP" altLang="en-US" sz="30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でしょうか。</a:t>
            </a:r>
            <a:endParaRPr lang="en-US" altLang="ja-JP" sz="3000" kern="100" dirty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Arial" panose="020B0604020202020204" pitchFamily="34" charset="0"/>
            </a:endParaRPr>
          </a:p>
          <a:p>
            <a:pPr algn="just"/>
            <a:endParaRPr lang="en-US" altLang="ja-JP" sz="1000" kern="100" dirty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Arial" panose="020B0604020202020204" pitchFamily="34" charset="0"/>
            </a:endParaRPr>
          </a:p>
          <a:p>
            <a:pPr algn="just"/>
            <a:r>
              <a:rPr lang="ja-JP" altLang="en-US" sz="30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　</a:t>
            </a:r>
            <a:r>
              <a:rPr lang="ja-JP" altLang="en-US" sz="3000" kern="100" dirty="0">
                <a:solidFill>
                  <a:srgbClr val="9900CC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その答えは？？</a:t>
            </a:r>
            <a:r>
              <a:rPr lang="ja-JP" altLang="en-US" sz="30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➡</a:t>
            </a:r>
            <a:r>
              <a:rPr lang="en-US" altLang="ja-JP" sz="4000" b="1" kern="1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YES</a:t>
            </a:r>
            <a:r>
              <a:rPr lang="ja-JP" altLang="en-US" sz="4000" b="1" kern="1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！！！</a:t>
            </a:r>
            <a:endParaRPr lang="ja-JP" altLang="ja-JP" sz="4000" kern="100" dirty="0">
              <a:solidFill>
                <a:srgbClr val="FF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" y="1815067"/>
            <a:ext cx="2119857" cy="2353731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355778" y="5425182"/>
            <a:ext cx="116809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39700" algn="just">
              <a:spcAft>
                <a:spcPts val="0"/>
              </a:spcAft>
            </a:pPr>
            <a:r>
              <a:rPr lang="ja-JP" altLang="ja-JP" sz="3200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★</a:t>
            </a:r>
            <a:r>
              <a:rPr lang="ja-JP" altLang="ja-JP" sz="3200" kern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つまり、</a:t>
            </a:r>
            <a:endParaRPr lang="en-US" altLang="ja-JP" sz="3200" kern="1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indent="139700" algn="just">
              <a:spcAft>
                <a:spcPts val="0"/>
              </a:spcAft>
            </a:pPr>
            <a:r>
              <a:rPr lang="ja-JP" altLang="en-US" sz="3200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</a:t>
            </a:r>
            <a:r>
              <a:rPr lang="ja-JP" altLang="ja-JP" sz="3200" kern="100" dirty="0">
                <a:solidFill>
                  <a:srgbClr val="66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専門職ならば、職能団体</a:t>
            </a:r>
            <a:r>
              <a:rPr lang="ja-JP" altLang="en-US" sz="3200" kern="100" dirty="0">
                <a:solidFill>
                  <a:srgbClr val="66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があ</a:t>
            </a:r>
            <a:r>
              <a:rPr lang="ja-JP" altLang="ja-JP" sz="3200" kern="100" dirty="0">
                <a:solidFill>
                  <a:srgbClr val="66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ることが必要</a:t>
            </a:r>
            <a:r>
              <a:rPr lang="ja-JP" altLang="en-US" sz="3200" kern="100" dirty="0">
                <a:solidFill>
                  <a:srgbClr val="66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不可欠なの</a:t>
            </a:r>
            <a:r>
              <a:rPr lang="ja-JP" altLang="ja-JP" sz="3200" kern="100" dirty="0">
                <a:solidFill>
                  <a:srgbClr val="66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で</a:t>
            </a:r>
            <a:r>
              <a:rPr lang="ja-JP" altLang="en-US" sz="3200" kern="100" dirty="0">
                <a:solidFill>
                  <a:srgbClr val="66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す</a:t>
            </a:r>
            <a:r>
              <a:rPr lang="ja-JP" altLang="ja-JP" sz="3200" kern="100" dirty="0">
                <a:solidFill>
                  <a:srgbClr val="66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。</a:t>
            </a:r>
            <a:endParaRPr lang="ja-JP" altLang="ja-JP" sz="3200" kern="100" dirty="0">
              <a:solidFill>
                <a:srgbClr val="6600FF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370524" y="1815067"/>
            <a:ext cx="8064500" cy="13134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8115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76E314E-93FC-472B-BE13-585839232EEE}"/>
              </a:ext>
            </a:extLst>
          </p:cNvPr>
          <p:cNvSpPr/>
          <p:nvPr/>
        </p:nvSpPr>
        <p:spPr>
          <a:xfrm>
            <a:off x="745251" y="149766"/>
            <a:ext cx="20868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39700" algn="just">
              <a:spcAft>
                <a:spcPts val="0"/>
              </a:spcAft>
            </a:pPr>
            <a:r>
              <a:rPr lang="ja-JP" altLang="en-US" sz="3200" kern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そして</a:t>
            </a:r>
            <a:r>
              <a:rPr lang="ja-JP" altLang="ja-JP" sz="3200" kern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、</a:t>
            </a:r>
            <a:endParaRPr lang="ja-JP" altLang="ja-JP" sz="3200" kern="100" dirty="0"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角丸四角形吹き出し 3"/>
          <p:cNvSpPr/>
          <p:nvPr/>
        </p:nvSpPr>
        <p:spPr>
          <a:xfrm>
            <a:off x="381000" y="893514"/>
            <a:ext cx="9487346" cy="4717176"/>
          </a:xfrm>
          <a:prstGeom prst="wedgeRoundRectCallout">
            <a:avLst>
              <a:gd name="adj1" fmla="val 54569"/>
              <a:gd name="adj2" fmla="val -2385"/>
              <a:gd name="adj3" fmla="val 16667"/>
            </a:avLst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461722" y="1119239"/>
            <a:ext cx="9241078" cy="410942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139700" algn="just">
              <a:lnSpc>
                <a:spcPct val="90000"/>
              </a:lnSpc>
              <a:spcAft>
                <a:spcPts val="600"/>
              </a:spcAft>
            </a:pPr>
            <a:r>
              <a:rPr lang="ja-JP" altLang="ja-JP" sz="3600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日精看は、</a:t>
            </a:r>
            <a:endParaRPr lang="en-US" altLang="ja-JP" sz="3600" kern="1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indent="139700" algn="just">
              <a:lnSpc>
                <a:spcPct val="90000"/>
              </a:lnSpc>
              <a:spcAft>
                <a:spcPts val="600"/>
              </a:spcAft>
            </a:pPr>
            <a:r>
              <a:rPr lang="ja-JP" altLang="en-US" sz="2800" kern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・</a:t>
            </a:r>
            <a:r>
              <a:rPr lang="ja-JP" altLang="ja-JP" sz="2800" kern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精神保健医療福祉領域での業務経験を有する者が集い、</a:t>
            </a:r>
            <a:endParaRPr lang="en-US" altLang="ja-JP" sz="2800" kern="1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indent="139700" algn="just">
              <a:lnSpc>
                <a:spcPct val="90000"/>
              </a:lnSpc>
              <a:spcAft>
                <a:spcPts val="600"/>
              </a:spcAft>
            </a:pPr>
            <a:r>
              <a:rPr lang="ja-JP" altLang="en-US" sz="2800" kern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・学会で</a:t>
            </a:r>
            <a:r>
              <a:rPr lang="ja-JP" altLang="ja-JP" sz="2800" kern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精神</a:t>
            </a:r>
            <a:r>
              <a:rPr lang="ja-JP" altLang="en-US" sz="2800" kern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科</a:t>
            </a:r>
            <a:r>
              <a:rPr lang="ja-JP" altLang="ja-JP" sz="2800" kern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看護領域の学術の振興を図り、</a:t>
            </a:r>
            <a:endParaRPr lang="en-US" altLang="ja-JP" sz="2800" kern="1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indent="139700" algn="just">
              <a:lnSpc>
                <a:spcPct val="90000"/>
              </a:lnSpc>
              <a:spcAft>
                <a:spcPts val="600"/>
              </a:spcAft>
            </a:pPr>
            <a:r>
              <a:rPr lang="ja-JP" altLang="en-US" sz="2800" kern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・</a:t>
            </a:r>
            <a:r>
              <a:rPr lang="ja-JP" altLang="ja-JP" sz="2800" kern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その成果を活用することで、</a:t>
            </a:r>
            <a:endParaRPr lang="en-US" altLang="ja-JP" sz="2800" kern="1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indent="139700" algn="just">
              <a:lnSpc>
                <a:spcPct val="90000"/>
              </a:lnSpc>
              <a:spcAft>
                <a:spcPts val="600"/>
              </a:spcAft>
            </a:pPr>
            <a:r>
              <a:rPr lang="ja-JP" altLang="en-US" sz="2800" kern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・</a:t>
            </a:r>
            <a:r>
              <a:rPr lang="ja-JP" altLang="ja-JP" sz="2800" kern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精神的健康について支援を必要としている人々が</a:t>
            </a:r>
            <a:endParaRPr lang="en-US" altLang="ja-JP" sz="2800" kern="1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indent="139700" algn="just">
              <a:lnSpc>
                <a:spcPct val="90000"/>
              </a:lnSpc>
              <a:spcAft>
                <a:spcPts val="600"/>
              </a:spcAft>
            </a:pPr>
            <a:r>
              <a:rPr lang="ja-JP" altLang="en-US" sz="2800" kern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ja-JP" sz="2800" kern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安心して暮らせる社会を</a:t>
            </a:r>
            <a:r>
              <a:rPr lang="ja-JP" altLang="en-US" sz="2800" kern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つくることを</a:t>
            </a:r>
            <a:r>
              <a:rPr lang="ja-JP" altLang="ja-JP" sz="2800" kern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目的とし</a:t>
            </a:r>
            <a:r>
              <a:rPr lang="ja-JP" altLang="en-US" sz="2800" kern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た</a:t>
            </a:r>
            <a:r>
              <a:rPr lang="ja-JP" altLang="ja-JP" sz="2800" kern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事業を</a:t>
            </a:r>
            <a:endParaRPr lang="en-US" altLang="ja-JP" sz="2800" kern="1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indent="139700" algn="just">
              <a:lnSpc>
                <a:spcPct val="90000"/>
              </a:lnSpc>
              <a:spcAft>
                <a:spcPts val="600"/>
              </a:spcAft>
            </a:pPr>
            <a:r>
              <a:rPr lang="ja-JP" altLang="en-US" sz="2800" kern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多く展開しており、</a:t>
            </a:r>
            <a:endParaRPr lang="en-US" altLang="ja-JP" sz="2800" kern="1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indent="139700" algn="just">
              <a:lnSpc>
                <a:spcPct val="90000"/>
              </a:lnSpc>
              <a:spcAft>
                <a:spcPts val="600"/>
              </a:spcAft>
            </a:pPr>
            <a:r>
              <a:rPr lang="ja-JP" altLang="en-US" sz="2800" kern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・倫理綱領を有しています。</a:t>
            </a:r>
            <a:endParaRPr lang="en-US" altLang="ja-JP" sz="2800" kern="1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indent="139700" algn="just">
              <a:lnSpc>
                <a:spcPct val="90000"/>
              </a:lnSpc>
              <a:spcAft>
                <a:spcPts val="600"/>
              </a:spcAft>
            </a:pPr>
            <a:r>
              <a:rPr lang="ja-JP" altLang="en-US" sz="3600" kern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　　　　いわゆる</a:t>
            </a:r>
            <a:r>
              <a:rPr lang="ja-JP" altLang="en-US" sz="3600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職能団体なのです</a:t>
            </a:r>
            <a:r>
              <a:rPr lang="ja-JP" altLang="ja-JP" sz="3600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。</a:t>
            </a:r>
            <a:endParaRPr lang="ja-JP" altLang="ja-JP" sz="3600" kern="100" dirty="0">
              <a:solidFill>
                <a:srgbClr val="FF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9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36635" y="3252102"/>
            <a:ext cx="2219219" cy="334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463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FA180C-F761-468C-BE24-E9262AEAB085}"/>
              </a:ext>
            </a:extLst>
          </p:cNvPr>
          <p:cNvSpPr txBox="1"/>
          <p:nvPr/>
        </p:nvSpPr>
        <p:spPr>
          <a:xfrm>
            <a:off x="0" y="128306"/>
            <a:ext cx="12192000" cy="6909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19100" indent="-419100" algn="just"/>
            <a:r>
              <a:rPr lang="ja-JP" altLang="en-US" sz="3000" b="1" kern="100" dirty="0">
                <a:ln w="12700" cmpd="sng">
                  <a:solidFill>
                    <a:srgbClr val="9900CC"/>
                  </a:solidFill>
                  <a:prstDash val="solid"/>
                </a:ln>
                <a:solidFill>
                  <a:srgbClr val="66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質問その</a:t>
            </a:r>
            <a:r>
              <a:rPr lang="en-US" altLang="ja-JP" sz="3000" b="1" kern="100" dirty="0">
                <a:ln w="12700" cmpd="sng">
                  <a:solidFill>
                    <a:srgbClr val="9900CC"/>
                  </a:solidFill>
                  <a:prstDash val="solid"/>
                </a:ln>
                <a:solidFill>
                  <a:srgbClr val="66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2.  </a:t>
            </a:r>
            <a:r>
              <a:rPr lang="ja-JP" altLang="ja-JP" sz="30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日精看という</a:t>
            </a:r>
            <a:r>
              <a:rPr lang="ja-JP" altLang="en-US" sz="30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、いわゆる</a:t>
            </a:r>
            <a:r>
              <a:rPr lang="ja-JP" altLang="ja-JP" sz="30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職能団体に所属するのは、</a:t>
            </a:r>
            <a:endParaRPr lang="en-US" altLang="ja-JP" sz="3000" kern="100" dirty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Arial" panose="020B0604020202020204" pitchFamily="34" charset="0"/>
            </a:endParaRPr>
          </a:p>
          <a:p>
            <a:pPr marL="419100" indent="-419100" algn="just"/>
            <a:r>
              <a:rPr lang="ja-JP" altLang="en-US" sz="30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　　　　　　　　　　研修会</a:t>
            </a:r>
            <a:r>
              <a:rPr lang="ja-JP" altLang="ja-JP" sz="30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に</a:t>
            </a:r>
            <a:r>
              <a:rPr lang="ja-JP" altLang="en-US" sz="30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会員価格で参加でき</a:t>
            </a:r>
            <a:r>
              <a:rPr lang="ja-JP" altLang="ja-JP" sz="30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るからなの</a:t>
            </a:r>
            <a:r>
              <a:rPr lang="ja-JP" altLang="en-US" sz="30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でしょう</a:t>
            </a:r>
            <a:r>
              <a:rPr lang="ja-JP" altLang="ja-JP" sz="30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か。</a:t>
            </a:r>
            <a:endParaRPr lang="en-US" altLang="ja-JP" sz="3000" kern="100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Arial" panose="020B0604020202020204" pitchFamily="34" charset="0"/>
            </a:endParaRPr>
          </a:p>
          <a:p>
            <a:pPr marL="419100" indent="-419100" algn="just"/>
            <a:r>
              <a:rPr lang="ja-JP" altLang="en-US" sz="15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　　　　　　　　　　</a:t>
            </a:r>
            <a:endParaRPr lang="en-US" altLang="ja-JP" sz="1500" kern="100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Arial" panose="020B0604020202020204" pitchFamily="34" charset="0"/>
            </a:endParaRPr>
          </a:p>
          <a:p>
            <a:pPr marL="419100" indent="-419100" algn="just"/>
            <a:r>
              <a:rPr lang="ja-JP" altLang="en-US" sz="30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　　　　　　　　　　　</a:t>
            </a:r>
            <a:r>
              <a:rPr lang="ja-JP" altLang="en-US" sz="3000" kern="100" dirty="0">
                <a:solidFill>
                  <a:srgbClr val="9900CC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その答えは？？ </a:t>
            </a:r>
            <a:r>
              <a:rPr lang="ja-JP" altLang="en-US" sz="30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➡もちろん</a:t>
            </a:r>
            <a:r>
              <a:rPr lang="en-US" altLang="ja-JP" sz="4000" b="1" kern="1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YES</a:t>
            </a:r>
            <a:r>
              <a:rPr lang="ja-JP" altLang="en-US" sz="4000" b="1" kern="1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！！！</a:t>
            </a:r>
            <a:endParaRPr lang="en-US" altLang="ja-JP" sz="4000" kern="100" dirty="0">
              <a:solidFill>
                <a:srgbClr val="FF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Arial" panose="020B0604020202020204" pitchFamily="34" charset="0"/>
            </a:endParaRPr>
          </a:p>
          <a:p>
            <a:pPr marL="419100" indent="-419100" algn="just"/>
            <a:r>
              <a:rPr lang="ja-JP" altLang="en-US" sz="2600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　　　　　　　　　　</a:t>
            </a:r>
            <a:r>
              <a:rPr lang="ja-JP" altLang="en-US" sz="2600" kern="100" dirty="0"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　　　　</a:t>
            </a:r>
            <a:r>
              <a:rPr lang="ja-JP" altLang="en-US" sz="2600" kern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ただし、研修会のような直接的なメリットだけではありません。</a:t>
            </a:r>
            <a:endParaRPr lang="en-US" altLang="ja-JP" sz="2600" kern="1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Arial" panose="020B0604020202020204" pitchFamily="34" charset="0"/>
            </a:endParaRPr>
          </a:p>
          <a:p>
            <a:pPr marL="419100" indent="-419100" algn="just"/>
            <a:r>
              <a:rPr lang="ja-JP" altLang="en-US" sz="2600" kern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　　　　　　　　　　　　　　その他の意義を確認、熟知し、吟味する必要があります。</a:t>
            </a:r>
            <a:endParaRPr lang="en-US" altLang="ja-JP" sz="2600" kern="1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Arial" panose="020B0604020202020204" pitchFamily="34" charset="0"/>
            </a:endParaRPr>
          </a:p>
          <a:p>
            <a:pPr marL="419100" indent="-419100" algn="just"/>
            <a:endParaRPr lang="en-US" altLang="ja-JP" sz="1400" kern="1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Arial" panose="020B0604020202020204" pitchFamily="34" charset="0"/>
            </a:endParaRPr>
          </a:p>
          <a:p>
            <a:pPr marL="419100" indent="-419100" algn="just"/>
            <a:endParaRPr lang="en-US" altLang="ja-JP" sz="1400" kern="1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Arial" panose="020B0604020202020204" pitchFamily="34" charset="0"/>
            </a:endParaRPr>
          </a:p>
          <a:p>
            <a:pPr marL="419100" indent="-419100" algn="just"/>
            <a:r>
              <a:rPr lang="ja-JP" altLang="en-US" sz="3200" kern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 　直接的なメリットだけではない、</a:t>
            </a:r>
            <a:r>
              <a:rPr lang="ja-JP" altLang="en-US" sz="3200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日精看の真の価値とは？</a:t>
            </a:r>
            <a:endParaRPr lang="en-US" altLang="ja-JP" sz="3200" kern="1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Arial" panose="020B0604020202020204" pitchFamily="34" charset="0"/>
            </a:endParaRPr>
          </a:p>
          <a:p>
            <a:pPr marL="419100" indent="-419100" algn="just"/>
            <a:endParaRPr lang="en-US" altLang="ja-JP" sz="1400" kern="1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Arial" panose="020B0604020202020204" pitchFamily="34" charset="0"/>
            </a:endParaRPr>
          </a:p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</a:t>
            </a:r>
            <a:r>
              <a:rPr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</a:t>
            </a:r>
            <a:r>
              <a:rPr lang="ja-JP" altLang="ja-JP" sz="28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．</a:t>
            </a:r>
            <a:r>
              <a:rPr lang="ja-JP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自分たちの</a:t>
            </a:r>
            <a:r>
              <a:rPr lang="ja-JP" altLang="ja-JP" sz="28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精神科看護という仕事と、</a:t>
            </a:r>
            <a:endParaRPr lang="en-US" altLang="ja-JP" sz="28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8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　　</a:t>
            </a:r>
            <a:r>
              <a:rPr lang="ja-JP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精神科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看護者</a:t>
            </a:r>
            <a:r>
              <a:rPr lang="ja-JP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として</a:t>
            </a:r>
            <a:r>
              <a:rPr lang="ja-JP" altLang="ja-JP" sz="2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</a:t>
            </a:r>
            <a:r>
              <a:rPr lang="ja-JP" altLang="en-US" sz="2800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誇りと</a:t>
            </a:r>
            <a:r>
              <a:rPr lang="ja-JP" altLang="ja-JP" sz="2800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立場</a:t>
            </a:r>
            <a:r>
              <a:rPr lang="ja-JP" altLang="ja-JP" sz="28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を守る</a:t>
            </a:r>
            <a:r>
              <a:rPr lang="ja-JP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こと。</a:t>
            </a:r>
            <a:r>
              <a:rPr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 </a:t>
            </a:r>
            <a:endParaRPr lang="ja-JP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</a:t>
            </a:r>
            <a:r>
              <a:rPr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</a:t>
            </a:r>
            <a:r>
              <a:rPr lang="ja-JP" altLang="ja-JP" sz="28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．</a:t>
            </a:r>
            <a:r>
              <a:rPr lang="ja-JP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社会に対して精神科看護の専門職としての責任を果たし、</a:t>
            </a:r>
            <a:endParaRPr lang="en-US" altLang="ja-JP" sz="28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8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　　精神</a:t>
            </a:r>
            <a:r>
              <a:rPr lang="ja-JP" altLang="ja-JP" sz="28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科医療の現場をより良くする</a:t>
            </a:r>
            <a:r>
              <a:rPr lang="ja-JP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こと。</a:t>
            </a:r>
            <a:endParaRPr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en-US" altLang="ja-JP" sz="2000" kern="100" dirty="0"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sz="2800" kern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2800" kern="100" dirty="0">
                <a:solidFill>
                  <a:srgbClr val="6600FF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＊個々人ではできないことを、同じ専門職同士が集い、力を合わせれば</a:t>
            </a:r>
            <a:endParaRPr lang="en-US" altLang="ja-JP" sz="2800" kern="100" dirty="0">
              <a:solidFill>
                <a:srgbClr val="6600FF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sz="2800" kern="100" dirty="0">
                <a:solidFill>
                  <a:srgbClr val="66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 </a:t>
            </a:r>
            <a:r>
              <a:rPr lang="ja-JP" altLang="en-US" sz="2800" kern="100" dirty="0">
                <a:solidFill>
                  <a:srgbClr val="6600FF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成し遂げられることがあります。だから、日精看は必要なのです！</a:t>
            </a:r>
            <a:endParaRPr lang="ja-JP" altLang="ja-JP" sz="2800" kern="100" dirty="0">
              <a:solidFill>
                <a:srgbClr val="6600FF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97" y="793312"/>
            <a:ext cx="1852204" cy="2056549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398724" y="3694666"/>
            <a:ext cx="9710476" cy="190603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0919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92496" y="1107952"/>
            <a:ext cx="1169369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ja-JP" sz="8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lang="ja-JP" altLang="ja-JP" sz="2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精神科</a:t>
            </a:r>
            <a:r>
              <a:rPr lang="ja-JP" altLang="ja-JP" sz="2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看護の専門職（能）</a:t>
            </a:r>
            <a:r>
              <a:rPr lang="ja-JP" altLang="en-US" sz="2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という</a:t>
            </a:r>
            <a:r>
              <a:rPr lang="ja-JP" altLang="ja-JP" sz="2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資格に対して、社会から信頼</a:t>
            </a:r>
            <a:r>
              <a:rPr lang="ja-JP" altLang="en-US" sz="2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され</a:t>
            </a:r>
            <a:r>
              <a:rPr lang="ja-JP" altLang="en-US" sz="2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、</a:t>
            </a:r>
            <a:endParaRPr lang="en-US" altLang="ja-JP" sz="26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その</a:t>
            </a:r>
            <a:r>
              <a:rPr lang="ja-JP" altLang="en-US" sz="2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仕事</a:t>
            </a:r>
            <a:r>
              <a:rPr lang="ja-JP" altLang="en-US" sz="2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</a:t>
            </a:r>
            <a:r>
              <a:rPr lang="ja-JP" altLang="ja-JP" sz="2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委託</a:t>
            </a:r>
            <a:r>
              <a:rPr lang="ja-JP" altLang="ja-JP" sz="2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してもらう権利を</a:t>
            </a:r>
            <a:r>
              <a:rPr lang="ja-JP" altLang="en-US" sz="2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も</a:t>
            </a:r>
            <a:r>
              <a:rPr lang="ja-JP" altLang="en-US" sz="2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つことが</a:t>
            </a:r>
            <a:r>
              <a:rPr lang="ja-JP" altLang="en-US" sz="2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でき</a:t>
            </a:r>
            <a:r>
              <a:rPr lang="ja-JP" altLang="en-US" sz="2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る</a:t>
            </a:r>
            <a:r>
              <a:rPr lang="ja-JP" altLang="en-US" sz="2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という</a:t>
            </a:r>
            <a:r>
              <a:rPr lang="ja-JP" altLang="ja-JP" sz="2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こと</a:t>
            </a:r>
            <a:r>
              <a:rPr lang="ja-JP" altLang="en-US" sz="2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です</a:t>
            </a:r>
            <a:r>
              <a:rPr lang="ja-JP" altLang="ja-JP" sz="2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。</a:t>
            </a:r>
            <a:endParaRPr lang="en-US" altLang="ja-JP" sz="2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en-US" altLang="ja-JP" sz="1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6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➡</a:t>
            </a:r>
            <a:r>
              <a:rPr lang="ja-JP" altLang="en-US" sz="2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この権利をもつためには、専門的知識や技能と</a:t>
            </a:r>
            <a:r>
              <a:rPr lang="ja-JP" altLang="en-US" sz="2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倫理に基づき、誠実に職務を</a:t>
            </a:r>
            <a:endParaRPr lang="en-US" altLang="ja-JP" sz="26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 遂行し、そのことによって社会からの信任を得ることが必要</a:t>
            </a:r>
            <a:r>
              <a:rPr lang="ja-JP" altLang="en-US" sz="2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です。</a:t>
            </a:r>
            <a:endParaRPr lang="en-US" altLang="ja-JP" sz="2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en-US" altLang="ja-JP" sz="1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6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➡</a:t>
            </a:r>
            <a:r>
              <a:rPr lang="ja-JP" altLang="en-US" sz="2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得られた権利は、結果として</a:t>
            </a:r>
            <a:r>
              <a:rPr lang="ja-JP" altLang="ja-JP" sz="2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、</a:t>
            </a:r>
            <a:r>
              <a:rPr lang="ja-JP" altLang="en-US" sz="2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職場環境</a:t>
            </a:r>
            <a:r>
              <a:rPr lang="ja-JP" altLang="ja-JP" sz="2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が保証される</a:t>
            </a:r>
            <a:r>
              <a:rPr lang="ja-JP" altLang="en-US" sz="2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という</a:t>
            </a:r>
            <a:r>
              <a:rPr lang="ja-JP" altLang="ja-JP" sz="2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形であらわされ</a:t>
            </a:r>
            <a:r>
              <a:rPr lang="ja-JP" altLang="en-US" sz="2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ます。</a:t>
            </a:r>
            <a:endParaRPr lang="en-US" altLang="ja-JP" sz="2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lang="ja-JP" altLang="ja-JP" sz="2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精神科</a:t>
            </a:r>
            <a:r>
              <a:rPr lang="ja-JP" altLang="en-US" sz="2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看護者</a:t>
            </a:r>
            <a:r>
              <a:rPr lang="ja-JP" altLang="ja-JP" sz="2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</a:t>
            </a:r>
            <a:r>
              <a:rPr lang="ja-JP" altLang="en-US" sz="2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働き方改革、</a:t>
            </a:r>
            <a:r>
              <a:rPr lang="ja-JP" altLang="ja-JP" sz="2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ひいては、患者さんの処遇改善</a:t>
            </a:r>
            <a:r>
              <a:rPr lang="ja-JP" altLang="en-US" sz="2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となります。</a:t>
            </a:r>
            <a:endParaRPr lang="ja-JP" altLang="ja-JP" sz="2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en-US" altLang="ja-JP" sz="10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6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★</a:t>
            </a:r>
            <a:r>
              <a:rPr lang="ja-JP" altLang="en-US" sz="2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いわゆる</a:t>
            </a:r>
            <a:r>
              <a:rPr lang="ja-JP" altLang="ja-JP" sz="2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職能団体である日精看に所属する、しないは、個人の自由</a:t>
            </a:r>
            <a:r>
              <a:rPr lang="ja-JP" altLang="en-US" sz="2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です</a:t>
            </a:r>
            <a:r>
              <a:rPr lang="ja-JP" altLang="ja-JP" sz="2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。</a:t>
            </a:r>
            <a:endParaRPr lang="en-US" altLang="ja-JP" sz="2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しかし、職能団体に</a:t>
            </a:r>
            <a:r>
              <a:rPr lang="ja-JP" altLang="ja-JP" sz="2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所属しない</a:t>
            </a:r>
            <a:r>
              <a:rPr lang="ja-JP" altLang="en-US" sz="2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ということは、</a:t>
            </a:r>
            <a:endParaRPr lang="en-US" altLang="ja-JP" sz="2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en-US" altLang="ja-JP" sz="1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＝　</a:t>
            </a:r>
            <a:r>
              <a:rPr lang="ja-JP" altLang="ja-JP" sz="2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精神科看護</a:t>
            </a:r>
            <a:r>
              <a:rPr lang="ja-JP" altLang="en-US" sz="2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</a:t>
            </a:r>
            <a:r>
              <a:rPr lang="ja-JP" altLang="ja-JP" sz="2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現場の改善</a:t>
            </a:r>
            <a:r>
              <a:rPr lang="ja-JP" altLang="en-US" sz="2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は望まない</a:t>
            </a:r>
            <a:endParaRPr lang="en-US" altLang="ja-JP" sz="2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en-US" altLang="ja-JP" sz="1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＝　</a:t>
            </a:r>
            <a:r>
              <a:rPr lang="ja-JP" altLang="ja-JP" sz="2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自身の</a:t>
            </a:r>
            <a:r>
              <a:rPr lang="ja-JP" altLang="en-US" sz="2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資格の価値</a:t>
            </a:r>
            <a:r>
              <a:rPr lang="ja-JP" altLang="ja-JP" sz="2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を守れなくてもいい</a:t>
            </a:r>
            <a:endParaRPr lang="en-US" altLang="ja-JP" sz="2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en-US" altLang="ja-JP" sz="1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　　　　　　　　ということと、</a:t>
            </a:r>
            <a:r>
              <a:rPr lang="ja-JP" altLang="ja-JP" sz="2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理解してお</a:t>
            </a:r>
            <a:r>
              <a:rPr lang="ja-JP" altLang="en-US" sz="2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く必要があります</a:t>
            </a:r>
            <a:r>
              <a:rPr lang="ja-JP" altLang="ja-JP" sz="2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。</a:t>
            </a:r>
            <a:endParaRPr lang="en-US" altLang="ja-JP" sz="13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BFA180C-F761-468C-BE24-E9262AEAB085}"/>
              </a:ext>
            </a:extLst>
          </p:cNvPr>
          <p:cNvSpPr txBox="1"/>
          <p:nvPr/>
        </p:nvSpPr>
        <p:spPr>
          <a:xfrm>
            <a:off x="192496" y="30734"/>
            <a:ext cx="1186314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</a:t>
            </a:r>
            <a:r>
              <a:rPr lang="ja-JP" altLang="ja-JP" sz="32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．</a:t>
            </a:r>
            <a:r>
              <a:rPr lang="ja-JP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自分たちの</a:t>
            </a:r>
            <a:r>
              <a:rPr lang="ja-JP" altLang="ja-JP" sz="32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精神科看護という仕事と、</a:t>
            </a:r>
            <a:endParaRPr lang="en-US" altLang="ja-JP" sz="32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32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</a:t>
            </a:r>
            <a:r>
              <a:rPr lang="ja-JP" altLang="ja-JP" sz="32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精神科</a:t>
            </a: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看護者</a:t>
            </a:r>
            <a:r>
              <a:rPr lang="ja-JP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として</a:t>
            </a:r>
            <a:r>
              <a:rPr lang="ja-JP" altLang="ja-JP" sz="32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</a:t>
            </a:r>
            <a:r>
              <a:rPr lang="ja-JP" altLang="en-US" sz="3200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誇りと</a:t>
            </a:r>
            <a:r>
              <a:rPr lang="ja-JP" altLang="ja-JP" sz="3200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立場</a:t>
            </a:r>
            <a:r>
              <a:rPr lang="ja-JP" altLang="ja-JP" sz="32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を守る</a:t>
            </a:r>
            <a:r>
              <a:rPr lang="ja-JP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こと</a:t>
            </a: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とは何でしょうか？</a:t>
            </a:r>
            <a:r>
              <a:rPr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 </a:t>
            </a:r>
            <a:endParaRPr lang="ja-JP" altLang="ja-JP" sz="3200" kern="100" dirty="0"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105125" y="5018542"/>
            <a:ext cx="6187975" cy="12806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05125" y="501854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ｲｺｰﾙ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105125" y="559301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ｲｺｰﾙ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9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29454" y="4088653"/>
            <a:ext cx="1726188" cy="2598443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354296" y="1142260"/>
            <a:ext cx="10320792" cy="962987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7142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F0067C0-8B70-4F5C-B5AD-25BE449CC531}"/>
              </a:ext>
            </a:extLst>
          </p:cNvPr>
          <p:cNvSpPr txBox="1"/>
          <p:nvPr/>
        </p:nvSpPr>
        <p:spPr>
          <a:xfrm>
            <a:off x="192496" y="166406"/>
            <a:ext cx="1186314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</a:t>
            </a:r>
            <a:r>
              <a:rPr lang="ja-JP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．社会に対して精神科看護の専門職としての責任を果たし、</a:t>
            </a:r>
            <a:endParaRPr lang="en-US" altLang="ja-JP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 </a:t>
            </a:r>
            <a:r>
              <a:rPr lang="ja-JP" altLang="ja-JP" sz="32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精神科医療の現場をより良くする</a:t>
            </a:r>
            <a:r>
              <a:rPr lang="ja-JP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こと</a:t>
            </a: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とは何でしょうか？</a:t>
            </a:r>
            <a:endParaRPr lang="ja-JP" altLang="ja-JP" sz="3200" kern="100" dirty="0"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4C5B7A9-83FD-447D-97F2-2D82A2FEBF29}"/>
              </a:ext>
            </a:extLst>
          </p:cNvPr>
          <p:cNvSpPr/>
          <p:nvPr/>
        </p:nvSpPr>
        <p:spPr>
          <a:xfrm>
            <a:off x="81550" y="1379577"/>
            <a:ext cx="1186314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精神科看護の</a:t>
            </a:r>
            <a:r>
              <a:rPr lang="ja-JP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専門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職</a:t>
            </a:r>
            <a:r>
              <a:rPr lang="ja-JP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として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、</a:t>
            </a:r>
            <a:r>
              <a:rPr lang="ja-JP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看護実践の質を高め、一定水準以上に保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ち、</a:t>
            </a:r>
            <a:endParaRPr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倫理に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反する</a:t>
            </a:r>
            <a:r>
              <a:rPr lang="ja-JP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所業を起こさない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等により、</a:t>
            </a:r>
            <a:r>
              <a:rPr lang="ja-JP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信頼に値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するよう</a:t>
            </a:r>
            <a:r>
              <a:rPr lang="ja-JP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職能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を高め、</a:t>
            </a:r>
            <a:endParaRPr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それにより精神科看護を委託され、</a:t>
            </a:r>
            <a:r>
              <a:rPr lang="ja-JP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保証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してもらえるようになることです。</a:t>
            </a:r>
            <a:endParaRPr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一方で、これらは</a:t>
            </a:r>
            <a:r>
              <a:rPr lang="ja-JP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専門職能に課せられた義務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でもあります</a:t>
            </a:r>
            <a:r>
              <a:rPr lang="ja-JP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。</a:t>
            </a:r>
            <a:endParaRPr lang="ja-JP" altLang="ja-JP" sz="2800" kern="1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endParaRPr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また、</a:t>
            </a:r>
            <a:r>
              <a:rPr lang="ja-JP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現場で起きている問題を、社会に提起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することも大事です</a:t>
            </a:r>
            <a:r>
              <a:rPr lang="ja-JP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。</a:t>
            </a:r>
            <a:endParaRPr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en-US" altLang="ja-JP" sz="1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例えば、</a:t>
            </a:r>
            <a:r>
              <a:rPr lang="ja-JP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より良い精神科医療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</a:t>
            </a:r>
            <a:r>
              <a:rPr lang="ja-JP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行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うため</a:t>
            </a:r>
            <a:r>
              <a:rPr lang="ja-JP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</a:t>
            </a:r>
            <a:r>
              <a:rPr lang="ja-JP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、</a:t>
            </a:r>
            <a:endParaRPr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①精神科看護者</a:t>
            </a:r>
            <a:r>
              <a:rPr lang="ja-JP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の目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からみえる問題の解決に向け、</a:t>
            </a:r>
            <a:endParaRPr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</a:t>
            </a:r>
            <a:r>
              <a:rPr lang="ja-JP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行政に対して働きかけ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る。</a:t>
            </a:r>
            <a:endParaRPr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②</a:t>
            </a:r>
            <a:r>
              <a:rPr lang="ja-JP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地域住民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やマスメディアに正しい情報を提供し、偏見や差別を減らす。</a:t>
            </a:r>
            <a:endParaRPr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③</a:t>
            </a:r>
            <a:r>
              <a:rPr lang="ja-JP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他の職能団体と連携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し、こころの健康に関する啓発活動をする。</a:t>
            </a:r>
            <a:endParaRPr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等があります。</a:t>
            </a:r>
            <a:endParaRPr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9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33100" y="2764396"/>
            <a:ext cx="1656348" cy="249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97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1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13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15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17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19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角丸四角形吹き出し 10"/>
          <p:cNvSpPr/>
          <p:nvPr/>
        </p:nvSpPr>
        <p:spPr>
          <a:xfrm>
            <a:off x="266701" y="507999"/>
            <a:ext cx="9258300" cy="5956301"/>
          </a:xfrm>
          <a:prstGeom prst="wedgeRoundRectCallout">
            <a:avLst>
              <a:gd name="adj1" fmla="val 55987"/>
              <a:gd name="adj2" fmla="val -12983"/>
              <a:gd name="adj3" fmla="val 16667"/>
            </a:avLst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9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66422" y="2741306"/>
            <a:ext cx="2636541" cy="3968805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671472" y="707103"/>
            <a:ext cx="8713828" cy="593609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32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つまり、日精看では、</a:t>
            </a:r>
            <a:endParaRPr lang="en-US" altLang="ja-JP" sz="3200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32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　</a:t>
            </a: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精神科看護者</a:t>
            </a:r>
            <a:r>
              <a:rPr lang="ja-JP" altLang="en-US" sz="32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の</a:t>
            </a:r>
            <a:r>
              <a:rPr lang="ja-JP" altLang="en-US" sz="3200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誇りと立場</a:t>
            </a:r>
            <a:r>
              <a:rPr lang="ja-JP" altLang="en-US" sz="32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を守り</a:t>
            </a:r>
            <a:r>
              <a:rPr lang="ja-JP" altLang="en-US" sz="32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、</a:t>
            </a:r>
            <a:endParaRPr lang="en-US" altLang="ja-JP" sz="3200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32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　　より良い精神医療の提供につながるよう</a:t>
            </a:r>
            <a:endParaRPr lang="en-US" altLang="ja-JP" sz="3200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altLang="ja-JP" sz="1000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2600" dirty="0">
                <a:solidFill>
                  <a:srgbClr val="C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●</a:t>
            </a:r>
            <a:r>
              <a:rPr lang="ja-JP" altLang="en-US" sz="26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皆の心を一つにして、政策提言等を行います。</a:t>
            </a:r>
            <a:endParaRPr lang="en-US" altLang="ja-JP" sz="2600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2600" dirty="0">
                <a:solidFill>
                  <a:srgbClr val="C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●</a:t>
            </a:r>
            <a:r>
              <a:rPr lang="ja-JP" altLang="ja-JP" sz="26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知識や技術、倫理観を高め合</a:t>
            </a:r>
            <a:r>
              <a:rPr lang="ja-JP" altLang="en-US" sz="26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えるような</a:t>
            </a:r>
            <a:r>
              <a:rPr lang="ja-JP" altLang="ja-JP" sz="26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学会や</a:t>
            </a:r>
            <a:r>
              <a:rPr lang="ja-JP" altLang="en-US" sz="26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研修会等の</a:t>
            </a:r>
            <a:endParaRPr lang="en-US" altLang="ja-JP" sz="2600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26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　　事業を行います。</a:t>
            </a:r>
            <a:endParaRPr lang="en-US" altLang="ja-JP" sz="2600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Arial" panose="020B0604020202020204" pitchFamily="34" charset="0"/>
            </a:endParaRPr>
          </a:p>
          <a:p>
            <a:r>
              <a:rPr lang="ja-JP" altLang="en-US" sz="2600" dirty="0">
                <a:solidFill>
                  <a:srgbClr val="C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●</a:t>
            </a:r>
            <a:r>
              <a:rPr lang="ja-JP" altLang="en-US" sz="26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より良い精神医療のために、</a:t>
            </a:r>
            <a:r>
              <a:rPr lang="ja-JP" altLang="ja-JP" sz="2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行政に対</a:t>
            </a:r>
            <a:r>
              <a:rPr lang="ja-JP" altLang="en-US" sz="2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する</a:t>
            </a:r>
            <a:r>
              <a:rPr lang="ja-JP" altLang="ja-JP" sz="2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働きかけ</a:t>
            </a:r>
            <a:r>
              <a:rPr lang="ja-JP" altLang="en-US" sz="2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、</a:t>
            </a:r>
            <a:endParaRPr lang="en-US" altLang="ja-JP" sz="2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社会への正しい情報の提供、こころの健康に関する</a:t>
            </a:r>
            <a:endParaRPr lang="en-US" altLang="ja-JP" sz="2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啓発活動、等を行います。</a:t>
            </a:r>
            <a:endParaRPr lang="en-US" altLang="ja-JP" sz="2600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2600" dirty="0">
                <a:solidFill>
                  <a:srgbClr val="C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●</a:t>
            </a:r>
            <a:r>
              <a:rPr lang="ja-JP" altLang="en-US" sz="26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専門職として非倫理的な行為</a:t>
            </a:r>
            <a:r>
              <a:rPr lang="ja-JP" altLang="ja-JP" sz="26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が</a:t>
            </a:r>
            <a:r>
              <a:rPr lang="ja-JP" altLang="en-US" sz="26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あった際には、</a:t>
            </a:r>
            <a:endParaRPr lang="en-US" altLang="ja-JP" sz="2600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26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　　職務倫理規程に則り、教育的介入や声明を出すなどの</a:t>
            </a:r>
            <a:endParaRPr lang="en-US" altLang="ja-JP" sz="2600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26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　　職能団体としての責任を果たします。</a:t>
            </a:r>
            <a:endParaRPr lang="ja-JP" altLang="en-US" sz="2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6358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9475062-B2E9-45FE-8DF6-EB2ADBC6D8DF}"/>
              </a:ext>
            </a:extLst>
          </p:cNvPr>
          <p:cNvSpPr/>
          <p:nvPr/>
        </p:nvSpPr>
        <p:spPr>
          <a:xfrm>
            <a:off x="108830" y="56138"/>
            <a:ext cx="1197434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個人ではできなくても、いわゆる職能団体だからこそ、</a:t>
            </a:r>
            <a:endParaRPr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800" kern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　同じ分野の専門職同士が集まり、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皆でまとまることで、</a:t>
            </a:r>
            <a:endParaRPr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8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社会に働きかけるための</a:t>
            </a:r>
            <a:r>
              <a:rPr lang="en-US" altLang="ja-JP" sz="28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“</a:t>
            </a:r>
            <a:r>
              <a:rPr lang="ja-JP" altLang="ja-JP" sz="28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声</a:t>
            </a:r>
            <a:r>
              <a:rPr lang="en-US" altLang="ja-JP" sz="28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”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をあげることができます！</a:t>
            </a:r>
            <a:endParaRPr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en-US" altLang="ja-JP" sz="1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3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</a:t>
            </a:r>
            <a:r>
              <a:rPr lang="ja-JP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</a:t>
            </a:r>
            <a:r>
              <a:rPr lang="en-US" altLang="ja-JP" sz="28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“</a:t>
            </a:r>
            <a:r>
              <a:rPr lang="ja-JP" altLang="ja-JP" sz="28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声</a:t>
            </a:r>
            <a:r>
              <a:rPr lang="en-US" altLang="ja-JP" sz="28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”</a:t>
            </a:r>
            <a:r>
              <a:rPr lang="ja-JP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に説得力を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も</a:t>
            </a:r>
            <a:r>
              <a:rPr lang="ja-JP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たせるのは、</a:t>
            </a:r>
            <a:endParaRPr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①</a:t>
            </a:r>
            <a:r>
              <a:rPr lang="ja-JP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何に取り組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み、</a:t>
            </a:r>
            <a:r>
              <a:rPr lang="ja-JP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どのような活動をするか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、</a:t>
            </a:r>
            <a:endParaRPr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②</a:t>
            </a:r>
            <a:r>
              <a:rPr lang="ja-JP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組織力の大きさ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、です。</a:t>
            </a:r>
            <a:endParaRPr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この２つが</a:t>
            </a:r>
            <a:r>
              <a:rPr lang="ja-JP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両輪となって、世の中を動かす力となる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のです</a:t>
            </a:r>
            <a:r>
              <a:rPr lang="ja-JP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。</a:t>
            </a:r>
            <a:endParaRPr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139700" indent="-139700" algn="just">
              <a:spcAft>
                <a:spcPts val="0"/>
              </a:spcAft>
            </a:pPr>
            <a:r>
              <a:rPr lang="ja-JP" altLang="en-US" sz="2800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★</a:t>
            </a:r>
            <a:r>
              <a:rPr lang="ja-JP" altLang="en-US" sz="28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日精看の</a:t>
            </a:r>
            <a:r>
              <a:rPr lang="ja-JP" altLang="ja-JP" sz="28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年会費</a:t>
            </a:r>
            <a:r>
              <a:rPr lang="ja-JP" altLang="en-US" sz="28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　　　　　</a:t>
            </a:r>
            <a:r>
              <a:rPr lang="ja-JP" altLang="en-US" sz="2800" kern="100" dirty="0" smtClean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　</a:t>
            </a:r>
            <a:r>
              <a:rPr lang="ja-JP" altLang="ja-JP" sz="2800" kern="100" dirty="0" smtClean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は</a:t>
            </a:r>
            <a:r>
              <a:rPr lang="ja-JP" altLang="ja-JP" sz="28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、資格に</a:t>
            </a:r>
            <a:r>
              <a:rPr lang="ja-JP" altLang="ja-JP" sz="2800" kern="100" dirty="0" smtClean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関わる</a:t>
            </a:r>
            <a:endParaRPr lang="en-US" altLang="ja-JP" sz="2800" kern="100" dirty="0" smtClean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Arial" panose="020B0604020202020204" pitchFamily="34" charset="0"/>
            </a:endParaRPr>
          </a:p>
          <a:p>
            <a:pPr marL="139700" indent="-139700" algn="just">
              <a:spcAft>
                <a:spcPts val="0"/>
              </a:spcAft>
            </a:pPr>
            <a:r>
              <a:rPr lang="ja-JP" altLang="en-US" sz="28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　</a:t>
            </a:r>
            <a:r>
              <a:rPr lang="ja-JP" altLang="en-US" sz="2800" kern="100" dirty="0" smtClean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　</a:t>
            </a:r>
            <a:r>
              <a:rPr lang="ja-JP" altLang="en-US" sz="2800" kern="100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誇りを守り、</a:t>
            </a:r>
            <a:r>
              <a:rPr lang="ja-JP" altLang="ja-JP" sz="2800" kern="100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立場</a:t>
            </a:r>
            <a:r>
              <a:rPr lang="ja-JP" altLang="ja-JP" sz="2800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の向上</a:t>
            </a:r>
            <a:r>
              <a:rPr lang="ja-JP" altLang="en-US" sz="2800" kern="100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や現場</a:t>
            </a:r>
            <a:r>
              <a:rPr lang="ja-JP" altLang="en-US" sz="2800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の改善</a:t>
            </a:r>
            <a:r>
              <a:rPr lang="ja-JP" altLang="ja-JP" sz="2800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に</a:t>
            </a:r>
            <a:r>
              <a:rPr lang="ja-JP" altLang="ja-JP" sz="2800" kern="100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対</a:t>
            </a:r>
            <a:r>
              <a:rPr lang="ja-JP" altLang="en-US" sz="2800" kern="100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する</a:t>
            </a:r>
            <a:endParaRPr lang="en-US" altLang="ja-JP" sz="2800" kern="100" dirty="0" smtClean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Arial" panose="020B0604020202020204" pitchFamily="34" charset="0"/>
            </a:endParaRPr>
          </a:p>
          <a:p>
            <a:pPr marL="139700" indent="-139700" algn="just">
              <a:spcAft>
                <a:spcPts val="0"/>
              </a:spcAft>
            </a:pPr>
            <a:r>
              <a:rPr lang="ja-JP" altLang="en-US" sz="2800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　</a:t>
            </a:r>
            <a:r>
              <a:rPr lang="en-US" altLang="ja-JP" sz="2800" kern="100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“</a:t>
            </a:r>
            <a:r>
              <a:rPr lang="ja-JP" altLang="ja-JP" sz="2800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活動預託金</a:t>
            </a:r>
            <a:r>
              <a:rPr lang="en-US" altLang="ja-JP" sz="2800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”</a:t>
            </a:r>
            <a:r>
              <a:rPr lang="ja-JP" altLang="ja-JP" sz="2800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となる</a:t>
            </a:r>
            <a:r>
              <a:rPr lang="ja-JP" altLang="en-US" sz="28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のです</a:t>
            </a:r>
            <a:r>
              <a:rPr lang="ja-JP" altLang="ja-JP" sz="28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。</a:t>
            </a:r>
            <a:endParaRPr lang="ja-JP" altLang="ja-JP" sz="2800" kern="1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indent="139700" algn="just">
              <a:spcAft>
                <a:spcPts val="0"/>
              </a:spcAft>
            </a:pPr>
            <a:r>
              <a:rPr lang="ja-JP" altLang="ja-JP" sz="28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「そんなの関係ない」と思う人は、</a:t>
            </a:r>
            <a:endParaRPr lang="en-US" altLang="ja-JP" sz="2800" kern="100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Arial" panose="020B0604020202020204" pitchFamily="34" charset="0"/>
            </a:endParaRPr>
          </a:p>
          <a:p>
            <a:pPr indent="139700" algn="just">
              <a:spcAft>
                <a:spcPts val="0"/>
              </a:spcAft>
            </a:pPr>
            <a:r>
              <a:rPr lang="ja-JP" altLang="ja-JP" sz="28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「自分の</a:t>
            </a:r>
            <a:r>
              <a:rPr lang="ja-JP" altLang="en-US" sz="28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職業的価値</a:t>
            </a:r>
            <a:r>
              <a:rPr lang="ja-JP" altLang="ja-JP" sz="28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は</a:t>
            </a:r>
            <a:r>
              <a:rPr lang="ja-JP" altLang="en-US" sz="28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低く</a:t>
            </a:r>
            <a:r>
              <a:rPr lang="ja-JP" altLang="ja-JP" sz="28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て</a:t>
            </a:r>
            <a:r>
              <a:rPr lang="en-US" altLang="ja-JP" sz="28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OK</a:t>
            </a:r>
            <a:r>
              <a:rPr lang="ja-JP" altLang="ja-JP" sz="28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、待遇も</a:t>
            </a:r>
            <a:r>
              <a:rPr lang="ja-JP" altLang="en-US" sz="28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現状で</a:t>
            </a:r>
            <a:r>
              <a:rPr lang="en-US" altLang="ja-JP" sz="28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OK</a:t>
            </a:r>
            <a:r>
              <a:rPr lang="ja-JP" altLang="ja-JP" sz="28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、</a:t>
            </a:r>
            <a:endParaRPr lang="en-US" altLang="ja-JP" sz="2800" kern="100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Arial" panose="020B0604020202020204" pitchFamily="34" charset="0"/>
            </a:endParaRPr>
          </a:p>
          <a:p>
            <a:pPr indent="139700" algn="just">
              <a:spcAft>
                <a:spcPts val="0"/>
              </a:spcAft>
            </a:pPr>
            <a:r>
              <a:rPr lang="en-US" altLang="ja-JP" sz="28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 </a:t>
            </a:r>
            <a:r>
              <a:rPr lang="ja-JP" altLang="ja-JP" sz="28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精神科</a:t>
            </a:r>
            <a:r>
              <a:rPr lang="ja-JP" altLang="en-US" sz="28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医療の現場からの声をあげなくて</a:t>
            </a:r>
            <a:r>
              <a:rPr lang="en-US" altLang="ja-JP" sz="28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OK</a:t>
            </a:r>
            <a:r>
              <a:rPr lang="ja-JP" altLang="ja-JP" sz="28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と</a:t>
            </a:r>
            <a:endParaRPr lang="en-US" altLang="ja-JP" sz="2800" kern="100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Arial" panose="020B0604020202020204" pitchFamily="34" charset="0"/>
            </a:endParaRPr>
          </a:p>
          <a:p>
            <a:pPr indent="139700" algn="just">
              <a:spcAft>
                <a:spcPts val="0"/>
              </a:spcAft>
            </a:pPr>
            <a:r>
              <a:rPr lang="en-US" altLang="ja-JP" sz="28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 </a:t>
            </a:r>
            <a:r>
              <a:rPr lang="ja-JP" altLang="ja-JP" sz="28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言っているのと同じ</a:t>
            </a:r>
            <a:r>
              <a:rPr lang="ja-JP" altLang="en-US" sz="28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ということです。</a:t>
            </a:r>
            <a:endParaRPr lang="en-US" altLang="ja-JP" sz="2800" kern="100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3" name="角丸四角形吹き出し 2"/>
          <p:cNvSpPr/>
          <p:nvPr/>
        </p:nvSpPr>
        <p:spPr>
          <a:xfrm>
            <a:off x="9629822" y="384633"/>
            <a:ext cx="2453348" cy="2382553"/>
          </a:xfrm>
          <a:prstGeom prst="wedgeRoundRectCallout">
            <a:avLst>
              <a:gd name="adj1" fmla="val 4015"/>
              <a:gd name="adj2" fmla="val 6250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39700" algn="just">
              <a:spcAft>
                <a:spcPts val="0"/>
              </a:spcAft>
            </a:pPr>
            <a:r>
              <a:rPr lang="ja-JP" altLang="en-US" sz="2800" kern="1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このことを</a:t>
            </a:r>
            <a:endParaRPr lang="en-US" altLang="ja-JP" sz="2800" kern="1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Arial" panose="020B0604020202020204" pitchFamily="34" charset="0"/>
            </a:endParaRPr>
          </a:p>
          <a:p>
            <a:pPr indent="139700" algn="just">
              <a:spcAft>
                <a:spcPts val="0"/>
              </a:spcAft>
            </a:pPr>
            <a:r>
              <a:rPr lang="ja-JP" altLang="en-US" sz="2800" kern="1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理解し、</a:t>
            </a:r>
            <a:endParaRPr lang="en-US" altLang="ja-JP" sz="2800" kern="1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Arial" panose="020B0604020202020204" pitchFamily="34" charset="0"/>
            </a:endParaRPr>
          </a:p>
          <a:p>
            <a:pPr indent="139700" algn="just">
              <a:spcAft>
                <a:spcPts val="0"/>
              </a:spcAft>
            </a:pPr>
            <a:r>
              <a:rPr lang="ja-JP" altLang="en-US" sz="2800" kern="1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改めて</a:t>
            </a:r>
            <a:endParaRPr lang="en-US" altLang="ja-JP" sz="2800" kern="1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Arial" panose="020B0604020202020204" pitchFamily="34" charset="0"/>
            </a:endParaRPr>
          </a:p>
          <a:p>
            <a:pPr indent="139700" algn="just">
              <a:spcAft>
                <a:spcPts val="0"/>
              </a:spcAft>
            </a:pPr>
            <a:r>
              <a:rPr lang="ja-JP" altLang="en-US" sz="2800" kern="1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考えてみて</a:t>
            </a:r>
            <a:endParaRPr lang="en-US" altLang="ja-JP" sz="2800" kern="1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Arial" panose="020B0604020202020204" pitchFamily="34" charset="0"/>
            </a:endParaRPr>
          </a:p>
          <a:p>
            <a:pPr indent="139700" algn="just">
              <a:spcAft>
                <a:spcPts val="0"/>
              </a:spcAft>
            </a:pPr>
            <a:r>
              <a:rPr lang="ja-JP" altLang="en-US" sz="2800" kern="1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ください。</a:t>
            </a:r>
            <a:endParaRPr lang="ja-JP" altLang="ja-JP" sz="28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8229" y="3095681"/>
            <a:ext cx="2017263" cy="309313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8734" y="3579961"/>
            <a:ext cx="1091759" cy="59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1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1738</Words>
  <Application>Microsoft Office PowerPoint</Application>
  <PresentationFormat>ワイド画面</PresentationFormat>
  <Paragraphs>159</Paragraphs>
  <Slides>12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8" baseType="lpstr">
      <vt:lpstr>UD デジタル 教科書体 NK-B</vt:lpstr>
      <vt:lpstr>游ゴシック</vt:lpstr>
      <vt:lpstr>游ゴシック Light</vt:lpstr>
      <vt:lpstr>Arial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東京</dc:creator>
  <cp:lastModifiedBy>jpna20</cp:lastModifiedBy>
  <cp:revision>29</cp:revision>
  <dcterms:created xsi:type="dcterms:W3CDTF">2020-08-23T22:43:42Z</dcterms:created>
  <dcterms:modified xsi:type="dcterms:W3CDTF">2021-03-10T23:16:02Z</dcterms:modified>
</cp:coreProperties>
</file>