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modifyVerifier cryptProviderType="rsaAES" cryptAlgorithmClass="hash" cryptAlgorithmType="typeAny" cryptAlgorithmSid="14" spinCount="100000" saltData="iKJ4g4bkMxEOfz9HLtb++g==" hashData="mOS7hUw83JoyxoObrpNOFNHf6ThYeSaYzIHAf8/LLpoMwQMwnSrsNffoZILlxSx89MDcH9+E+kOsbn5vrEFbsQ=="/>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iHZ73hmZ9nnzpdKXyoE5pYYnUQ9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美智 三宅" initials="" lastIdx="20" clrIdx="0"/>
  <p:cmAuthor id="1" name="友 琴美" initials="琴友" lastIdx="9" clrIdx="1">
    <p:extLst>
      <p:ext uri="{19B8F6BF-5375-455C-9EA6-DF929625EA0E}">
        <p15:presenceInfo xmlns:p15="http://schemas.microsoft.com/office/powerpoint/2012/main" userId="S::tomo-k@ecxis.net::d3370d20-6224-4079-bcb9-60e11c701f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3CAA450-5B6C-45CF-AC42-499D9A67999D}">
  <a:tblStyle styleId="{D3CAA450-5B6C-45CF-AC42-499D9A67999D}" styleName="Table_0">
    <a:wholeTbl>
      <a:tcTxStyle b="off" i="off">
        <a:font>
          <a:latin typeface="游ゴシック"/>
          <a:ea typeface="游ゴシック"/>
          <a:cs typeface="游ゴシック"/>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F0E7"/>
          </a:solidFill>
        </a:fill>
      </a:tcStyle>
    </a:wholeTbl>
    <a:band1H>
      <a:tcTxStyle/>
      <a:tcStyle>
        <a:tcBdr/>
        <a:fill>
          <a:solidFill>
            <a:srgbClr val="CFE1CC"/>
          </a:solidFill>
        </a:fill>
      </a:tcStyle>
    </a:band1H>
    <a:band2H>
      <a:tcTxStyle/>
      <a:tcStyle>
        <a:tcBdr/>
      </a:tcStyle>
    </a:band2H>
    <a:band1V>
      <a:tcTxStyle/>
      <a:tcStyle>
        <a:tcBdr/>
        <a:fill>
          <a:solidFill>
            <a:srgbClr val="CFE1CC"/>
          </a:solidFill>
        </a:fill>
      </a:tcStyle>
    </a:band1V>
    <a:band2V>
      <a:tcTxStyle/>
      <a:tcStyle>
        <a:tcBdr/>
      </a:tcStyle>
    </a:band2V>
    <a:lastCol>
      <a:tcTxStyle b="on" i="off">
        <a:font>
          <a:latin typeface="游ゴシック"/>
          <a:ea typeface="游ゴシック"/>
          <a:cs typeface="游ゴシック"/>
        </a:font>
        <a:schemeClr val="lt1"/>
      </a:tcTxStyle>
      <a:tcStyle>
        <a:tcBdr/>
        <a:fill>
          <a:solidFill>
            <a:schemeClr val="accent6"/>
          </a:solidFill>
        </a:fill>
      </a:tcStyle>
    </a:lastCol>
    <a:firstCol>
      <a:tcTxStyle b="on" i="off">
        <a:font>
          <a:latin typeface="游ゴシック"/>
          <a:ea typeface="游ゴシック"/>
          <a:cs typeface="游ゴシック"/>
        </a:font>
        <a:schemeClr val="lt1"/>
      </a:tcTxStyle>
      <a:tcStyle>
        <a:tcBdr/>
        <a:fill>
          <a:solidFill>
            <a:schemeClr val="accent6"/>
          </a:solidFill>
        </a:fill>
      </a:tcStyle>
    </a:firstCol>
    <a:lastRow>
      <a:tcTxStyle b="on" i="off">
        <a:font>
          <a:latin typeface="游ゴシック"/>
          <a:ea typeface="游ゴシック"/>
          <a:cs typeface="游ゴシック"/>
        </a:font>
        <a:schemeClr val="lt1"/>
      </a:tcTxStyle>
      <a:tcStyle>
        <a:tcBdr>
          <a:top>
            <a:ln w="38100" cap="flat" cmpd="sng">
              <a:solidFill>
                <a:schemeClr val="lt1"/>
              </a:solidFill>
              <a:prstDash val="solid"/>
              <a:round/>
              <a:headEnd type="none" w="sm" len="sm"/>
              <a:tailEnd type="none" w="sm" len="sm"/>
            </a:ln>
          </a:top>
        </a:tcBdr>
        <a:fill>
          <a:solidFill>
            <a:schemeClr val="accent6"/>
          </a:solidFill>
        </a:fill>
      </a:tcStyle>
    </a:lastRow>
    <a:seCell>
      <a:tcTxStyle/>
      <a:tcStyle>
        <a:tcBdr/>
      </a:tcStyle>
    </a:seCell>
    <a:swCell>
      <a:tcTxStyle/>
      <a:tcStyle>
        <a:tcBdr/>
      </a:tcStyle>
    </a:swCell>
    <a:firstRow>
      <a:tcTxStyle b="on" i="off">
        <a:font>
          <a:latin typeface="游ゴシック"/>
          <a:ea typeface="游ゴシック"/>
          <a:cs typeface="游ゴシック"/>
        </a:font>
        <a:schemeClr val="lt1"/>
      </a:tcTxStyle>
      <a:tcStyle>
        <a:tcBdr>
          <a:bottom>
            <a:ln w="38100" cap="flat" cmpd="sng">
              <a:solidFill>
                <a:schemeClr val="lt1"/>
              </a:solidFill>
              <a:prstDash val="solid"/>
              <a:round/>
              <a:headEnd type="none" w="sm" len="sm"/>
              <a:tailEnd type="none" w="sm" len="sm"/>
            </a:ln>
          </a:bottom>
        </a:tcBdr>
        <a:fill>
          <a:solidFill>
            <a:schemeClr val="accent6"/>
          </a:solidFill>
        </a:fill>
      </a:tcStyle>
    </a:firstRow>
    <a:neCell>
      <a:tcTxStyle/>
      <a:tcStyle>
        <a:tcBdr/>
      </a:tcStyle>
    </a:neCell>
    <a:nwCell>
      <a:tcTxStyle/>
      <a:tcStyle>
        <a:tcBdr/>
      </a:tcStyle>
    </a:nwCell>
  </a:tblStyle>
  <a:tblStyle styleId="{8F84315C-7533-46F8-87A1-29119D20C580}" styleName="Table_1">
    <a:wholeTbl>
      <a:tcTxStyle b="off" i="off">
        <a:font>
          <a:latin typeface="游ゴシック"/>
          <a:ea typeface="游ゴシック"/>
          <a:cs typeface="游ゴシック"/>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9EC"/>
          </a:solidFill>
        </a:fill>
      </a:tcStyle>
    </a:wholeTbl>
    <a:band1H>
      <a:tcTxStyle/>
      <a:tcStyle>
        <a:tcBdr/>
        <a:fill>
          <a:solidFill>
            <a:srgbClr val="CAD1D8"/>
          </a:solidFill>
        </a:fill>
      </a:tcStyle>
    </a:band1H>
    <a:band2H>
      <a:tcTxStyle/>
      <a:tcStyle>
        <a:tcBdr/>
      </a:tcStyle>
    </a:band2H>
    <a:band1V>
      <a:tcTxStyle/>
      <a:tcStyle>
        <a:tcBdr/>
        <a:fill>
          <a:solidFill>
            <a:srgbClr val="CAD1D8"/>
          </a:solidFill>
        </a:fill>
      </a:tcStyle>
    </a:band1V>
    <a:band2V>
      <a:tcTxStyle/>
      <a:tcStyle>
        <a:tcBdr/>
      </a:tcStyle>
    </a:band2V>
    <a:lastCol>
      <a:tcTxStyle b="on" i="off">
        <a:font>
          <a:latin typeface="游ゴシック"/>
          <a:ea typeface="游ゴシック"/>
          <a:cs typeface="游ゴシック"/>
        </a:font>
        <a:schemeClr val="lt1"/>
      </a:tcTxStyle>
      <a:tcStyle>
        <a:tcBdr/>
        <a:fill>
          <a:solidFill>
            <a:schemeClr val="accent1"/>
          </a:solidFill>
        </a:fill>
      </a:tcStyle>
    </a:lastCol>
    <a:firstCol>
      <a:tcTxStyle b="on" i="off">
        <a:font>
          <a:latin typeface="游ゴシック"/>
          <a:ea typeface="游ゴシック"/>
          <a:cs typeface="游ゴシック"/>
        </a:font>
        <a:schemeClr val="lt1"/>
      </a:tcTxStyle>
      <a:tcStyle>
        <a:tcBdr/>
        <a:fill>
          <a:solidFill>
            <a:schemeClr val="accent1"/>
          </a:solidFill>
        </a:fill>
      </a:tcStyle>
    </a:firstCol>
    <a:lastRow>
      <a:tcTxStyle b="on" i="off">
        <a:font>
          <a:latin typeface="游ゴシック"/>
          <a:ea typeface="游ゴシック"/>
          <a:cs typeface="游ゴシック"/>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游ゴシック"/>
          <a:ea typeface="游ゴシック"/>
          <a:cs typeface="游ゴシック"/>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515" autoAdjust="0"/>
  </p:normalViewPr>
  <p:slideViewPr>
    <p:cSldViewPr snapToGrid="0" showGuides="1">
      <p:cViewPr varScale="1">
        <p:scale>
          <a:sx n="80" d="100"/>
          <a:sy n="80" d="100"/>
        </p:scale>
        <p:origin x="1674" y="78"/>
      </p:cViewPr>
      <p:guideLst>
        <p:guide orient="horz" pos="2160"/>
        <p:guide pos="3840"/>
      </p:guideLst>
    </p:cSldViewPr>
  </p:slideViewPr>
  <p:notesTextViewPr>
    <p:cViewPr>
      <p:scale>
        <a:sx n="1" d="1"/>
        <a:sy n="1" d="1"/>
      </p:scale>
      <p:origin x="0" y="0"/>
    </p:cViewPr>
  </p:notesTextViewPr>
  <p:notesViewPr>
    <p:cSldViewPr snapToGrid="0">
      <p:cViewPr varScale="1">
        <p:scale>
          <a:sx n="81" d="100"/>
          <a:sy n="81" d="100"/>
        </p:scale>
        <p:origin x="389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皆様</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お疲れのところ、</a:t>
            </a:r>
            <a:r>
              <a:rPr lang="ja-JP" altLang="en-US" dirty="0">
                <a:solidFill>
                  <a:schemeClr val="tx1"/>
                </a:solidFill>
                <a:latin typeface="游ゴシック" panose="020B0400000000000000" pitchFamily="50" charset="-128"/>
                <a:ea typeface="游ゴシック" panose="020B0400000000000000" pitchFamily="50" charset="-128"/>
                <a:sym typeface="Arial"/>
              </a:rPr>
              <a:t>行動制限最小化のための</a:t>
            </a:r>
            <a:r>
              <a:rPr lang="ja-JP" dirty="0">
                <a:solidFill>
                  <a:schemeClr val="tx1"/>
                </a:solidFill>
                <a:latin typeface="游ゴシック" panose="020B0400000000000000" pitchFamily="50" charset="-128"/>
                <a:ea typeface="游ゴシック" panose="020B0400000000000000" pitchFamily="50" charset="-128"/>
                <a:sym typeface="Arial"/>
              </a:rPr>
              <a:t>研修シリーズ第１回をご視聴いただき、ありがとうございます。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本日のテーマは、「行動制限最小化に必要な法令知識」です。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dirty="0">
                <a:solidFill>
                  <a:schemeClr val="tx1"/>
                </a:solidFill>
                <a:latin typeface="游ゴシック" panose="020B0400000000000000" pitchFamily="50" charset="-128"/>
                <a:ea typeface="游ゴシック" panose="020B0400000000000000" pitchFamily="50" charset="-128"/>
                <a:sym typeface="Arial"/>
              </a:rPr>
              <a:t>※以下はメモの為、台本ではありません。 </a:t>
            </a:r>
            <a:endParaRPr b="0" i="0"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dirty="0">
                <a:solidFill>
                  <a:schemeClr val="tx1"/>
                </a:solidFill>
                <a:latin typeface="游ゴシック" panose="020B0400000000000000" pitchFamily="50" charset="-128"/>
                <a:ea typeface="游ゴシック" panose="020B0400000000000000" pitchFamily="50" charset="-128"/>
                <a:sym typeface="Arial"/>
              </a:rPr>
              <a:t>この資料はPowerPointのプレゼンテーション機能を使っていただく事を想定している為、 このタイミングでスライドを次に遷移し、アニメーションを再生して欲しいという箇所が数点有ります。 </a:t>
            </a:r>
            <a:endParaRPr b="0" i="0"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dirty="0">
                <a:solidFill>
                  <a:schemeClr val="tx1"/>
                </a:solidFill>
                <a:latin typeface="游ゴシック" panose="020B0400000000000000" pitchFamily="50" charset="-128"/>
                <a:ea typeface="游ゴシック" panose="020B0400000000000000" pitchFamily="50" charset="-128"/>
                <a:sym typeface="Arial"/>
              </a:rPr>
              <a:t>その際には「⏎」の記号が記載されているので、このタイミングでスライドを次のページに更新するようお願い致します。</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1" name="Google Shape;561;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告示第130号の項目です。</a:t>
            </a:r>
            <a:endParaRPr dirty="0">
              <a:latin typeface="游ゴシック" panose="020B0400000000000000" pitchFamily="50" charset="-128"/>
              <a:ea typeface="游ゴシック" panose="020B0400000000000000" pitchFamily="50" charset="-128"/>
              <a:sym typeface="Arial"/>
            </a:endParaRPr>
          </a:p>
          <a:p>
            <a:pPr marL="0" lvl="0" indent="0" algn="l" rtl="0">
              <a:lnSpc>
                <a:spcPct val="90000"/>
              </a:lnSpc>
              <a:spcBef>
                <a:spcPts val="999"/>
              </a:spcBef>
              <a:spcAft>
                <a:spcPts val="0"/>
              </a:spcAft>
              <a:buNone/>
            </a:pPr>
            <a:r>
              <a:rPr lang="ja-JP" dirty="0">
                <a:solidFill>
                  <a:srgbClr val="000000"/>
                </a:solidFill>
                <a:latin typeface="游ゴシック" panose="020B0400000000000000" pitchFamily="50" charset="-128"/>
                <a:ea typeface="游ゴシック" panose="020B0400000000000000" pitchFamily="50" charset="-128"/>
                <a:sym typeface="Arial"/>
              </a:rPr>
              <a:t>基本理念</a:t>
            </a:r>
            <a:r>
              <a:rPr lang="ja-JP" dirty="0">
                <a:latin typeface="游ゴシック" panose="020B0400000000000000" pitchFamily="50" charset="-128"/>
                <a:ea typeface="游ゴシック" panose="020B0400000000000000" pitchFamily="50" charset="-128"/>
                <a:sym typeface="Arial"/>
              </a:rPr>
              <a:t>に続き、</a:t>
            </a:r>
            <a:r>
              <a:rPr lang="ja-JP" dirty="0">
                <a:solidFill>
                  <a:srgbClr val="000000"/>
                </a:solidFill>
                <a:latin typeface="游ゴシック" panose="020B0400000000000000" pitchFamily="50" charset="-128"/>
                <a:ea typeface="游ゴシック" panose="020B0400000000000000" pitchFamily="50" charset="-128"/>
                <a:sym typeface="Arial"/>
              </a:rPr>
              <a:t>通信・面会、隔離、身体的拘束、任意入院者の開放処遇の制限の順で、基本的な考え方を示したのち、必要な事項が定められています。</a:t>
            </a:r>
            <a:endParaRPr b="0" i="0" u="none" strike="noStrike" dirty="0">
              <a:latin typeface="游ゴシック" panose="020B0400000000000000" pitchFamily="50" charset="-128"/>
              <a:ea typeface="游ゴシック" panose="020B0400000000000000" pitchFamily="50" charset="-128"/>
              <a:sym typeface="Arial"/>
            </a:endParaRPr>
          </a:p>
        </p:txBody>
      </p:sp>
      <p:sp>
        <p:nvSpPr>
          <p:cNvPr id="562" name="Google Shape;56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7" name="Google Shape;60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告示第130号の</a:t>
            </a:r>
            <a:r>
              <a:rPr lang="ja-JP" strike="noStrike" dirty="0">
                <a:latin typeface="游ゴシック" panose="020B0400000000000000" pitchFamily="50" charset="-128"/>
                <a:ea typeface="游ゴシック" panose="020B0400000000000000" pitchFamily="50" charset="-128"/>
                <a:sym typeface="Arial"/>
              </a:rPr>
              <a:t>「</a:t>
            </a:r>
            <a:r>
              <a:rPr lang="ja-JP" dirty="0">
                <a:latin typeface="游ゴシック" panose="020B0400000000000000" pitchFamily="50" charset="-128"/>
                <a:ea typeface="游ゴシック" panose="020B0400000000000000" pitchFamily="50" charset="-128"/>
                <a:sym typeface="Arial"/>
              </a:rPr>
              <a:t>第一　基本理念」です。</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sz="1200" b="0" i="0" dirty="0">
              <a:solidFill>
                <a:srgbClr val="000000"/>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「尊厳尊重や人権配慮」は当然のこと、制限行為であっても「社会復帰の促進に資（し）すること」や「説明努力」を求め、「もっとも制限の少ない方法」として、最小化理念を掲げています。</a:t>
            </a:r>
            <a:endParaRPr dirty="0">
              <a:latin typeface="游ゴシック" panose="020B0400000000000000" pitchFamily="50" charset="-128"/>
              <a:ea typeface="游ゴシック" panose="020B0400000000000000" pitchFamily="50" charset="-128"/>
            </a:endParaRPr>
          </a:p>
        </p:txBody>
      </p:sp>
      <p:sp>
        <p:nvSpPr>
          <p:cNvPr id="608" name="Google Shape;60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0" name="Google Shape;62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「第三　患者の隔離について」の「一　基本的な考え方」です。</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「患者の症状からみて、本人又は周囲の者に危険が及ぶ可能性が著しく高く」という「対象となる状況」、</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「隔離以外の方法ではその危険を回避することが著しく困難」というほかに「代替できない旨」、</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「危険を最小限に減らし、患者本人の医療又は保護を図ること」といった「目的」</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が書かれています。</a:t>
            </a:r>
            <a:endParaRPr dirty="0">
              <a:latin typeface="游ゴシック" panose="020B0400000000000000" pitchFamily="50" charset="-128"/>
              <a:ea typeface="游ゴシック" panose="020B0400000000000000" pitchFamily="50" charset="-128"/>
              <a:sym typeface="Arial"/>
            </a:endParaRPr>
          </a:p>
        </p:txBody>
      </p:sp>
      <p:sp>
        <p:nvSpPr>
          <p:cNvPr id="621" name="Google Shape;62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6" name="Google Shape;636;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「第四　身体的拘束について」の「一　基本的な考え方」</a:t>
            </a:r>
            <a:r>
              <a:rPr lang="ja-JP" b="0" dirty="0">
                <a:solidFill>
                  <a:schemeClr val="tx1"/>
                </a:solidFill>
                <a:latin typeface="游ゴシック" panose="020B0400000000000000" pitchFamily="50" charset="-128"/>
                <a:ea typeface="游ゴシック" panose="020B0400000000000000" pitchFamily="50" charset="-128"/>
                <a:sym typeface="Arial"/>
              </a:rPr>
              <a:t>です。</a:t>
            </a:r>
            <a:endParaRPr b="0"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sz="1200" b="0" i="0"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dirty="0">
                <a:solidFill>
                  <a:schemeClr val="tx1"/>
                </a:solidFill>
                <a:latin typeface="游ゴシック" panose="020B0400000000000000" pitchFamily="50" charset="-128"/>
                <a:ea typeface="游ゴシック" panose="020B0400000000000000" pitchFamily="50" charset="-128"/>
                <a:sym typeface="Arial"/>
              </a:rPr>
              <a:t>「代替方法が見出されるまでの間のやむを得ない処置」として</a:t>
            </a:r>
            <a:r>
              <a:rPr lang="ja-JP" dirty="0">
                <a:solidFill>
                  <a:schemeClr val="tx1"/>
                </a:solidFill>
                <a:latin typeface="游ゴシック" panose="020B0400000000000000" pitchFamily="50" charset="-128"/>
                <a:ea typeface="游ゴシック" panose="020B0400000000000000" pitchFamily="50" charset="-128"/>
                <a:sym typeface="Arial"/>
              </a:rPr>
              <a:t>「他に代替できない旨」が、</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sz="1200" b="0" i="0"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dirty="0">
                <a:solidFill>
                  <a:schemeClr val="tx1"/>
                </a:solidFill>
                <a:latin typeface="游ゴシック" panose="020B0400000000000000" pitchFamily="50" charset="-128"/>
                <a:ea typeface="游ゴシック" panose="020B0400000000000000" pitchFamily="50" charset="-128"/>
                <a:sym typeface="Arial"/>
              </a:rPr>
              <a:t>「当該患者の生命を保護すること及び重大な身体損傷を防ぐこと」として目的が書かれています。</a:t>
            </a:r>
            <a:endParaRPr b="0"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sz="1200" b="0" i="0" dirty="0">
                <a:solidFill>
                  <a:schemeClr val="tx1"/>
                </a:solidFill>
                <a:latin typeface="游ゴシック" panose="020B0400000000000000" pitchFamily="50" charset="-128"/>
                <a:ea typeface="游ゴシック" panose="020B0400000000000000" pitchFamily="50" charset="-128"/>
                <a:sym typeface="Arial"/>
              </a:rPr>
              <a:t>⏎</a:t>
            </a:r>
            <a:endParaRPr sz="1200" b="0" i="0"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dirty="0">
                <a:solidFill>
                  <a:schemeClr val="tx1"/>
                </a:solidFill>
                <a:latin typeface="游ゴシック" panose="020B0400000000000000" pitchFamily="50" charset="-128"/>
                <a:ea typeface="游ゴシック" panose="020B0400000000000000" pitchFamily="50" charset="-128"/>
                <a:sym typeface="Arial"/>
              </a:rPr>
              <a:t>このことから、対象となる状況については、</a:t>
            </a:r>
            <a:endParaRPr b="0"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dirty="0">
                <a:solidFill>
                  <a:schemeClr val="tx1"/>
                </a:solidFill>
                <a:latin typeface="游ゴシック" panose="020B0400000000000000" pitchFamily="50" charset="-128"/>
                <a:ea typeface="游ゴシック" panose="020B0400000000000000" pitchFamily="50" charset="-128"/>
                <a:sym typeface="Arial"/>
              </a:rPr>
              <a:t>「生命を保護したり、重大な身体損傷を防いだりする必要がある状況」と理解されることが一般的です。</a:t>
            </a:r>
            <a:endParaRPr b="0" dirty="0">
              <a:solidFill>
                <a:schemeClr val="tx1"/>
              </a:solidFill>
              <a:latin typeface="游ゴシック" panose="020B0400000000000000" pitchFamily="50" charset="-128"/>
              <a:ea typeface="游ゴシック" panose="020B0400000000000000" pitchFamily="50" charset="-128"/>
              <a:sym typeface="Arial"/>
            </a:endParaRPr>
          </a:p>
        </p:txBody>
      </p:sp>
      <p:sp>
        <p:nvSpPr>
          <p:cNvPr id="637" name="Google Shape;637;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3" name="Google Shape;65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「対象となる患者に関する事項」については、具体的な場面の例示が示されています。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ア　他の患者との人間関係を著しく損なうおそれがある等、その言動が患者の病状の経過や予後に著しく悪く影響する場合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イ　自殺企図又は自傷行為が切迫している場合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ウ　他の患者に対する暴力行為や著しい迷惑行為、器物破損行為が認められ、他の方法ではこれを防ぎきれない場合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エ　急性精神運動興奮等のため、不穏、多動、爆発性などが目立ち、一般の精神病室では医療又は保護を図ることが著しく困難な場合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オ　身体的合併症を有する患者について、検査及び処置等のため、隔離が必要な場合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冒頭の文章には「良い代替方法がない」ことが再度記載され、ほかに代替できないことが繰り返し求められています。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したがって、ここに書かれた5つの場面に該当することのみならず、他に代替できないことをもって行われる必要があります。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なお、５つの場面例示に「主として」との表現があり、これら以外の場面も</a:t>
            </a:r>
            <a:r>
              <a:rPr lang="ja-JP" b="0" u="none" dirty="0">
                <a:solidFill>
                  <a:schemeClr val="tx1"/>
                </a:solidFill>
                <a:latin typeface="游ゴシック" panose="020B0400000000000000" pitchFamily="50" charset="-128"/>
                <a:ea typeface="游ゴシック" panose="020B0400000000000000" pitchFamily="50" charset="-128"/>
                <a:sym typeface="Arial"/>
              </a:rPr>
              <a:t>想定されうる記載となっています。</a:t>
            </a:r>
            <a:endParaRPr b="0" u="none"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ただし、基本となる考え方において、対象は「患者の症状からみて、本人又は周囲の者に危険が及ぶ可能性が著しく高いこと」、</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目的は「危険を最小限に減らし、患者本人の医療又は保護を図ること」とされていることに留意する必要があります。</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654" name="Google Shape;65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5" name="Google Shape;66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身体的拘束の場合も、「対象となる患者に関する事項」について、3つの具体的な場面の例示が示されています。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ア　自殺企図又は自傷行為が著しく切迫している場合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イ　多動又は不穏が顕著である場合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ウ　ア又はイのほか精神障害のために、そのまま放置すれば患者の生命にまで危険が及ぶおそれがある場合</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隔離と同じく冒頭の文章には「良い代替方法がない」ことが再度記載され、場面に該当することのみならず、ほかに代替できないことが繰り返し求められています。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ここでも「主として」との表現があり、これら以外の場面も</a:t>
            </a:r>
            <a:r>
              <a:rPr lang="ja-JP" b="0" u="none" dirty="0">
                <a:solidFill>
                  <a:schemeClr val="tx1"/>
                </a:solidFill>
                <a:latin typeface="游ゴシック" panose="020B0400000000000000" pitchFamily="50" charset="-128"/>
                <a:ea typeface="游ゴシック" panose="020B0400000000000000" pitchFamily="50" charset="-128"/>
                <a:sym typeface="Arial"/>
              </a:rPr>
              <a:t>想定されうる記載となっています。</a:t>
            </a:r>
            <a:endParaRPr b="0" u="none"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ただし、基本となる考え方において「生命を保護すること及び重大な身体損傷を防ぐこと」に重点を置いた行動の制限とされていることに留意する必要があります。</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666" name="Google Shape;66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5"/>
        <p:cNvGrpSpPr/>
        <p:nvPr/>
      </p:nvGrpSpPr>
      <p:grpSpPr>
        <a:xfrm>
          <a:off x="0" y="0"/>
          <a:ext cx="0" cy="0"/>
          <a:chOff x="0" y="0"/>
          <a:chExt cx="0" cy="0"/>
        </a:xfrm>
      </p:grpSpPr>
      <p:sp>
        <p:nvSpPr>
          <p:cNvPr id="676" name="Google Shape;67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7" name="Google Shape;67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遵守事項です。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左が隔離、右が身体的拘束です。</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説明や記載など、手続きに関する遵守事項は共通です。当該患者に理由を知らせるよう努め、行動制限を行った旨・理由・開始と解除の日時を記載することが求められます。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観察においては、隔離では定期的な会話などによる注意深い観察、身体的拘束では原則として常時の臨床的観察が求められています。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診察は、隔離では</a:t>
            </a:r>
            <a:r>
              <a:rPr lang="ja-JP" b="0" i="0" u="none" strike="noStrike" dirty="0">
                <a:solidFill>
                  <a:schemeClr val="tx1"/>
                </a:solidFill>
                <a:latin typeface="游ゴシック" panose="020B0400000000000000" pitchFamily="50" charset="-128"/>
                <a:ea typeface="游ゴシック" panose="020B0400000000000000" pitchFamily="50" charset="-128"/>
                <a:sym typeface="Arial"/>
              </a:rPr>
              <a:t>原則として少なくとも毎日一回、身体的拘束では頻回とされます。</a:t>
            </a:r>
            <a:endParaRPr b="0" i="0" u="none" strike="noStrike" dirty="0">
              <a:solidFill>
                <a:schemeClr val="tx1"/>
              </a:solidFill>
              <a:latin typeface="游ゴシック" panose="020B0400000000000000" pitchFamily="50" charset="-128"/>
              <a:ea typeface="游ゴシック" panose="020B0400000000000000" pitchFamily="50" charset="-128"/>
              <a:sym typeface="Arial"/>
            </a:endParaRPr>
          </a:p>
        </p:txBody>
      </p:sp>
      <p:sp>
        <p:nvSpPr>
          <p:cNvPr id="678" name="Google Shape;678;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6" name="Google Shape;68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法令以外の関連事項について、紹介しておきます。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診療報酬制度における医療保護入院等診療料では、行動制限最小化委員会の設置、一覧性台帳や基本指針の整備、研修会の開催などを求めています。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日本医療機能評価機構は、隔離では1時間に2回、身体拘束では</a:t>
            </a:r>
            <a:r>
              <a:rPr lang="ja-JP" u="none" dirty="0">
                <a:solidFill>
                  <a:schemeClr val="tx1"/>
                </a:solidFill>
                <a:latin typeface="游ゴシック" panose="020B0400000000000000" pitchFamily="50" charset="-128"/>
                <a:ea typeface="游ゴシック" panose="020B0400000000000000" pitchFamily="50" charset="-128"/>
                <a:sym typeface="Arial"/>
              </a:rPr>
              <a:t>1時間に4</a:t>
            </a:r>
            <a:r>
              <a:rPr lang="ja-JP" dirty="0">
                <a:solidFill>
                  <a:schemeClr val="tx1"/>
                </a:solidFill>
                <a:latin typeface="游ゴシック" panose="020B0400000000000000" pitchFamily="50" charset="-128"/>
                <a:ea typeface="游ゴシック" panose="020B0400000000000000" pitchFamily="50" charset="-128"/>
                <a:sym typeface="Arial"/>
              </a:rPr>
              <a:t>回の観察を求めています。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日本精神科救急学会はガイドラインを発表し、行動制限最小化に関する章立ての中で、推奨事項を掲載しています。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上記診療報酬制度と評価機構は、院内指針やマニュアルの整備を求めており、多くの医療機関がこれを整えています。</a:t>
            </a:r>
            <a:endParaRPr dirty="0">
              <a:solidFill>
                <a:schemeClr val="tx1"/>
              </a:solidFill>
              <a:latin typeface="游ゴシック" panose="020B0400000000000000" pitchFamily="50" charset="-128"/>
              <a:ea typeface="游ゴシック" panose="020B0400000000000000" pitchFamily="50" charset="-128"/>
            </a:endParaRPr>
          </a:p>
        </p:txBody>
      </p:sp>
      <p:sp>
        <p:nvSpPr>
          <p:cNvPr id="687" name="Google Shape;68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2" name="Google Shape;732;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参考までに、国際的な関連事項についても少しだけ触れておきましょう。</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障害者権利条約は、2006年に国連総会で採択されました。2007年にはわが国の外務大臣が署名し、2013年に日本政府の批准が国会で承認されています。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その後国内法を整備し、2014年に批准書を国連に寄託して締結国となっています。その第1条には「目的」として</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「全ての障害者によるあらゆる人権及び基本的自由の完全かつ平等な享有を促進し、保護し、及び確保すること並びに障害者の固有の尊厳の尊重を促進すること」が書かれています。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障害者権利条約は、障害者に新たな権利を与えるものではなく、障害者が享受できていない権利を他の者と平等にすることを目指したものとなっています。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733" name="Google Shape;733;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1" name="Google Shape;781;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国連の障害者の権利に関する委員会は、対日審査での所見において、精神科医療における非自発的治療について懸念し、それを認める法規定の廃止を求めています。</a:t>
            </a: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国際的な活動において、このようなことを求められていることは知っておくべきでしょう。</a:t>
            </a:r>
            <a:endParaRPr dirty="0">
              <a:latin typeface="游ゴシック" panose="020B0400000000000000" pitchFamily="50" charset="-128"/>
              <a:ea typeface="游ゴシック" panose="020B0400000000000000" pitchFamily="50" charset="-128"/>
            </a:endParaRPr>
          </a:p>
        </p:txBody>
      </p:sp>
      <p:sp>
        <p:nvSpPr>
          <p:cNvPr id="782" name="Google Shape;782;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医療においては、治療の必要性から、患者さんの自由が制限されることがあります。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そのうち、精神科医療で行われる行動制限は、精神保健福祉法に基づき、入院中の者につき、その医療又は保護に欠くことのできない限度において、行うことができる制限ですから、行動制限最小化の活動では法令の知識が欠かせません。</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精神保健福祉法及びその関連法令によって規定される行動制限には、通信・面会の制限、隔離、身体的拘束、任意入院者の開放処遇の制限が含まれます。</a:t>
            </a: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これらの制限を行う場合には、法令が根拠となって実施され、それは最小限度でなければなりません。</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精神科医療にかかわる私たちは、安心して信頼できる入院医療を提供できるよう、関係法令をしっかり理解し、知識を身に付けて業務に従事する必要があるのです。</a:t>
            </a:r>
            <a:endParaRPr dirty="0">
              <a:latin typeface="游ゴシック" panose="020B0400000000000000" pitchFamily="50" charset="-128"/>
              <a:ea typeface="游ゴシック" panose="020B0400000000000000" pitchFamily="50" charset="-128"/>
            </a:endParaRPr>
          </a:p>
        </p:txBody>
      </p:sp>
      <p:sp>
        <p:nvSpPr>
          <p:cNvPr id="138" name="Google Shape;13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1" name="Google Shape;831;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まとめです。</a:t>
            </a:r>
            <a:endParaRPr dirty="0">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行動制限最小化に関連する国内の法令や関連事項について紹介しました。</a:t>
            </a:r>
            <a:endParaRPr dirty="0">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精神科医療における行動制限は、精神保健福祉法に基づき、</a:t>
            </a:r>
            <a:r>
              <a:rPr lang="ja-JP" u="none" dirty="0">
                <a:solidFill>
                  <a:schemeClr val="dk1"/>
                </a:solidFill>
                <a:latin typeface="游ゴシック" panose="020B0400000000000000" pitchFamily="50" charset="-128"/>
                <a:ea typeface="游ゴシック" panose="020B0400000000000000" pitchFamily="50" charset="-128"/>
                <a:sym typeface="Arial"/>
              </a:rPr>
              <a:t>入院中の者につき、その医療</a:t>
            </a:r>
            <a:r>
              <a:rPr lang="ja-JP" dirty="0">
                <a:latin typeface="游ゴシック" panose="020B0400000000000000" pitchFamily="50" charset="-128"/>
                <a:ea typeface="游ゴシック" panose="020B0400000000000000" pitchFamily="50" charset="-128"/>
                <a:sym typeface="Arial"/>
              </a:rPr>
              <a:t>又は保護に欠くことのできない限度において、行うことができる、とされます。</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告示第130号は、精神保健福祉法に定める行動の制限の詳細を定める法的拘束力を持った基準であり、目的や対象、観察や診察等に関する遵守事項を定めた法的根拠は他にありません。</a:t>
            </a:r>
            <a:endParaRPr dirty="0">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法令外の関連事項がさまざまに存在することを紹介し、有用なものが含まれますが、法令外であることに注意が必要であることを説明しました。</a:t>
            </a: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お疲れさまでした。</a:t>
            </a:r>
            <a:endParaRPr dirty="0">
              <a:latin typeface="游ゴシック" panose="020B0400000000000000" pitchFamily="50" charset="-128"/>
              <a:ea typeface="游ゴシック" panose="020B0400000000000000" pitchFamily="50" charset="-128"/>
            </a:endParaRPr>
          </a:p>
        </p:txBody>
      </p:sp>
      <p:sp>
        <p:nvSpPr>
          <p:cNvPr id="832" name="Google Shape;832;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20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先ず、法やルールの構造を理解しましょう。</a:t>
            </a: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ルールには上位／下位の概念があり</a:t>
            </a:r>
            <a:r>
              <a:rPr lang="ja-JP" strike="noStrike" dirty="0">
                <a:latin typeface="游ゴシック" panose="020B0400000000000000" pitchFamily="50" charset="-128"/>
                <a:ea typeface="游ゴシック" panose="020B0400000000000000" pitchFamily="50" charset="-128"/>
                <a:sym typeface="Arial"/>
              </a:rPr>
              <a:t>、</a:t>
            </a:r>
            <a:r>
              <a:rPr lang="ja-JP" dirty="0">
                <a:latin typeface="游ゴシック" panose="020B0400000000000000" pitchFamily="50" charset="-128"/>
                <a:ea typeface="游ゴシック" panose="020B0400000000000000" pitchFamily="50" charset="-128"/>
                <a:sym typeface="Arial"/>
              </a:rPr>
              <a:t>ここでは、ルールの階層構造を三角形の図で表しています。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ルールの最も上位であるのは、三角形のオレンジ色の部分にあたる「日本国憲法」です。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その下に、憲法に基づく一般的な法律、政令、省令があり、一般的な意味での法令はここまでを含みます。精神保健および精神</a:t>
            </a:r>
            <a:r>
              <a:rPr lang="ja-JP" b="0" dirty="0">
                <a:latin typeface="游ゴシック" panose="020B0400000000000000" pitchFamily="50" charset="-128"/>
                <a:ea typeface="游ゴシック" panose="020B0400000000000000" pitchFamily="50" charset="-128"/>
                <a:sym typeface="Arial"/>
              </a:rPr>
              <a:t>障害者</a:t>
            </a:r>
            <a:r>
              <a:rPr lang="ja-JP" dirty="0">
                <a:latin typeface="游ゴシック" panose="020B0400000000000000" pitchFamily="50" charset="-128"/>
                <a:ea typeface="游ゴシック" panose="020B0400000000000000" pitchFamily="50" charset="-128"/>
                <a:sym typeface="Arial"/>
              </a:rPr>
              <a:t>福祉に関する法律、いわゆる「精神保健福祉法」はここに位置します。</a:t>
            </a:r>
            <a:endParaRPr dirty="0">
              <a:latin typeface="游ゴシック" panose="020B0400000000000000" pitchFamily="50" charset="-128"/>
              <a:ea typeface="游ゴシック" panose="020B0400000000000000" pitchFamily="50" charset="-128"/>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その下には、告示や通達といったものがあり、一部は法的拘束力を有します。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精神科医療における行動制限に関するものとして、告示第128号、第129号、第130号があり、いずれも法的拘束力を有しています。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ここまでが国が定めるもので、</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更に学会や職能団体が発表する指針やガイドライン等、医療機関ごとのマニュアルなどの関連事項があります。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当然ながらこれらは全て、常に法令に沿う必要があり、行動制限に関する具体的な運用では、マニュアル等を活用する場合でも</a:t>
            </a:r>
            <a:r>
              <a:rPr lang="ja-JP" u="none" dirty="0">
                <a:latin typeface="游ゴシック" panose="020B0400000000000000" pitchFamily="50" charset="-128"/>
                <a:ea typeface="游ゴシック" panose="020B0400000000000000" pitchFamily="50" charset="-128"/>
                <a:sym typeface="Arial"/>
              </a:rPr>
              <a:t>、告示第130号に則っていなければなりません</a:t>
            </a:r>
            <a:r>
              <a:rPr lang="ja-JP" dirty="0">
                <a:latin typeface="游ゴシック" panose="020B0400000000000000" pitchFamily="50" charset="-128"/>
                <a:ea typeface="游ゴシック" panose="020B0400000000000000" pitchFamily="50" charset="-128"/>
                <a:sym typeface="Arial"/>
              </a:rPr>
              <a:t>。 </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また、権利制限を伴う精神科医療については国際的な条約等が関連します。</a:t>
            </a:r>
            <a:endParaRPr dirty="0">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それでは一つずつ確認していきましょう。</a:t>
            </a:r>
            <a:endParaRPr dirty="0">
              <a:latin typeface="游ゴシック" panose="020B0400000000000000" pitchFamily="50" charset="-128"/>
              <a:ea typeface="游ゴシック" panose="020B0400000000000000" pitchFamily="50" charset="-128"/>
            </a:endParaRPr>
          </a:p>
        </p:txBody>
      </p:sp>
      <p:sp>
        <p:nvSpPr>
          <p:cNvPr id="184" name="Google Shape;18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「精神保健福祉法」を見ていきましょう。</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精神科医療における</a:t>
            </a:r>
            <a:r>
              <a:rPr lang="ja-JP" strike="noStrike" dirty="0">
                <a:solidFill>
                  <a:schemeClr val="tx1"/>
                </a:solidFill>
                <a:latin typeface="游ゴシック" panose="020B0400000000000000" pitchFamily="50" charset="-128"/>
                <a:ea typeface="游ゴシック" panose="020B0400000000000000" pitchFamily="50" charset="-128"/>
                <a:sym typeface="Arial"/>
              </a:rPr>
              <a:t>行動制限</a:t>
            </a:r>
            <a:r>
              <a:rPr lang="ja-JP" dirty="0">
                <a:solidFill>
                  <a:schemeClr val="tx1"/>
                </a:solidFill>
                <a:latin typeface="游ゴシック" panose="020B0400000000000000" pitchFamily="50" charset="-128"/>
                <a:ea typeface="游ゴシック" panose="020B0400000000000000" pitchFamily="50" charset="-128"/>
                <a:sym typeface="Arial"/>
              </a:rPr>
              <a:t>については「精神保健福祉法」に根拠があります。</a:t>
            </a:r>
            <a:endParaRPr dirty="0">
              <a:solidFill>
                <a:schemeClr val="tx1"/>
              </a:solidFill>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第36条が該当箇所で、「その医療又は保護に欠くことのできない限度において」と、最小化理念が明確に書かれています。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２項は、行うことができない行動の制限</a:t>
            </a:r>
            <a:endParaRPr dirty="0">
              <a:solidFill>
                <a:schemeClr val="tx1"/>
              </a:solidFill>
              <a:latin typeface="游ゴシック" panose="020B0400000000000000" pitchFamily="50" charset="-128"/>
              <a:ea typeface="游ゴシック" panose="020B0400000000000000" pitchFamily="50" charset="-128"/>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３項は、指定医が必要と認める場合でなければ行うことができない行動の制限</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に関するもので、それぞれ告示第128号・129号に詳細が定められています。</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268" name="Google Shape;26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行動制限に関する告示は、第128号、129号、130号があり、いずれも昭和六十三年四月八日に発令されています。</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b="0" i="0" dirty="0">
              <a:solidFill>
                <a:srgbClr val="000000"/>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告示第128号は、法第36条第2項の、行うことができない行動制限を定めるもので、信書の発受、電話や面会に関する事項が含まれます。</a:t>
            </a: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latin typeface="游ゴシック" panose="020B0400000000000000" pitchFamily="50" charset="-128"/>
                <a:ea typeface="游ゴシック" panose="020B0400000000000000" pitchFamily="50" charset="-128"/>
                <a:sym typeface="Arial"/>
              </a:rPr>
              <a:t>告示第129号は、精神保健指定医が必要と認めなければ行うことができない行動制限を定めるもので、「隔離」「身体的拘束」がどのような行動の制限であるのかについての記載があります。</a:t>
            </a:r>
            <a:endParaRPr dirty="0">
              <a:latin typeface="游ゴシック" panose="020B0400000000000000" pitchFamily="50" charset="-128"/>
              <a:ea typeface="游ゴシック" panose="020B0400000000000000" pitchFamily="50" charset="-128"/>
              <a:sym typeface="Arial"/>
            </a:endParaRPr>
          </a:p>
          <a:p>
            <a:pPr marL="0" lvl="0" indent="0" algn="l" rtl="0">
              <a:spcBef>
                <a:spcPts val="0"/>
              </a:spcBef>
              <a:spcAft>
                <a:spcPts val="0"/>
              </a:spcAft>
              <a:buNone/>
            </a:pPr>
            <a:endParaRPr dirty="0">
              <a:latin typeface="游ゴシック" panose="020B0400000000000000" pitchFamily="50" charset="-128"/>
              <a:ea typeface="游ゴシック" panose="020B0400000000000000" pitchFamily="50" charset="-128"/>
            </a:endParaRPr>
          </a:p>
        </p:txBody>
      </p:sp>
      <p:sp>
        <p:nvSpPr>
          <p:cNvPr id="314" name="Google Shape;31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ja-JP" dirty="0">
                <a:solidFill>
                  <a:schemeClr val="tx1"/>
                </a:solidFill>
                <a:latin typeface="游ゴシック" panose="020B0400000000000000" pitchFamily="50" charset="-128"/>
                <a:ea typeface="游ゴシック" panose="020B0400000000000000" pitchFamily="50" charset="-128"/>
                <a:sym typeface="Arial"/>
              </a:rPr>
              <a:t>告示第128号に定められる「行うことができない行動制限」には、信書の発受、特定の立場・役割にある人たちとの電話や面会があり、よく認識する必要があります。</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369" name="Google Shape;36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5" name="Google Shape;41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告示第129号に定められる「精神保健指定医が必要と認めなければ行うことができない行動制限」として、「12時間を超える隔離」と「身体的拘束」が定められています。</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416" name="Google Shape;41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5" name="Google Shape;46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法第37条は、厚生労働大臣が定める基準に関する条文です。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これは告示第130号等に関するものですが、遵守義務の他、定める場合に社会保障審議会の意見を聴く必要が明記されています。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どこでだれが、どのように決めたのか、に関する事項なので知っておいても良い知識と言えます。</a:t>
            </a:r>
            <a:endParaRPr dirty="0">
              <a:solidFill>
                <a:schemeClr val="tx1"/>
              </a:solidFill>
              <a:latin typeface="游ゴシック" panose="020B0400000000000000" pitchFamily="50" charset="-128"/>
              <a:ea typeface="游ゴシック" panose="020B0400000000000000" pitchFamily="50" charset="-128"/>
            </a:endParaRPr>
          </a:p>
        </p:txBody>
      </p:sp>
      <p:sp>
        <p:nvSpPr>
          <p:cNvPr id="466" name="Google Shape;46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1" name="Google Shape;51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告示第130号は、行動制限の具体的な詳細を定めた基準で、法的拘束力を有します。</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行動制限の目的や対象、実施に際しての観察や診察等に関する遵守事項を定めた法的根拠は他にありません。</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普段の業務では、医療機関ごとの院内マニュアルや学会や職能団体が発表する指針、各自治体の見解などの関連事項などを参照するかもしれません。</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これらには学術的な成果や、行動制限の対象となる自傷・自殺のハイリスク、不穏・多動等の状況に対する医学的理解やアセスメント、対策の手順等、臨床活動に有用な</a:t>
            </a:r>
            <a:r>
              <a:rPr lang="ja-JP" strike="noStrike" dirty="0">
                <a:solidFill>
                  <a:schemeClr val="tx1"/>
                </a:solidFill>
                <a:latin typeface="游ゴシック" panose="020B0400000000000000" pitchFamily="50" charset="-128"/>
                <a:ea typeface="游ゴシック" panose="020B0400000000000000" pitchFamily="50" charset="-128"/>
                <a:sym typeface="Arial"/>
              </a:rPr>
              <a:t>内容</a:t>
            </a:r>
            <a:r>
              <a:rPr lang="ja-JP" dirty="0">
                <a:solidFill>
                  <a:schemeClr val="tx1"/>
                </a:solidFill>
                <a:latin typeface="游ゴシック" panose="020B0400000000000000" pitchFamily="50" charset="-128"/>
                <a:ea typeface="游ゴシック" panose="020B0400000000000000" pitchFamily="50" charset="-128"/>
                <a:sym typeface="Arial"/>
              </a:rPr>
              <a:t>が含まれるかもしれません。</a:t>
            </a: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endParaRPr dirty="0">
              <a:solidFill>
                <a:schemeClr val="tx1"/>
              </a:solidFill>
              <a:latin typeface="游ゴシック" panose="020B0400000000000000" pitchFamily="50" charset="-128"/>
              <a:ea typeface="游ゴシック" panose="020B0400000000000000" pitchFamily="50" charset="-128"/>
              <a:sym typeface="Arial"/>
            </a:endParaRPr>
          </a:p>
          <a:p>
            <a:pPr marL="0" lvl="0" indent="0" algn="just" rtl="0">
              <a:spcBef>
                <a:spcPts val="0"/>
              </a:spcBef>
              <a:spcAft>
                <a:spcPts val="0"/>
              </a:spcAft>
              <a:buNone/>
            </a:pPr>
            <a:r>
              <a:rPr lang="ja-JP" dirty="0">
                <a:solidFill>
                  <a:schemeClr val="tx1"/>
                </a:solidFill>
                <a:latin typeface="游ゴシック" panose="020B0400000000000000" pitchFamily="50" charset="-128"/>
                <a:ea typeface="游ゴシック" panose="020B0400000000000000" pitchFamily="50" charset="-128"/>
                <a:sym typeface="Arial"/>
              </a:rPr>
              <a:t>しかしながら、隔離や身体的拘束等の行動制限を行う場合は、必ず法令に則って行わなければなりません。</a:t>
            </a:r>
            <a:endParaRPr dirty="0">
              <a:solidFill>
                <a:schemeClr val="tx1"/>
              </a:solidFill>
              <a:latin typeface="游ゴシック" panose="020B0400000000000000" pitchFamily="50" charset="-128"/>
              <a:ea typeface="游ゴシック" panose="020B0400000000000000" pitchFamily="50" charset="-128"/>
              <a:sym typeface="Arial"/>
            </a:endParaRPr>
          </a:p>
        </p:txBody>
      </p:sp>
      <p:sp>
        <p:nvSpPr>
          <p:cNvPr id="512" name="Google Shape;51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5"/>
        <p:cNvGrpSpPr/>
        <p:nvPr/>
      </p:nvGrpSpPr>
      <p:grpSpPr>
        <a:xfrm>
          <a:off x="0" y="0"/>
          <a:ext cx="0" cy="0"/>
          <a:chOff x="0" y="0"/>
          <a:chExt cx="0" cy="0"/>
        </a:xfrm>
      </p:grpSpPr>
      <p:sp>
        <p:nvSpPr>
          <p:cNvPr id="16" name="Google Shape;16;p2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1"/>
        <p:cNvGrpSpPr/>
        <p:nvPr/>
      </p:nvGrpSpPr>
      <p:grpSpPr>
        <a:xfrm>
          <a:off x="0" y="0"/>
          <a:ext cx="0" cy="0"/>
          <a:chOff x="0" y="0"/>
          <a:chExt cx="0" cy="0"/>
        </a:xfrm>
      </p:grpSpPr>
      <p:sp>
        <p:nvSpPr>
          <p:cNvPr id="22" name="Google Shape;22;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0" name="Google Shape;3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2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4"/>
        <p:cNvGrpSpPr/>
        <p:nvPr/>
      </p:nvGrpSpPr>
      <p:grpSpPr>
        <a:xfrm>
          <a:off x="0" y="0"/>
          <a:ext cx="0" cy="0"/>
          <a:chOff x="0" y="0"/>
          <a:chExt cx="0" cy="0"/>
        </a:xfrm>
      </p:grpSpPr>
      <p:sp>
        <p:nvSpPr>
          <p:cNvPr id="55" name="Google Shape;5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0"/>
          <p:cNvSpPr>
            <a:spLocks noGrp="1"/>
          </p:cNvSpPr>
          <p:nvPr>
            <p:ph type="pic" idx="2"/>
          </p:nvPr>
        </p:nvSpPr>
        <p:spPr>
          <a:xfrm>
            <a:off x="5183188" y="987425"/>
            <a:ext cx="6172200" cy="4873625"/>
          </a:xfrm>
          <a:prstGeom prst="rect">
            <a:avLst/>
          </a:prstGeom>
          <a:noFill/>
          <a:ln>
            <a:noFill/>
          </a:ln>
        </p:spPr>
      </p:sp>
      <p:sp>
        <p:nvSpPr>
          <p:cNvPr id="68" name="Google Shape;68;p3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pSp>
        <p:nvGrpSpPr>
          <p:cNvPr id="89" name="Google Shape;89;p1"/>
          <p:cNvGrpSpPr/>
          <p:nvPr/>
        </p:nvGrpSpPr>
        <p:grpSpPr>
          <a:xfrm>
            <a:off x="-9149" y="0"/>
            <a:ext cx="666276" cy="6858000"/>
            <a:chOff x="-9149" y="0"/>
            <a:chExt cx="666276" cy="6858000"/>
          </a:xfrm>
        </p:grpSpPr>
        <p:sp>
          <p:nvSpPr>
            <p:cNvPr id="90" name="Google Shape;90;p1"/>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1" name="Google Shape;91;p1"/>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2" name="Google Shape;92;p1"/>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3" name="Google Shape;93;p1"/>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4" name="Google Shape;94;p1"/>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5" name="Google Shape;95;p1"/>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9" name="Google Shape;99;p1"/>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0" name="Google Shape;100;p1"/>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1" name="Google Shape;101;p1"/>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2" name="Google Shape;102;p1"/>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3" name="Google Shape;103;p1"/>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4" name="Google Shape;104;p1"/>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5" name="Google Shape;105;p1"/>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6" name="Google Shape;106;p1"/>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7" name="Google Shape;107;p1"/>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08" name="Google Shape;108;p1"/>
          <p:cNvGrpSpPr/>
          <p:nvPr/>
        </p:nvGrpSpPr>
        <p:grpSpPr>
          <a:xfrm>
            <a:off x="11534873" y="1"/>
            <a:ext cx="666276" cy="6858000"/>
            <a:chOff x="11534873" y="1"/>
            <a:chExt cx="666276" cy="6858000"/>
          </a:xfrm>
        </p:grpSpPr>
        <p:sp>
          <p:nvSpPr>
            <p:cNvPr id="109" name="Google Shape;109;p1"/>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0" name="Google Shape;110;p1"/>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1" name="Google Shape;111;p1"/>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2" name="Google Shape;112;p1"/>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3" name="Google Shape;113;p1"/>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4" name="Google Shape;114;p1"/>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5" name="Google Shape;115;p1"/>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6" name="Google Shape;116;p1"/>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7" name="Google Shape;117;p1"/>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8" name="Google Shape;118;p1"/>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9" name="Google Shape;119;p1"/>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0" name="Google Shape;120;p1"/>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1" name="Google Shape;121;p1"/>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2" name="Google Shape;122;p1"/>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3" name="Google Shape;123;p1"/>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4" name="Google Shape;124;p1"/>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5" name="Google Shape;125;p1"/>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6" name="Google Shape;126;p1"/>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27" name="Google Shape;127;p1"/>
          <p:cNvSpPr/>
          <p:nvPr/>
        </p:nvSpPr>
        <p:spPr>
          <a:xfrm>
            <a:off x="989106" y="1754093"/>
            <a:ext cx="10210800" cy="1419413"/>
          </a:xfrm>
          <a:prstGeom prst="rect">
            <a:avLst/>
          </a:prstGeom>
          <a:noFill/>
          <a:ln w="19050" cap="flat" cmpd="sng">
            <a:solidFill>
              <a:srgbClr val="D0E8D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游ゴシック" panose="020B0400000000000000" pitchFamily="50" charset="-128"/>
              <a:ea typeface="游ゴシック" panose="020B0400000000000000" pitchFamily="50" charset="-128"/>
              <a:sym typeface="Arial"/>
            </a:endParaRPr>
          </a:p>
        </p:txBody>
      </p:sp>
      <p:sp>
        <p:nvSpPr>
          <p:cNvPr id="128" name="Google Shape;128;p1"/>
          <p:cNvSpPr txBox="1"/>
          <p:nvPr/>
        </p:nvSpPr>
        <p:spPr>
          <a:xfrm>
            <a:off x="1450498" y="2124531"/>
            <a:ext cx="9446102"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b="0" i="0" u="none" strike="noStrike" cap="none">
                <a:solidFill>
                  <a:schemeClr val="dk1"/>
                </a:solidFill>
                <a:latin typeface="游ゴシック" panose="020B0400000000000000" pitchFamily="50" charset="-128"/>
                <a:ea typeface="游ゴシック" panose="020B0400000000000000" pitchFamily="50" charset="-128"/>
                <a:sym typeface="Arial"/>
              </a:rPr>
              <a:t>行動制限最小化のための研修シリーズ①</a:t>
            </a:r>
            <a:endParaRPr>
              <a:latin typeface="游ゴシック" panose="020B0400000000000000" pitchFamily="50" charset="-128"/>
              <a:ea typeface="游ゴシック" panose="020B0400000000000000" pitchFamily="50" charset="-128"/>
            </a:endParaRPr>
          </a:p>
        </p:txBody>
      </p:sp>
      <p:sp>
        <p:nvSpPr>
          <p:cNvPr id="129" name="Google Shape;129;p1"/>
          <p:cNvSpPr txBox="1"/>
          <p:nvPr/>
        </p:nvSpPr>
        <p:spPr>
          <a:xfrm>
            <a:off x="1007782" y="3684495"/>
            <a:ext cx="10173447"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3600" b="1" dirty="0">
                <a:solidFill>
                  <a:schemeClr val="dk1"/>
                </a:solidFill>
                <a:latin typeface="游ゴシック" panose="020B0400000000000000" pitchFamily="50" charset="-128"/>
                <a:ea typeface="游ゴシック" panose="020B0400000000000000" pitchFamily="50" charset="-128"/>
                <a:sym typeface="Arial"/>
              </a:rPr>
              <a:t>「行動制限最小化に必要な法令知識」</a:t>
            </a:r>
            <a:endParaRPr dirty="0">
              <a:latin typeface="游ゴシック" panose="020B0400000000000000" pitchFamily="50" charset="-128"/>
              <a:ea typeface="游ゴシック" panose="020B0400000000000000" pitchFamily="50" charset="-128"/>
            </a:endParaRPr>
          </a:p>
        </p:txBody>
      </p:sp>
      <p:sp>
        <p:nvSpPr>
          <p:cNvPr id="130" name="Google Shape;130;p1"/>
          <p:cNvSpPr txBox="1"/>
          <p:nvPr/>
        </p:nvSpPr>
        <p:spPr>
          <a:xfrm>
            <a:off x="1899772" y="5014550"/>
            <a:ext cx="8389468"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2000">
                <a:solidFill>
                  <a:schemeClr val="dk1"/>
                </a:solidFill>
                <a:latin typeface="游ゴシック" panose="020B0400000000000000" pitchFamily="50" charset="-128"/>
                <a:ea typeface="游ゴシック" panose="020B0400000000000000" pitchFamily="50" charset="-128"/>
                <a:sym typeface="Arial"/>
              </a:rPr>
              <a:t>国立精神・神経医療研究センター精神保健研究所</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2000">
                <a:solidFill>
                  <a:schemeClr val="dk1"/>
                </a:solidFill>
                <a:latin typeface="游ゴシック" panose="020B0400000000000000" pitchFamily="50" charset="-128"/>
                <a:ea typeface="游ゴシック" panose="020B0400000000000000" pitchFamily="50" charset="-128"/>
                <a:sym typeface="Arial"/>
              </a:rPr>
              <a:t>日本精神科看護協会</a:t>
            </a:r>
            <a:endParaRPr>
              <a:latin typeface="游ゴシック" panose="020B0400000000000000" pitchFamily="50" charset="-128"/>
              <a:ea typeface="游ゴシック" panose="020B0400000000000000" pitchFamily="50" charset="-128"/>
            </a:endParaRPr>
          </a:p>
        </p:txBody>
      </p:sp>
      <p:sp>
        <p:nvSpPr>
          <p:cNvPr id="131" name="Google Shape;131;p1"/>
          <p:cNvSpPr/>
          <p:nvPr/>
        </p:nvSpPr>
        <p:spPr>
          <a:xfrm>
            <a:off x="1029229" y="1779799"/>
            <a:ext cx="10152000" cy="1368000"/>
          </a:xfrm>
          <a:prstGeom prst="rect">
            <a:avLst/>
          </a:prstGeom>
          <a:noFill/>
          <a:ln w="19050" cap="flat" cmpd="sng">
            <a:solidFill>
              <a:srgbClr val="D1E9F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132" name="Google Shape;132;p1"/>
          <p:cNvSpPr/>
          <p:nvPr/>
        </p:nvSpPr>
        <p:spPr>
          <a:xfrm>
            <a:off x="1043782" y="1815799"/>
            <a:ext cx="10080000" cy="1296000"/>
          </a:xfrm>
          <a:prstGeom prst="rect">
            <a:avLst/>
          </a:prstGeom>
          <a:noFill/>
          <a:ln w="19050" cap="flat" cmpd="sng">
            <a:solidFill>
              <a:srgbClr val="ECEC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133" name="Google Shape;133;p1"/>
          <p:cNvSpPr txBox="1"/>
          <p:nvPr/>
        </p:nvSpPr>
        <p:spPr>
          <a:xfrm>
            <a:off x="989106" y="300625"/>
            <a:ext cx="9907494"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600">
                <a:solidFill>
                  <a:schemeClr val="dk1"/>
                </a:solidFill>
                <a:latin typeface="游ゴシック" panose="020B0400000000000000" pitchFamily="50" charset="-128"/>
                <a:ea typeface="游ゴシック" panose="020B0400000000000000" pitchFamily="50" charset="-128"/>
                <a:sym typeface="Arial"/>
              </a:rPr>
              <a:t>厚生労働科学研究費補助金障害者政策総合研究事業</a:t>
            </a:r>
            <a:br>
              <a:rPr lang="ja-JP" sz="1600">
                <a:solidFill>
                  <a:schemeClr val="dk1"/>
                </a:solidFill>
                <a:latin typeface="游ゴシック" panose="020B0400000000000000" pitchFamily="50" charset="-128"/>
                <a:ea typeface="游ゴシック" panose="020B0400000000000000" pitchFamily="50" charset="-128"/>
                <a:sym typeface="Arial"/>
              </a:rPr>
            </a:br>
            <a:r>
              <a:rPr lang="ja-JP" sz="1600">
                <a:solidFill>
                  <a:schemeClr val="dk1"/>
                </a:solidFill>
                <a:latin typeface="游ゴシック" panose="020B0400000000000000" pitchFamily="50" charset="-128"/>
                <a:ea typeface="游ゴシック" panose="020B0400000000000000" pitchFamily="50" charset="-128"/>
                <a:sym typeface="Arial"/>
              </a:rPr>
              <a:t>「精神科医療機関における行動制限最小化の普及に資する研究」の一部として作成されました。</a:t>
            </a:r>
            <a:endParaRPr>
              <a:latin typeface="游ゴシック" panose="020B0400000000000000" pitchFamily="50" charset="-128"/>
              <a:ea typeface="游ゴシック" panose="020B0400000000000000" pitchFamily="50" charset="-128"/>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5879"/>
    </mc:Choice>
    <mc:Fallback xmlns="">
      <p:transition spd="slow" advTm="15879"/>
    </mc:Fallback>
  </mc:AlternateContent>
  <p:extLst>
    <p:ext uri="{E180D4A7-C9FB-4DFB-919C-405C955672EB}">
      <p14:showEvtLst xmlns:p14="http://schemas.microsoft.com/office/powerpoint/2010/main">
        <p14:playEvt time="443" objId="3"/>
        <p14:stopEvt time="15283"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10"/>
          <p:cNvSpPr txBox="1"/>
          <p:nvPr/>
        </p:nvSpPr>
        <p:spPr>
          <a:xfrm>
            <a:off x="1074591" y="523152"/>
            <a:ext cx="11676205"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法第37条第1項の規定に基づき</a:t>
            </a:r>
            <a:endParaRPr sz="36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厚生労働大臣が定める基準（告示第130号）</a:t>
            </a:r>
            <a:endParaRPr sz="3600">
              <a:solidFill>
                <a:schemeClr val="dk1"/>
              </a:solidFill>
              <a:latin typeface="游ゴシック" panose="020B0400000000000000" pitchFamily="50" charset="-128"/>
              <a:ea typeface="游ゴシック" panose="020B0400000000000000" pitchFamily="50" charset="-128"/>
              <a:sym typeface="Arial"/>
            </a:endParaRPr>
          </a:p>
        </p:txBody>
      </p:sp>
      <p:grpSp>
        <p:nvGrpSpPr>
          <p:cNvPr id="565" name="Google Shape;565;p10"/>
          <p:cNvGrpSpPr/>
          <p:nvPr/>
        </p:nvGrpSpPr>
        <p:grpSpPr>
          <a:xfrm>
            <a:off x="11534873" y="1"/>
            <a:ext cx="666276" cy="6858000"/>
            <a:chOff x="11534873" y="1"/>
            <a:chExt cx="666276" cy="6858000"/>
          </a:xfrm>
        </p:grpSpPr>
        <p:sp>
          <p:nvSpPr>
            <p:cNvPr id="566" name="Google Shape;566;p10"/>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67" name="Google Shape;567;p10"/>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68" name="Google Shape;568;p10"/>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69" name="Google Shape;569;p10"/>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0" name="Google Shape;570;p10"/>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1" name="Google Shape;571;p10"/>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2" name="Google Shape;572;p10"/>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3" name="Google Shape;573;p10"/>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4" name="Google Shape;574;p10"/>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5" name="Google Shape;575;p10"/>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6" name="Google Shape;576;p10"/>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7" name="Google Shape;577;p10"/>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8" name="Google Shape;578;p10"/>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79" name="Google Shape;579;p10"/>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0" name="Google Shape;580;p10"/>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1" name="Google Shape;581;p10"/>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2" name="Google Shape;582;p10"/>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3" name="Google Shape;583;p10"/>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grpSp>
        <p:nvGrpSpPr>
          <p:cNvPr id="584" name="Google Shape;584;p10"/>
          <p:cNvGrpSpPr/>
          <p:nvPr/>
        </p:nvGrpSpPr>
        <p:grpSpPr>
          <a:xfrm>
            <a:off x="-9149" y="0"/>
            <a:ext cx="666276" cy="6858000"/>
            <a:chOff x="-9149" y="0"/>
            <a:chExt cx="666276" cy="6858000"/>
          </a:xfrm>
        </p:grpSpPr>
        <p:sp>
          <p:nvSpPr>
            <p:cNvPr id="585" name="Google Shape;585;p10"/>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6" name="Google Shape;586;p10"/>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7" name="Google Shape;587;p10"/>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8" name="Google Shape;588;p10"/>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89" name="Google Shape;589;p10"/>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0" name="Google Shape;590;p10"/>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1" name="Google Shape;591;p10"/>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2" name="Google Shape;592;p10"/>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3" name="Google Shape;593;p10"/>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4" name="Google Shape;594;p10"/>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5" name="Google Shape;595;p10"/>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6" name="Google Shape;596;p10"/>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7" name="Google Shape;597;p10"/>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8" name="Google Shape;598;p10"/>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99" name="Google Shape;599;p10"/>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00" name="Google Shape;600;p10"/>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01" name="Google Shape;601;p10"/>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02" name="Google Shape;602;p10"/>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graphicFrame>
        <p:nvGraphicFramePr>
          <p:cNvPr id="603" name="Google Shape;603;p10"/>
          <p:cNvGraphicFramePr/>
          <p:nvPr/>
        </p:nvGraphicFramePr>
        <p:xfrm>
          <a:off x="1380168" y="1957868"/>
          <a:ext cx="9653750" cy="4655875"/>
        </p:xfrm>
        <a:graphic>
          <a:graphicData uri="http://schemas.openxmlformats.org/drawingml/2006/table">
            <a:tbl>
              <a:tblPr bandRow="1">
                <a:noFill/>
                <a:tableStyleId>{D3CAA450-5B6C-45CF-AC42-499D9A67999D}</a:tableStyleId>
              </a:tblPr>
              <a:tblGrid>
                <a:gridCol w="1206000">
                  <a:extLst>
                    <a:ext uri="{9D8B030D-6E8A-4147-A177-3AD203B41FA5}">
                      <a16:colId xmlns:a16="http://schemas.microsoft.com/office/drawing/2014/main" val="20000"/>
                    </a:ext>
                  </a:extLst>
                </a:gridCol>
                <a:gridCol w="2818350">
                  <a:extLst>
                    <a:ext uri="{9D8B030D-6E8A-4147-A177-3AD203B41FA5}">
                      <a16:colId xmlns:a16="http://schemas.microsoft.com/office/drawing/2014/main" val="20001"/>
                    </a:ext>
                  </a:extLst>
                </a:gridCol>
                <a:gridCol w="5629400">
                  <a:extLst>
                    <a:ext uri="{9D8B030D-6E8A-4147-A177-3AD203B41FA5}">
                      <a16:colId xmlns:a16="http://schemas.microsoft.com/office/drawing/2014/main" val="20002"/>
                    </a:ext>
                  </a:extLst>
                </a:gridCol>
              </a:tblGrid>
              <a:tr h="589350">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第一</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基本理念</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0" marR="0" lvl="0" indent="0" algn="l" rtl="0">
                        <a:spcBef>
                          <a:spcPts val="0"/>
                        </a:spcBef>
                        <a:spcAft>
                          <a:spcPts val="0"/>
                        </a:spcAft>
                        <a:buNone/>
                      </a:pPr>
                      <a:endParaRPr sz="1800"/>
                    </a:p>
                  </a:txBody>
                  <a:tcPr marL="91450" marR="91450" marT="45725" marB="45725" anchor="ctr"/>
                </a:tc>
                <a:extLst>
                  <a:ext uri="{0D108BD9-81ED-4DB2-BD59-A6C34878D82A}">
                    <a16:rowId xmlns:a16="http://schemas.microsoft.com/office/drawing/2014/main" val="10000"/>
                  </a:ext>
                </a:extLst>
              </a:tr>
              <a:tr h="1229425">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第二</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通信・面会</a:t>
                      </a:r>
                      <a:endParaRPr sz="2000" b="0" u="none" strike="noStrike" cap="none">
                        <a:solidFill>
                          <a:srgbClr val="000000"/>
                        </a:solidFill>
                      </a:endParaRPr>
                    </a:p>
                  </a:txBody>
                  <a:tcPr marL="91450" marR="91450" marT="45725" marB="45725" anchor="ctr"/>
                </a:tc>
                <a:tc>
                  <a:txBody>
                    <a:bodyPr/>
                    <a:lstStyle/>
                    <a:p>
                      <a:pPr marL="342900" marR="0" lvl="0" indent="-342900" algn="l" rtl="0">
                        <a:spcBef>
                          <a:spcPts val="0"/>
                        </a:spcBef>
                        <a:spcAft>
                          <a:spcPts val="0"/>
                        </a:spcAft>
                        <a:buClr>
                          <a:schemeClr val="dk1"/>
                        </a:buClr>
                        <a:buSzPts val="1800"/>
                        <a:buFont typeface="Arial"/>
                        <a:buAutoNum type="arabicPeriod"/>
                      </a:pPr>
                      <a:r>
                        <a:rPr lang="ja-JP" sz="1800"/>
                        <a:t>基本的な考え方</a:t>
                      </a:r>
                      <a:endParaRPr/>
                    </a:p>
                    <a:p>
                      <a:pPr marL="342900" marR="0" lvl="0" indent="-342900" algn="l" rtl="0">
                        <a:spcBef>
                          <a:spcPts val="0"/>
                        </a:spcBef>
                        <a:spcAft>
                          <a:spcPts val="0"/>
                        </a:spcAft>
                        <a:buClr>
                          <a:schemeClr val="dk1"/>
                        </a:buClr>
                        <a:buSzPts val="1800"/>
                        <a:buFont typeface="Arial"/>
                        <a:buAutoNum type="arabicPeriod"/>
                      </a:pPr>
                      <a:r>
                        <a:rPr lang="ja-JP" sz="1800"/>
                        <a:t>信書に関する事項</a:t>
                      </a:r>
                      <a:endParaRPr/>
                    </a:p>
                    <a:p>
                      <a:pPr marL="342900" marR="0" lvl="0" indent="-342900" algn="l" rtl="0">
                        <a:spcBef>
                          <a:spcPts val="0"/>
                        </a:spcBef>
                        <a:spcAft>
                          <a:spcPts val="0"/>
                        </a:spcAft>
                        <a:buClr>
                          <a:schemeClr val="dk1"/>
                        </a:buClr>
                        <a:buSzPts val="1800"/>
                        <a:buFont typeface="Arial"/>
                        <a:buAutoNum type="arabicPeriod"/>
                      </a:pPr>
                      <a:r>
                        <a:rPr lang="ja-JP" sz="1800"/>
                        <a:t>電話に関する事項</a:t>
                      </a:r>
                      <a:endParaRPr/>
                    </a:p>
                    <a:p>
                      <a:pPr marL="342900" marR="0" lvl="0" indent="-342900" algn="l" rtl="0">
                        <a:spcBef>
                          <a:spcPts val="0"/>
                        </a:spcBef>
                        <a:spcAft>
                          <a:spcPts val="0"/>
                        </a:spcAft>
                        <a:buClr>
                          <a:schemeClr val="dk1"/>
                        </a:buClr>
                        <a:buSzPts val="1800"/>
                        <a:buFont typeface="Arial"/>
                        <a:buAutoNum type="arabicPeriod"/>
                      </a:pPr>
                      <a:r>
                        <a:rPr lang="ja-JP" sz="1800"/>
                        <a:t>面会に関する事項</a:t>
                      </a:r>
                      <a:endParaRPr/>
                    </a:p>
                  </a:txBody>
                  <a:tcPr marL="91450" marR="91450" marT="45725" marB="45725" anchor="ctr"/>
                </a:tc>
                <a:extLst>
                  <a:ext uri="{0D108BD9-81ED-4DB2-BD59-A6C34878D82A}">
                    <a16:rowId xmlns:a16="http://schemas.microsoft.com/office/drawing/2014/main" val="10001"/>
                  </a:ext>
                </a:extLst>
              </a:tr>
              <a:tr h="945700">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第三</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隔離</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342900" marR="0" lvl="0" indent="-342900" algn="l" rtl="0">
                        <a:spcBef>
                          <a:spcPts val="0"/>
                        </a:spcBef>
                        <a:spcAft>
                          <a:spcPts val="0"/>
                        </a:spcAft>
                        <a:buClr>
                          <a:schemeClr val="dk1"/>
                        </a:buClr>
                        <a:buSzPts val="1800"/>
                        <a:buFont typeface="Arial"/>
                        <a:buAutoNum type="arabicPeriod"/>
                      </a:pPr>
                      <a:r>
                        <a:rPr lang="ja-JP" sz="1800"/>
                        <a:t>基本的な考え方</a:t>
                      </a:r>
                      <a:endParaRPr/>
                    </a:p>
                    <a:p>
                      <a:pPr marL="342900" marR="0" lvl="0" indent="-342900" algn="l" rtl="0">
                        <a:spcBef>
                          <a:spcPts val="0"/>
                        </a:spcBef>
                        <a:spcAft>
                          <a:spcPts val="0"/>
                        </a:spcAft>
                        <a:buClr>
                          <a:schemeClr val="dk1"/>
                        </a:buClr>
                        <a:buSzPts val="1800"/>
                        <a:buFont typeface="Arial"/>
                        <a:buAutoNum type="arabicPeriod"/>
                      </a:pPr>
                      <a:r>
                        <a:rPr lang="ja-JP" sz="1800"/>
                        <a:t>対象となる患者に関する事項</a:t>
                      </a:r>
                      <a:endParaRPr/>
                    </a:p>
                    <a:p>
                      <a:pPr marL="342900" marR="0" lvl="0" indent="-342900" algn="l" rtl="0">
                        <a:spcBef>
                          <a:spcPts val="0"/>
                        </a:spcBef>
                        <a:spcAft>
                          <a:spcPts val="0"/>
                        </a:spcAft>
                        <a:buClr>
                          <a:schemeClr val="dk1"/>
                        </a:buClr>
                        <a:buSzPts val="1800"/>
                        <a:buFont typeface="Arial"/>
                        <a:buAutoNum type="arabicPeriod"/>
                      </a:pPr>
                      <a:r>
                        <a:rPr lang="ja-JP" sz="1800"/>
                        <a:t>遵守事項</a:t>
                      </a:r>
                      <a:endParaRPr/>
                    </a:p>
                  </a:txBody>
                  <a:tcPr marL="91450" marR="91450" marT="45725" marB="45725" anchor="ctr"/>
                </a:tc>
                <a:extLst>
                  <a:ext uri="{0D108BD9-81ED-4DB2-BD59-A6C34878D82A}">
                    <a16:rowId xmlns:a16="http://schemas.microsoft.com/office/drawing/2014/main" val="10002"/>
                  </a:ext>
                </a:extLst>
              </a:tr>
              <a:tr h="945700">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第四</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身体的拘束</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342900" marR="0" lvl="0" indent="-342900" algn="l" rtl="0">
                        <a:spcBef>
                          <a:spcPts val="0"/>
                        </a:spcBef>
                        <a:spcAft>
                          <a:spcPts val="0"/>
                        </a:spcAft>
                        <a:buClr>
                          <a:schemeClr val="dk1"/>
                        </a:buClr>
                        <a:buSzPts val="1800"/>
                        <a:buFont typeface="Arial"/>
                        <a:buAutoNum type="arabicPeriod"/>
                      </a:pPr>
                      <a:r>
                        <a:rPr lang="ja-JP" sz="1800"/>
                        <a:t>基本的な考え方</a:t>
                      </a:r>
                      <a:endParaRPr/>
                    </a:p>
                    <a:p>
                      <a:pPr marL="342900" marR="0" lvl="0" indent="-342900" algn="l" rtl="0">
                        <a:spcBef>
                          <a:spcPts val="0"/>
                        </a:spcBef>
                        <a:spcAft>
                          <a:spcPts val="0"/>
                        </a:spcAft>
                        <a:buClr>
                          <a:schemeClr val="dk1"/>
                        </a:buClr>
                        <a:buSzPts val="1800"/>
                        <a:buFont typeface="Arial"/>
                        <a:buAutoNum type="arabicPeriod"/>
                      </a:pPr>
                      <a:r>
                        <a:rPr lang="ja-JP" sz="1800"/>
                        <a:t>対象となる患者に関する事項</a:t>
                      </a:r>
                      <a:endParaRPr/>
                    </a:p>
                    <a:p>
                      <a:pPr marL="342900" marR="0" lvl="0" indent="-342900" algn="l" rtl="0">
                        <a:spcBef>
                          <a:spcPts val="0"/>
                        </a:spcBef>
                        <a:spcAft>
                          <a:spcPts val="0"/>
                        </a:spcAft>
                        <a:buClr>
                          <a:schemeClr val="dk1"/>
                        </a:buClr>
                        <a:buSzPts val="1800"/>
                        <a:buFont typeface="Arial"/>
                        <a:buAutoNum type="arabicPeriod"/>
                      </a:pPr>
                      <a:r>
                        <a:rPr lang="ja-JP" sz="1800"/>
                        <a:t>遵守事項</a:t>
                      </a:r>
                      <a:endParaRPr/>
                    </a:p>
                  </a:txBody>
                  <a:tcPr marL="91450" marR="91450" marT="45725" marB="45725" anchor="ctr"/>
                </a:tc>
                <a:extLst>
                  <a:ext uri="{0D108BD9-81ED-4DB2-BD59-A6C34878D82A}">
                    <a16:rowId xmlns:a16="http://schemas.microsoft.com/office/drawing/2014/main" val="10003"/>
                  </a:ext>
                </a:extLst>
              </a:tr>
              <a:tr h="945700">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第五</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0" marR="0" lvl="0" indent="0" algn="l" rtl="0">
                        <a:lnSpc>
                          <a:spcPct val="90000"/>
                        </a:lnSpc>
                        <a:spcBef>
                          <a:spcPts val="0"/>
                        </a:spcBef>
                        <a:spcAft>
                          <a:spcPts val="0"/>
                        </a:spcAft>
                        <a:buClr>
                          <a:srgbClr val="000000"/>
                        </a:buClr>
                        <a:buSzPts val="2000"/>
                        <a:buFont typeface="Arial"/>
                        <a:buNone/>
                      </a:pPr>
                      <a:r>
                        <a:rPr lang="ja-JP" sz="2000" b="0" u="none" strike="noStrike" cap="none">
                          <a:solidFill>
                            <a:srgbClr val="000000"/>
                          </a:solidFill>
                        </a:rPr>
                        <a:t>任意入院者の</a:t>
                      </a:r>
                      <a:endParaRPr sz="2000" b="0" u="none" strike="noStrike" cap="none">
                        <a:solidFill>
                          <a:srgbClr val="000000"/>
                        </a:solidFill>
                      </a:endParaRPr>
                    </a:p>
                    <a:p>
                      <a:pPr marL="0" marR="0" lvl="0" indent="0" algn="l" rtl="0">
                        <a:lnSpc>
                          <a:spcPct val="90000"/>
                        </a:lnSpc>
                        <a:spcBef>
                          <a:spcPts val="1000"/>
                        </a:spcBef>
                        <a:spcAft>
                          <a:spcPts val="0"/>
                        </a:spcAft>
                        <a:buClr>
                          <a:srgbClr val="000000"/>
                        </a:buClr>
                        <a:buSzPts val="2000"/>
                        <a:buFont typeface="Arial"/>
                        <a:buNone/>
                      </a:pPr>
                      <a:r>
                        <a:rPr lang="ja-JP" sz="2000" b="0" u="none" strike="noStrike" cap="none">
                          <a:solidFill>
                            <a:srgbClr val="000000"/>
                          </a:solidFill>
                        </a:rPr>
                        <a:t>開放処遇の制限</a:t>
                      </a:r>
                      <a:endParaRPr sz="2000" b="0" i="0" u="none" strike="noStrike" cap="none">
                        <a:solidFill>
                          <a:srgbClr val="000000"/>
                        </a:solidFill>
                        <a:latin typeface="Arial"/>
                        <a:ea typeface="Arial"/>
                        <a:cs typeface="Arial"/>
                        <a:sym typeface="Arial"/>
                      </a:endParaRPr>
                    </a:p>
                  </a:txBody>
                  <a:tcPr marL="91450" marR="91450" marT="45725" marB="45725" anchor="ctr"/>
                </a:tc>
                <a:tc>
                  <a:txBody>
                    <a:bodyPr/>
                    <a:lstStyle/>
                    <a:p>
                      <a:pPr marL="342900" marR="0" lvl="0" indent="-342900" algn="l" rtl="0">
                        <a:spcBef>
                          <a:spcPts val="0"/>
                        </a:spcBef>
                        <a:spcAft>
                          <a:spcPts val="0"/>
                        </a:spcAft>
                        <a:buClr>
                          <a:schemeClr val="dk1"/>
                        </a:buClr>
                        <a:buSzPts val="1800"/>
                        <a:buFont typeface="Arial"/>
                        <a:buAutoNum type="arabicPeriod"/>
                      </a:pPr>
                      <a:r>
                        <a:rPr lang="ja-JP" sz="1800"/>
                        <a:t>基本的な考え方</a:t>
                      </a:r>
                      <a:endParaRPr/>
                    </a:p>
                    <a:p>
                      <a:pPr marL="342900" marR="0" lvl="0" indent="-342900" algn="l" rtl="0">
                        <a:spcBef>
                          <a:spcPts val="0"/>
                        </a:spcBef>
                        <a:spcAft>
                          <a:spcPts val="0"/>
                        </a:spcAft>
                        <a:buClr>
                          <a:schemeClr val="dk1"/>
                        </a:buClr>
                        <a:buSzPts val="1800"/>
                        <a:buFont typeface="Arial"/>
                        <a:buAutoNum type="arabicPeriod"/>
                      </a:pPr>
                      <a:r>
                        <a:rPr lang="ja-JP" sz="1800"/>
                        <a:t>対象となる任意入院者に関する事項</a:t>
                      </a:r>
                      <a:endParaRPr/>
                    </a:p>
                    <a:p>
                      <a:pPr marL="342900" marR="0" lvl="0" indent="-342900" algn="l" rtl="0">
                        <a:spcBef>
                          <a:spcPts val="0"/>
                        </a:spcBef>
                        <a:spcAft>
                          <a:spcPts val="0"/>
                        </a:spcAft>
                        <a:buClr>
                          <a:schemeClr val="dk1"/>
                        </a:buClr>
                        <a:buSzPts val="1800"/>
                        <a:buFont typeface="Arial"/>
                        <a:buAutoNum type="arabicPeriod"/>
                      </a:pPr>
                      <a:r>
                        <a:rPr lang="ja-JP" sz="1800"/>
                        <a:t>遵守事項</a:t>
                      </a:r>
                      <a:endParaRPr/>
                    </a:p>
                  </a:txBody>
                  <a:tcPr marL="91450" marR="91450" marT="45725" marB="45725" anchor="ct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19084"/>
    </mc:Choice>
    <mc:Fallback xmlns="">
      <p:transition spd="slow" advTm="19084"/>
    </mc:Fallback>
  </mc:AlternateContent>
  <p:extLst>
    <p:ext uri="{E180D4A7-C9FB-4DFB-919C-405C955672EB}">
      <p14:showEvtLst xmlns:p14="http://schemas.microsoft.com/office/powerpoint/2010/main">
        <p14:playEvt time="7" objId="2"/>
        <p14:stopEvt time="18470" objId="2"/>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11"/>
          <p:cNvSpPr txBox="1"/>
          <p:nvPr/>
        </p:nvSpPr>
        <p:spPr>
          <a:xfrm>
            <a:off x="564479" y="1790090"/>
            <a:ext cx="10183820" cy="32778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入院患者の処遇は、患者の個人としての</a:t>
            </a:r>
            <a:r>
              <a:rPr lang="ja-JP" sz="2300">
                <a:solidFill>
                  <a:schemeClr val="accent6"/>
                </a:solidFill>
                <a:latin typeface="游ゴシック" panose="020B0400000000000000" pitchFamily="50" charset="-128"/>
                <a:ea typeface="游ゴシック" panose="020B0400000000000000" pitchFamily="50" charset="-128"/>
                <a:sym typeface="Arial"/>
              </a:rPr>
              <a:t>尊厳を尊重</a:t>
            </a:r>
            <a:r>
              <a:rPr lang="ja-JP" sz="2300">
                <a:solidFill>
                  <a:schemeClr val="dk1"/>
                </a:solidFill>
                <a:latin typeface="游ゴシック" panose="020B0400000000000000" pitchFamily="50" charset="-128"/>
                <a:ea typeface="游ゴシック" panose="020B0400000000000000" pitchFamily="50" charset="-128"/>
                <a:sym typeface="Arial"/>
              </a:rPr>
              <a:t>し、</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その人権に配慮しつつ、適切な精神医療の確保及び</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rgbClr val="D86CCC"/>
              </a:buClr>
              <a:buSzPts val="2300"/>
              <a:buFont typeface="Arial"/>
              <a:buNone/>
            </a:pPr>
            <a:r>
              <a:rPr lang="ja-JP" sz="2300">
                <a:solidFill>
                  <a:srgbClr val="D86CCC"/>
                </a:solidFill>
                <a:latin typeface="游ゴシック" panose="020B0400000000000000" pitchFamily="50" charset="-128"/>
                <a:ea typeface="游ゴシック" panose="020B0400000000000000" pitchFamily="50" charset="-128"/>
                <a:sym typeface="Arial"/>
              </a:rPr>
              <a:t>社会復帰の促進</a:t>
            </a:r>
            <a:r>
              <a:rPr lang="ja-JP" sz="2300">
                <a:solidFill>
                  <a:schemeClr val="dk1"/>
                </a:solidFill>
                <a:latin typeface="游ゴシック" panose="020B0400000000000000" pitchFamily="50" charset="-128"/>
                <a:ea typeface="游ゴシック" panose="020B0400000000000000" pitchFamily="50" charset="-128"/>
                <a:sym typeface="Arial"/>
              </a:rPr>
              <a:t>に資するものでなければならないものとする。</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また、処遇に当たつて、患者の自由の制限が必要とされる</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場合においても、その旨を</a:t>
            </a:r>
            <a:r>
              <a:rPr lang="ja-JP" sz="2300">
                <a:solidFill>
                  <a:srgbClr val="43AFE2"/>
                </a:solidFill>
                <a:latin typeface="游ゴシック" panose="020B0400000000000000" pitchFamily="50" charset="-128"/>
                <a:ea typeface="游ゴシック" panose="020B0400000000000000" pitchFamily="50" charset="-128"/>
                <a:sym typeface="Arial"/>
              </a:rPr>
              <a:t>患者にできる限り説明して</a:t>
            </a:r>
            <a:endParaRPr sz="2300">
              <a:solidFill>
                <a:srgbClr val="43AFE2"/>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制限を行うよう努めるとともに、</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その制限は患者の症状に応じて</a:t>
            </a:r>
            <a:r>
              <a:rPr lang="ja-JP" sz="2300">
                <a:solidFill>
                  <a:srgbClr val="BF4F14"/>
                </a:solidFill>
                <a:latin typeface="游ゴシック" panose="020B0400000000000000" pitchFamily="50" charset="-128"/>
                <a:ea typeface="游ゴシック" panose="020B0400000000000000" pitchFamily="50" charset="-128"/>
                <a:sym typeface="Arial"/>
              </a:rPr>
              <a:t>最も制限の少ない方法</a:t>
            </a:r>
            <a:r>
              <a:rPr lang="ja-JP" sz="2300">
                <a:solidFill>
                  <a:schemeClr val="dk1"/>
                </a:solidFill>
                <a:latin typeface="游ゴシック" panose="020B0400000000000000" pitchFamily="50" charset="-128"/>
                <a:ea typeface="游ゴシック" panose="020B0400000000000000" pitchFamily="50" charset="-128"/>
                <a:sym typeface="Arial"/>
              </a:rPr>
              <a:t>により</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行われなければならないものとする。</a:t>
            </a:r>
            <a:endParaRPr>
              <a:latin typeface="游ゴシック" panose="020B0400000000000000" pitchFamily="50" charset="-128"/>
              <a:ea typeface="游ゴシック" panose="020B0400000000000000" pitchFamily="50" charset="-128"/>
            </a:endParaRPr>
          </a:p>
        </p:txBody>
      </p:sp>
      <p:sp>
        <p:nvSpPr>
          <p:cNvPr id="611" name="Google Shape;611;p11"/>
          <p:cNvSpPr txBox="1"/>
          <p:nvPr/>
        </p:nvSpPr>
        <p:spPr>
          <a:xfrm>
            <a:off x="564479" y="558333"/>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第一　基本理念</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612" name="Google Shape;612;p11"/>
          <p:cNvSpPr txBox="1"/>
          <p:nvPr/>
        </p:nvSpPr>
        <p:spPr>
          <a:xfrm>
            <a:off x="1772131" y="6008674"/>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「精神保健及び精神障害者福祉に関する法律第三十七条第一項の規定に基づき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厚生省告示第百三十号)</a:t>
            </a:r>
            <a:endParaRPr>
              <a:latin typeface="游ゴシック" panose="020B0400000000000000" pitchFamily="50" charset="-128"/>
              <a:ea typeface="游ゴシック" panose="020B0400000000000000" pitchFamily="50" charset="-128"/>
            </a:endParaRPr>
          </a:p>
        </p:txBody>
      </p:sp>
      <p:sp>
        <p:nvSpPr>
          <p:cNvPr id="613" name="Google Shape;613;p11"/>
          <p:cNvSpPr/>
          <p:nvPr/>
        </p:nvSpPr>
        <p:spPr>
          <a:xfrm>
            <a:off x="8963834" y="1203348"/>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53760" y="91772"/>
                </a:lnTo>
              </a:path>
            </a:pathLst>
          </a:custGeom>
          <a:solidFill>
            <a:srgbClr val="D8F2CF"/>
          </a:solidFill>
          <a:ln w="19050" cap="flat" cmpd="sng">
            <a:solidFill>
              <a:srgbClr val="2753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275316"/>
                </a:solidFill>
                <a:latin typeface="游ゴシック" panose="020B0400000000000000" pitchFamily="50" charset="-128"/>
                <a:ea typeface="游ゴシック" panose="020B0400000000000000" pitchFamily="50" charset="-128"/>
                <a:sym typeface="Arial"/>
              </a:rPr>
              <a:t>尊厳尊重や人権配慮</a:t>
            </a:r>
            <a:endParaRPr sz="1800">
              <a:solidFill>
                <a:srgbClr val="275316"/>
              </a:solidFill>
              <a:latin typeface="游ゴシック" panose="020B0400000000000000" pitchFamily="50" charset="-128"/>
              <a:ea typeface="游ゴシック" panose="020B0400000000000000" pitchFamily="50" charset="-128"/>
              <a:sym typeface="Arial"/>
            </a:endParaRPr>
          </a:p>
        </p:txBody>
      </p:sp>
      <p:sp>
        <p:nvSpPr>
          <p:cNvPr id="614" name="Google Shape;614;p11"/>
          <p:cNvSpPr/>
          <p:nvPr/>
        </p:nvSpPr>
        <p:spPr>
          <a:xfrm>
            <a:off x="8963833" y="2282468"/>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8984" y="58150"/>
                </a:lnTo>
              </a:path>
            </a:pathLst>
          </a:custGeom>
          <a:solidFill>
            <a:srgbClr val="F2CDED"/>
          </a:solidFill>
          <a:ln w="19050" cap="flat" cmpd="sng">
            <a:solidFill>
              <a:srgbClr val="9900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dirty="0">
                <a:solidFill>
                  <a:srgbClr val="501549"/>
                </a:solidFill>
                <a:latin typeface="游ゴシック" panose="020B0400000000000000" pitchFamily="50" charset="-128"/>
                <a:ea typeface="游ゴシック" panose="020B0400000000000000" pitchFamily="50" charset="-128"/>
                <a:sym typeface="Arial"/>
              </a:rPr>
              <a:t>社会復帰を阻害しない</a:t>
            </a:r>
            <a:endParaRPr sz="1800" dirty="0">
              <a:solidFill>
                <a:srgbClr val="501549"/>
              </a:solidFill>
              <a:latin typeface="游ゴシック" panose="020B0400000000000000" pitchFamily="50" charset="-128"/>
              <a:ea typeface="游ゴシック" panose="020B0400000000000000" pitchFamily="50" charset="-128"/>
              <a:sym typeface="Arial"/>
            </a:endParaRPr>
          </a:p>
        </p:txBody>
      </p:sp>
      <p:sp>
        <p:nvSpPr>
          <p:cNvPr id="615" name="Google Shape;615;p11"/>
          <p:cNvSpPr/>
          <p:nvPr/>
        </p:nvSpPr>
        <p:spPr>
          <a:xfrm>
            <a:off x="8963833" y="3361588"/>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53164" y="50144"/>
                </a:lnTo>
              </a:path>
            </a:pathLst>
          </a:custGeom>
          <a:solidFill>
            <a:srgbClr val="C0E4F5"/>
          </a:solidFill>
          <a:ln w="19050" cap="flat" cmpd="sng">
            <a:solidFill>
              <a:srgbClr val="143C6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074F6A"/>
                </a:solidFill>
                <a:latin typeface="游ゴシック" panose="020B0400000000000000" pitchFamily="50" charset="-128"/>
                <a:ea typeface="游ゴシック" panose="020B0400000000000000" pitchFamily="50" charset="-128"/>
                <a:sym typeface="Arial"/>
              </a:rPr>
              <a:t>説明努力</a:t>
            </a:r>
            <a:endParaRPr sz="1800">
              <a:solidFill>
                <a:srgbClr val="074F6A"/>
              </a:solidFill>
              <a:latin typeface="游ゴシック" panose="020B0400000000000000" pitchFamily="50" charset="-128"/>
              <a:ea typeface="游ゴシック" panose="020B0400000000000000" pitchFamily="50" charset="-128"/>
              <a:sym typeface="Arial"/>
            </a:endParaRPr>
          </a:p>
        </p:txBody>
      </p:sp>
      <p:sp>
        <p:nvSpPr>
          <p:cNvPr id="616" name="Google Shape;616;p11"/>
          <p:cNvSpPr/>
          <p:nvPr/>
        </p:nvSpPr>
        <p:spPr>
          <a:xfrm>
            <a:off x="8963833" y="4440708"/>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57343" y="29330"/>
                </a:lnTo>
              </a:path>
            </a:pathLst>
          </a:custGeom>
          <a:solidFill>
            <a:srgbClr val="FAE2D5"/>
          </a:solidFill>
          <a:ln w="19050" cap="flat" cmpd="sng">
            <a:solidFill>
              <a:srgbClr val="7F340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7F340D"/>
                </a:solidFill>
                <a:latin typeface="游ゴシック" panose="020B0400000000000000" pitchFamily="50" charset="-128"/>
                <a:ea typeface="游ゴシック" panose="020B0400000000000000" pitchFamily="50" charset="-128"/>
                <a:sym typeface="Arial"/>
              </a:rPr>
              <a:t>最小化理念</a:t>
            </a:r>
            <a:endParaRPr sz="1800">
              <a:solidFill>
                <a:srgbClr val="7F340D"/>
              </a:solidFill>
              <a:latin typeface="游ゴシック" panose="020B0400000000000000" pitchFamily="50" charset="-128"/>
              <a:ea typeface="游ゴシック" panose="020B0400000000000000" pitchFamily="50" charset="-128"/>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21308"/>
    </mc:Choice>
    <mc:Fallback xmlns="">
      <p:transition spd="slow" advTm="21308"/>
    </mc:Fallback>
  </mc:AlternateContent>
  <p:extLst>
    <p:ext uri="{E180D4A7-C9FB-4DFB-919C-405C955672EB}">
      <p14:showEvtLst xmlns:p14="http://schemas.microsoft.com/office/powerpoint/2010/main">
        <p14:playEvt time="6" objId="2"/>
        <p14:stopEvt time="20813" objId="2"/>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12"/>
          <p:cNvSpPr/>
          <p:nvPr/>
        </p:nvSpPr>
        <p:spPr>
          <a:xfrm>
            <a:off x="8963834" y="2090073"/>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25700" y="83766"/>
                </a:lnTo>
              </a:path>
            </a:pathLst>
          </a:custGeom>
          <a:solidFill>
            <a:srgbClr val="D8F2CF"/>
          </a:solidFill>
          <a:ln w="19050" cap="flat" cmpd="sng">
            <a:solidFill>
              <a:srgbClr val="2753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24" name="Google Shape;624;p12"/>
          <p:cNvSpPr/>
          <p:nvPr/>
        </p:nvSpPr>
        <p:spPr>
          <a:xfrm>
            <a:off x="8963834" y="1055546"/>
            <a:ext cx="2663686" cy="954339"/>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44" y="62492"/>
                </a:moveTo>
                <a:lnTo>
                  <a:pt x="-40030" y="143333"/>
                </a:lnTo>
              </a:path>
            </a:pathLst>
          </a:custGeom>
          <a:solidFill>
            <a:srgbClr val="D9E5F8"/>
          </a:solidFill>
          <a:ln w="19050" cap="flat" cmpd="sng">
            <a:solidFill>
              <a:srgbClr val="143C6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25" name="Google Shape;625;p12"/>
          <p:cNvSpPr txBox="1"/>
          <p:nvPr/>
        </p:nvSpPr>
        <p:spPr>
          <a:xfrm>
            <a:off x="564480" y="558333"/>
            <a:ext cx="679047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第三　患者の隔離について</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626" name="Google Shape;626;p12"/>
          <p:cNvSpPr txBox="1"/>
          <p:nvPr/>
        </p:nvSpPr>
        <p:spPr>
          <a:xfrm>
            <a:off x="1772131" y="6009100"/>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「精神保健及び精神障害者福祉に関する法律第三十七条第一項の規定に基づき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厚生省告示第百三十号)</a:t>
            </a:r>
            <a:endParaRPr>
              <a:latin typeface="游ゴシック" panose="020B0400000000000000" pitchFamily="50" charset="-128"/>
              <a:ea typeface="游ゴシック" panose="020B0400000000000000" pitchFamily="50" charset="-128"/>
            </a:endParaRPr>
          </a:p>
        </p:txBody>
      </p:sp>
      <p:sp>
        <p:nvSpPr>
          <p:cNvPr id="627" name="Google Shape;627;p12"/>
          <p:cNvSpPr/>
          <p:nvPr/>
        </p:nvSpPr>
        <p:spPr>
          <a:xfrm>
            <a:off x="8963834" y="1055546"/>
            <a:ext cx="2663687" cy="968863"/>
          </a:xfrm>
          <a:prstGeom prst="rect">
            <a:avLst/>
          </a:prstGeom>
          <a:solidFill>
            <a:srgbClr val="D9E5F8"/>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074F6A"/>
                </a:solidFill>
                <a:latin typeface="游ゴシック" panose="020B0400000000000000" pitchFamily="50" charset="-128"/>
                <a:ea typeface="游ゴシック" panose="020B0400000000000000" pitchFamily="50" charset="-128"/>
                <a:sym typeface="Arial"/>
              </a:rPr>
              <a:t>対象となる状況</a:t>
            </a:r>
            <a:endParaRPr sz="1800">
              <a:solidFill>
                <a:srgbClr val="074F6A"/>
              </a:solidFill>
              <a:latin typeface="游ゴシック" panose="020B0400000000000000" pitchFamily="50" charset="-128"/>
              <a:ea typeface="游ゴシック" panose="020B0400000000000000" pitchFamily="50" charset="-128"/>
              <a:sym typeface="Arial"/>
            </a:endParaRPr>
          </a:p>
        </p:txBody>
      </p:sp>
      <p:sp>
        <p:nvSpPr>
          <p:cNvPr id="628" name="Google Shape;628;p12"/>
          <p:cNvSpPr txBox="1"/>
          <p:nvPr/>
        </p:nvSpPr>
        <p:spPr>
          <a:xfrm>
            <a:off x="564480" y="1631380"/>
            <a:ext cx="6122504" cy="461624"/>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000"/>
              <a:buFont typeface="Arial"/>
              <a:buNone/>
            </a:pPr>
            <a:r>
              <a:rPr lang="ja-JP" sz="2000" b="1">
                <a:solidFill>
                  <a:schemeClr val="dk1"/>
                </a:solidFill>
                <a:latin typeface="游ゴシック" panose="020B0400000000000000" pitchFamily="50" charset="-128"/>
                <a:ea typeface="游ゴシック" panose="020B0400000000000000" pitchFamily="50" charset="-128"/>
                <a:sym typeface="Arial"/>
              </a:rPr>
              <a:t>一　基本的な考え方</a:t>
            </a:r>
            <a:endParaRPr>
              <a:latin typeface="游ゴシック" panose="020B0400000000000000" pitchFamily="50" charset="-128"/>
              <a:ea typeface="游ゴシック" panose="020B0400000000000000" pitchFamily="50" charset="-128"/>
            </a:endParaRPr>
          </a:p>
        </p:txBody>
      </p:sp>
      <p:sp>
        <p:nvSpPr>
          <p:cNvPr id="629" name="Google Shape;629;p12"/>
          <p:cNvSpPr txBox="1"/>
          <p:nvPr/>
        </p:nvSpPr>
        <p:spPr>
          <a:xfrm>
            <a:off x="589718" y="4212151"/>
            <a:ext cx="11037799" cy="1629485"/>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None/>
            </a:pPr>
            <a:r>
              <a:rPr lang="ja-JP" sz="1400">
                <a:solidFill>
                  <a:schemeClr val="dk1"/>
                </a:solidFill>
                <a:latin typeface="游ゴシック" panose="020B0400000000000000" pitchFamily="50" charset="-128"/>
                <a:ea typeface="游ゴシック" panose="020B0400000000000000" pitchFamily="50" charset="-128"/>
                <a:sym typeface="Arial"/>
              </a:rPr>
              <a:t>(二)　隔離は、当該患者の症状からみて、その医療又は保護を図る上でやむを得ずなされるものであつて、</a:t>
            </a:r>
            <a:br>
              <a:rPr lang="ja-JP" sz="1400">
                <a:solidFill>
                  <a:schemeClr val="dk1"/>
                </a:solidFill>
                <a:latin typeface="游ゴシック" panose="020B0400000000000000" pitchFamily="50" charset="-128"/>
                <a:ea typeface="游ゴシック" panose="020B0400000000000000" pitchFamily="50" charset="-128"/>
                <a:sym typeface="Arial"/>
              </a:rPr>
            </a:br>
            <a:r>
              <a:rPr lang="ja-JP" sz="1400">
                <a:solidFill>
                  <a:schemeClr val="dk1"/>
                </a:solidFill>
                <a:latin typeface="游ゴシック" panose="020B0400000000000000" pitchFamily="50" charset="-128"/>
                <a:ea typeface="游ゴシック" panose="020B0400000000000000" pitchFamily="50" charset="-128"/>
                <a:sym typeface="Arial"/>
              </a:rPr>
              <a:t>　　　制裁や懲罰あるいは見せしめのために行われるようなことは厳にあつてはならないものとする。</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1400">
                <a:solidFill>
                  <a:schemeClr val="dk1"/>
                </a:solidFill>
                <a:latin typeface="游ゴシック" panose="020B0400000000000000" pitchFamily="50" charset="-128"/>
                <a:ea typeface="游ゴシック" panose="020B0400000000000000" pitchFamily="50" charset="-128"/>
                <a:sym typeface="Arial"/>
              </a:rPr>
              <a:t>(三)　十二時間を超えない隔離については精神保健指定医の判断を要するものではないが、</a:t>
            </a:r>
            <a:br>
              <a:rPr lang="ja-JP" sz="1400">
                <a:solidFill>
                  <a:schemeClr val="dk1"/>
                </a:solidFill>
                <a:latin typeface="游ゴシック" panose="020B0400000000000000" pitchFamily="50" charset="-128"/>
                <a:ea typeface="游ゴシック" panose="020B0400000000000000" pitchFamily="50" charset="-128"/>
                <a:sym typeface="Arial"/>
              </a:rPr>
            </a:br>
            <a:r>
              <a:rPr lang="ja-JP" sz="1400">
                <a:solidFill>
                  <a:schemeClr val="dk1"/>
                </a:solidFill>
                <a:latin typeface="游ゴシック" panose="020B0400000000000000" pitchFamily="50" charset="-128"/>
                <a:ea typeface="游ゴシック" panose="020B0400000000000000" pitchFamily="50" charset="-128"/>
                <a:sym typeface="Arial"/>
              </a:rPr>
              <a:t>　　　この場合にあつてもその要否の判断は医師によつて行われなければならないものとする。</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1400">
                <a:solidFill>
                  <a:schemeClr val="dk1"/>
                </a:solidFill>
                <a:latin typeface="游ゴシック" panose="020B0400000000000000" pitchFamily="50" charset="-128"/>
                <a:ea typeface="游ゴシック" panose="020B0400000000000000" pitchFamily="50" charset="-128"/>
                <a:sym typeface="Arial"/>
              </a:rPr>
              <a:t>(四)　なお、本人の意思により閉鎖的環境の部屋に入室させることもあり得るが、この場合には隔離には</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1400">
                <a:solidFill>
                  <a:schemeClr val="dk1"/>
                </a:solidFill>
                <a:latin typeface="游ゴシック" panose="020B0400000000000000" pitchFamily="50" charset="-128"/>
                <a:ea typeface="游ゴシック" panose="020B0400000000000000" pitchFamily="50" charset="-128"/>
                <a:sym typeface="Arial"/>
              </a:rPr>
              <a:t>　　　当たらないものとする。この場合においては、本人の意思による入室である旨の書面を得なければならないものとする。</a:t>
            </a:r>
            <a:endParaRPr>
              <a:latin typeface="游ゴシック" panose="020B0400000000000000" pitchFamily="50" charset="-128"/>
              <a:ea typeface="游ゴシック" panose="020B0400000000000000" pitchFamily="50" charset="-128"/>
            </a:endParaRPr>
          </a:p>
        </p:txBody>
      </p:sp>
      <p:sp>
        <p:nvSpPr>
          <p:cNvPr id="630" name="Google Shape;630;p12"/>
          <p:cNvSpPr txBox="1"/>
          <p:nvPr/>
        </p:nvSpPr>
        <p:spPr>
          <a:xfrm>
            <a:off x="564480" y="2220107"/>
            <a:ext cx="8022930" cy="1938952"/>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None/>
            </a:pPr>
            <a:r>
              <a:rPr lang="ja-JP" sz="2000">
                <a:solidFill>
                  <a:schemeClr val="dk1"/>
                </a:solidFill>
                <a:latin typeface="游ゴシック" panose="020B0400000000000000" pitchFamily="50" charset="-128"/>
                <a:ea typeface="游ゴシック" panose="020B0400000000000000" pitchFamily="50" charset="-128"/>
                <a:sym typeface="Arial"/>
              </a:rPr>
              <a:t>(一)　患者の隔離(以下「隔離」という。)は、</a:t>
            </a:r>
            <a:r>
              <a:rPr lang="ja-JP" sz="2000">
                <a:solidFill>
                  <a:schemeClr val="accent4"/>
                </a:solidFill>
                <a:latin typeface="游ゴシック" panose="020B0400000000000000" pitchFamily="50" charset="-128"/>
                <a:ea typeface="游ゴシック" panose="020B0400000000000000" pitchFamily="50" charset="-128"/>
                <a:sym typeface="Arial"/>
              </a:rPr>
              <a:t>患者の症状からみて、</a:t>
            </a:r>
            <a:endParaRPr sz="2000">
              <a:solidFill>
                <a:schemeClr val="accent4"/>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2000">
                <a:solidFill>
                  <a:schemeClr val="accent4"/>
                </a:solidFill>
                <a:latin typeface="游ゴシック" panose="020B0400000000000000" pitchFamily="50" charset="-128"/>
                <a:ea typeface="游ゴシック" panose="020B0400000000000000" pitchFamily="50" charset="-128"/>
                <a:sym typeface="Arial"/>
              </a:rPr>
              <a:t>　　　本人又は周囲の者に危険が及ぶ可能性が著しく高く</a:t>
            </a:r>
            <a:r>
              <a:rPr lang="ja-JP" sz="2000">
                <a:solidFill>
                  <a:schemeClr val="dk1"/>
                </a:solidFill>
                <a:latin typeface="游ゴシック" panose="020B0400000000000000" pitchFamily="50" charset="-128"/>
                <a:ea typeface="游ゴシック" panose="020B0400000000000000" pitchFamily="50" charset="-128"/>
                <a:sym typeface="Arial"/>
              </a:rPr>
              <a:t>、</a:t>
            </a:r>
            <a:r>
              <a:rPr lang="ja-JP" sz="2000">
                <a:solidFill>
                  <a:srgbClr val="3A7D22"/>
                </a:solidFill>
                <a:latin typeface="游ゴシック" panose="020B0400000000000000" pitchFamily="50" charset="-128"/>
                <a:ea typeface="游ゴシック" panose="020B0400000000000000" pitchFamily="50" charset="-128"/>
                <a:sym typeface="Arial"/>
              </a:rPr>
              <a:t>隔離以</a:t>
            </a:r>
            <a:endParaRPr sz="2000">
              <a:solidFill>
                <a:srgbClr val="3A7D22"/>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2000">
                <a:solidFill>
                  <a:srgbClr val="3A7D22"/>
                </a:solidFill>
                <a:latin typeface="游ゴシック" panose="020B0400000000000000" pitchFamily="50" charset="-128"/>
                <a:ea typeface="游ゴシック" panose="020B0400000000000000" pitchFamily="50" charset="-128"/>
                <a:sym typeface="Arial"/>
              </a:rPr>
              <a:t>　　　外の方法ではその危険を回避することが著しく困難</a:t>
            </a:r>
            <a:r>
              <a:rPr lang="ja-JP" sz="2000">
                <a:solidFill>
                  <a:schemeClr val="dk1"/>
                </a:solidFill>
                <a:latin typeface="游ゴシック" panose="020B0400000000000000" pitchFamily="50" charset="-128"/>
                <a:ea typeface="游ゴシック" panose="020B0400000000000000" pitchFamily="50" charset="-128"/>
                <a:sym typeface="Arial"/>
              </a:rPr>
              <a:t>であると</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2000">
                <a:solidFill>
                  <a:schemeClr val="dk1"/>
                </a:solidFill>
                <a:latin typeface="游ゴシック" panose="020B0400000000000000" pitchFamily="50" charset="-128"/>
                <a:ea typeface="游ゴシック" panose="020B0400000000000000" pitchFamily="50" charset="-128"/>
                <a:sym typeface="Arial"/>
              </a:rPr>
              <a:t>　　　判断される場合に、その</a:t>
            </a:r>
            <a:r>
              <a:rPr lang="ja-JP" sz="2000">
                <a:solidFill>
                  <a:srgbClr val="BF4F14"/>
                </a:solidFill>
                <a:latin typeface="游ゴシック" panose="020B0400000000000000" pitchFamily="50" charset="-128"/>
                <a:ea typeface="游ゴシック" panose="020B0400000000000000" pitchFamily="50" charset="-128"/>
                <a:sym typeface="Arial"/>
              </a:rPr>
              <a:t>危険を最小限に減らし、患者本人の</a:t>
            </a:r>
            <a:endParaRPr sz="2000">
              <a:solidFill>
                <a:srgbClr val="BF4F14"/>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None/>
            </a:pPr>
            <a:r>
              <a:rPr lang="ja-JP" sz="2000">
                <a:solidFill>
                  <a:srgbClr val="BF4F14"/>
                </a:solidFill>
                <a:latin typeface="游ゴシック" panose="020B0400000000000000" pitchFamily="50" charset="-128"/>
                <a:ea typeface="游ゴシック" panose="020B0400000000000000" pitchFamily="50" charset="-128"/>
                <a:sym typeface="Arial"/>
              </a:rPr>
              <a:t>　　　医療又は保護を図ること</a:t>
            </a:r>
            <a:r>
              <a:rPr lang="ja-JP" sz="2000">
                <a:solidFill>
                  <a:schemeClr val="dk1"/>
                </a:solidFill>
                <a:latin typeface="游ゴシック" panose="020B0400000000000000" pitchFamily="50" charset="-128"/>
                <a:ea typeface="游ゴシック" panose="020B0400000000000000" pitchFamily="50" charset="-128"/>
                <a:sym typeface="Arial"/>
              </a:rPr>
              <a:t>を目的として行われるものとする。</a:t>
            </a:r>
            <a:endParaRPr>
              <a:latin typeface="游ゴシック" panose="020B0400000000000000" pitchFamily="50" charset="-128"/>
              <a:ea typeface="游ゴシック" panose="020B0400000000000000" pitchFamily="50" charset="-128"/>
            </a:endParaRPr>
          </a:p>
        </p:txBody>
      </p:sp>
      <p:sp>
        <p:nvSpPr>
          <p:cNvPr id="631" name="Google Shape;631;p12"/>
          <p:cNvSpPr txBox="1"/>
          <p:nvPr/>
        </p:nvSpPr>
        <p:spPr>
          <a:xfrm>
            <a:off x="9154331" y="2375314"/>
            <a:ext cx="2282687"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a:solidFill>
                  <a:srgbClr val="275316"/>
                </a:solidFill>
                <a:latin typeface="游ゴシック" panose="020B0400000000000000" pitchFamily="50" charset="-128"/>
                <a:ea typeface="游ゴシック" panose="020B0400000000000000" pitchFamily="50" charset="-128"/>
                <a:sym typeface="Arial"/>
              </a:rPr>
              <a:t>他に代替できない</a:t>
            </a:r>
            <a:endParaRPr sz="1800">
              <a:solidFill>
                <a:srgbClr val="275316"/>
              </a:solidFill>
              <a:latin typeface="游ゴシック" panose="020B0400000000000000" pitchFamily="50" charset="-128"/>
              <a:ea typeface="游ゴシック" panose="020B0400000000000000" pitchFamily="50" charset="-128"/>
              <a:sym typeface="Arial"/>
            </a:endParaRPr>
          </a:p>
        </p:txBody>
      </p:sp>
      <p:sp>
        <p:nvSpPr>
          <p:cNvPr id="632" name="Google Shape;632;p12"/>
          <p:cNvSpPr/>
          <p:nvPr/>
        </p:nvSpPr>
        <p:spPr>
          <a:xfrm>
            <a:off x="8963830" y="3145757"/>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26298" y="50146"/>
                </a:lnTo>
              </a:path>
            </a:pathLst>
          </a:custGeom>
          <a:solidFill>
            <a:srgbClr val="FAE2D5"/>
          </a:solidFill>
          <a:ln w="19050" cap="flat" cmpd="sng">
            <a:solidFill>
              <a:srgbClr val="9900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7F340D"/>
                </a:solidFill>
                <a:latin typeface="游ゴシック" panose="020B0400000000000000" pitchFamily="50" charset="-128"/>
                <a:ea typeface="游ゴシック" panose="020B0400000000000000" pitchFamily="50" charset="-128"/>
                <a:sym typeface="Arial"/>
              </a:rPr>
              <a:t>目的</a:t>
            </a:r>
            <a:endParaRPr sz="1800">
              <a:solidFill>
                <a:srgbClr val="7F340D"/>
              </a:solidFill>
              <a:latin typeface="游ゴシック" panose="020B0400000000000000" pitchFamily="50" charset="-128"/>
              <a:ea typeface="游ゴシック" panose="020B0400000000000000" pitchFamily="50" charset="-128"/>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33435"/>
    </mc:Choice>
    <mc:Fallback xmlns="">
      <p:transition spd="slow" advTm="33435"/>
    </mc:Fallback>
  </mc:AlternateContent>
  <p:extLst>
    <p:ext uri="{E180D4A7-C9FB-4DFB-919C-405C955672EB}">
      <p14:showEvtLst xmlns:p14="http://schemas.microsoft.com/office/powerpoint/2010/main">
        <p14:playEvt time="6" objId="2"/>
        <p14:stopEvt time="32915" objId="2"/>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13"/>
          <p:cNvSpPr/>
          <p:nvPr/>
        </p:nvSpPr>
        <p:spPr>
          <a:xfrm>
            <a:off x="8963827" y="1346104"/>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22117" y="168620"/>
                </a:lnTo>
              </a:path>
            </a:pathLst>
          </a:custGeom>
          <a:solidFill>
            <a:srgbClr val="D8F2CF"/>
          </a:solidFill>
          <a:ln w="19050" cap="flat" cmpd="sng">
            <a:solidFill>
              <a:srgbClr val="2753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40" name="Google Shape;640;p13"/>
          <p:cNvSpPr/>
          <p:nvPr/>
        </p:nvSpPr>
        <p:spPr>
          <a:xfrm>
            <a:off x="8963827" y="2459030"/>
            <a:ext cx="2663686" cy="954339"/>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44" y="62492"/>
                </a:moveTo>
                <a:lnTo>
                  <a:pt x="-26896" y="159996"/>
                </a:lnTo>
              </a:path>
            </a:pathLst>
          </a:custGeom>
          <a:solidFill>
            <a:srgbClr val="D9E5F8"/>
          </a:solidFill>
          <a:ln w="19050" cap="flat" cmpd="sng">
            <a:solidFill>
              <a:srgbClr val="143C6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41" name="Google Shape;641;p13"/>
          <p:cNvSpPr txBox="1"/>
          <p:nvPr/>
        </p:nvSpPr>
        <p:spPr>
          <a:xfrm>
            <a:off x="564480" y="558333"/>
            <a:ext cx="679047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第四　身体的拘束について</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642" name="Google Shape;642;p13"/>
          <p:cNvSpPr txBox="1"/>
          <p:nvPr/>
        </p:nvSpPr>
        <p:spPr>
          <a:xfrm>
            <a:off x="1772131" y="6009100"/>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「精神保健及び精神障害者福祉に関する法律第三十七条第一項の規定に基づき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厚生省告示第百三十号)</a:t>
            </a:r>
            <a:endParaRPr>
              <a:latin typeface="游ゴシック" panose="020B0400000000000000" pitchFamily="50" charset="-128"/>
              <a:ea typeface="游ゴシック" panose="020B0400000000000000" pitchFamily="50" charset="-128"/>
            </a:endParaRPr>
          </a:p>
        </p:txBody>
      </p:sp>
      <p:sp>
        <p:nvSpPr>
          <p:cNvPr id="643" name="Google Shape;643;p13"/>
          <p:cNvSpPr/>
          <p:nvPr/>
        </p:nvSpPr>
        <p:spPr>
          <a:xfrm>
            <a:off x="8963827" y="2459030"/>
            <a:ext cx="2663687" cy="968863"/>
          </a:xfrm>
          <a:prstGeom prst="rect">
            <a:avLst/>
          </a:prstGeom>
          <a:solidFill>
            <a:srgbClr val="D9E5F8"/>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074F6A"/>
                </a:solidFill>
                <a:latin typeface="游ゴシック" panose="020B0400000000000000" pitchFamily="50" charset="-128"/>
                <a:ea typeface="游ゴシック" panose="020B0400000000000000" pitchFamily="50" charset="-128"/>
                <a:sym typeface="Arial"/>
              </a:rPr>
              <a:t>対象となる状況</a:t>
            </a:r>
            <a:endParaRPr sz="1800">
              <a:solidFill>
                <a:srgbClr val="074F6A"/>
              </a:solidFill>
              <a:latin typeface="游ゴシック" panose="020B0400000000000000" pitchFamily="50" charset="-128"/>
              <a:ea typeface="游ゴシック" panose="020B0400000000000000" pitchFamily="50" charset="-128"/>
              <a:sym typeface="Arial"/>
            </a:endParaRPr>
          </a:p>
        </p:txBody>
      </p:sp>
      <p:sp>
        <p:nvSpPr>
          <p:cNvPr id="644" name="Google Shape;644;p13"/>
          <p:cNvSpPr txBox="1"/>
          <p:nvPr/>
        </p:nvSpPr>
        <p:spPr>
          <a:xfrm>
            <a:off x="564479" y="1665485"/>
            <a:ext cx="6122504" cy="461624"/>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000"/>
              <a:buFont typeface="Arial"/>
              <a:buNone/>
            </a:pPr>
            <a:r>
              <a:rPr lang="ja-JP" sz="2000" b="1">
                <a:solidFill>
                  <a:schemeClr val="dk1"/>
                </a:solidFill>
                <a:latin typeface="游ゴシック" panose="020B0400000000000000" pitchFamily="50" charset="-128"/>
                <a:ea typeface="游ゴシック" panose="020B0400000000000000" pitchFamily="50" charset="-128"/>
                <a:sym typeface="Arial"/>
              </a:rPr>
              <a:t>一　基本的な考え方</a:t>
            </a:r>
            <a:endParaRPr>
              <a:latin typeface="游ゴシック" panose="020B0400000000000000" pitchFamily="50" charset="-128"/>
              <a:ea typeface="游ゴシック" panose="020B0400000000000000" pitchFamily="50" charset="-128"/>
            </a:endParaRPr>
          </a:p>
        </p:txBody>
      </p:sp>
      <p:sp>
        <p:nvSpPr>
          <p:cNvPr id="645" name="Google Shape;645;p13"/>
          <p:cNvSpPr txBox="1"/>
          <p:nvPr/>
        </p:nvSpPr>
        <p:spPr>
          <a:xfrm>
            <a:off x="577100" y="5325106"/>
            <a:ext cx="11037799" cy="609357"/>
          </a:xfrm>
          <a:prstGeom prst="rect">
            <a:avLst/>
          </a:prstGeom>
          <a:noFill/>
          <a:ln>
            <a:noFill/>
          </a:ln>
        </p:spPr>
        <p:txBody>
          <a:bodyPr spcFirstLastPara="1" wrap="square" lIns="91425" tIns="45700" rIns="91425" bIns="45700" anchor="t" anchorCtr="0">
            <a:spAutoFit/>
          </a:bodyPr>
          <a:lstStyle/>
          <a:p>
            <a:pPr marL="628650" marR="0" lvl="0" indent="-628650" algn="l" rtl="0">
              <a:lnSpc>
                <a:spcPct val="12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(三)　身体的拘束を行う場合は、身体的拘束を行う目的のために特別に配慮して作られた衣類又は綿入り帯等を使用するものとし、</a:t>
            </a:r>
            <a:endParaRPr sz="1400">
              <a:solidFill>
                <a:schemeClr val="dk1"/>
              </a:solidFill>
              <a:latin typeface="游ゴシック" panose="020B0400000000000000" pitchFamily="50" charset="-128"/>
              <a:ea typeface="游ゴシック" panose="020B0400000000000000" pitchFamily="50" charset="-128"/>
              <a:sym typeface="Arial"/>
            </a:endParaRPr>
          </a:p>
          <a:p>
            <a:pPr marL="628650" marR="0" lvl="0" indent="-628650" algn="l" rtl="0">
              <a:lnSpc>
                <a:spcPct val="12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　　　手錠等の刑具類や他の目的に使用される紐、縄その他の物は使用してはならないものとする。</a:t>
            </a:r>
            <a:endParaRPr>
              <a:latin typeface="游ゴシック" panose="020B0400000000000000" pitchFamily="50" charset="-128"/>
              <a:ea typeface="游ゴシック" panose="020B0400000000000000" pitchFamily="50" charset="-128"/>
            </a:endParaRPr>
          </a:p>
        </p:txBody>
      </p:sp>
      <p:sp>
        <p:nvSpPr>
          <p:cNvPr id="646" name="Google Shape;646;p13"/>
          <p:cNvSpPr txBox="1"/>
          <p:nvPr/>
        </p:nvSpPr>
        <p:spPr>
          <a:xfrm>
            <a:off x="475030" y="2205085"/>
            <a:ext cx="8227069" cy="1495754"/>
          </a:xfrm>
          <a:prstGeom prst="rect">
            <a:avLst/>
          </a:prstGeom>
          <a:noFill/>
          <a:ln>
            <a:noFill/>
          </a:ln>
        </p:spPr>
        <p:txBody>
          <a:bodyPr spcFirstLastPara="1" wrap="square" lIns="91425" tIns="45700" rIns="91425" bIns="45700" anchor="t" anchorCtr="0">
            <a:spAutoFit/>
          </a:bodyPr>
          <a:lstStyle/>
          <a:p>
            <a:pPr marL="809625" marR="0" lvl="0" indent="-803275" algn="l" rtl="0">
              <a:lnSpc>
                <a:spcPct val="120000"/>
              </a:lnSpc>
              <a:spcBef>
                <a:spcPts val="0"/>
              </a:spcBef>
              <a:spcAft>
                <a:spcPts val="0"/>
              </a:spcAft>
              <a:buClr>
                <a:schemeClr val="dk1"/>
              </a:buClr>
              <a:buSzPts val="1900"/>
              <a:buFont typeface="Arial"/>
              <a:buNone/>
            </a:pPr>
            <a:r>
              <a:rPr lang="ja-JP" sz="1900">
                <a:solidFill>
                  <a:schemeClr val="dk1"/>
                </a:solidFill>
                <a:latin typeface="游ゴシック" panose="020B0400000000000000" pitchFamily="50" charset="-128"/>
                <a:ea typeface="游ゴシック" panose="020B0400000000000000" pitchFamily="50" charset="-128"/>
                <a:sym typeface="Arial"/>
              </a:rPr>
              <a:t>(一)　身体的拘束は、制限の程度が強く、また、二次的な身体的障害を生ぜしめる可能性もあるため、</a:t>
            </a:r>
            <a:r>
              <a:rPr lang="ja-JP" sz="1900">
                <a:solidFill>
                  <a:srgbClr val="3A7D22"/>
                </a:solidFill>
                <a:latin typeface="游ゴシック" panose="020B0400000000000000" pitchFamily="50" charset="-128"/>
                <a:ea typeface="游ゴシック" panose="020B0400000000000000" pitchFamily="50" charset="-128"/>
                <a:sym typeface="Arial"/>
              </a:rPr>
              <a:t>代替方法が見出されるまでの間のやむを得ない処置</a:t>
            </a:r>
            <a:r>
              <a:rPr lang="ja-JP" sz="1900">
                <a:solidFill>
                  <a:schemeClr val="dk1"/>
                </a:solidFill>
                <a:latin typeface="游ゴシック" panose="020B0400000000000000" pitchFamily="50" charset="-128"/>
                <a:ea typeface="游ゴシック" panose="020B0400000000000000" pitchFamily="50" charset="-128"/>
                <a:sym typeface="Arial"/>
              </a:rPr>
              <a:t>として行われる行動の制限であり、できる限り早期に他の方法に切り替えるよう努めなければならないものとする。</a:t>
            </a:r>
            <a:endParaRPr>
              <a:latin typeface="游ゴシック" panose="020B0400000000000000" pitchFamily="50" charset="-128"/>
              <a:ea typeface="游ゴシック" panose="020B0400000000000000" pitchFamily="50" charset="-128"/>
            </a:endParaRPr>
          </a:p>
        </p:txBody>
      </p:sp>
      <p:sp>
        <p:nvSpPr>
          <p:cNvPr id="647" name="Google Shape;647;p13"/>
          <p:cNvSpPr txBox="1"/>
          <p:nvPr/>
        </p:nvSpPr>
        <p:spPr>
          <a:xfrm>
            <a:off x="9154324" y="1631345"/>
            <a:ext cx="2282687"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a:solidFill>
                  <a:srgbClr val="275316"/>
                </a:solidFill>
                <a:latin typeface="游ゴシック" panose="020B0400000000000000" pitchFamily="50" charset="-128"/>
                <a:ea typeface="游ゴシック" panose="020B0400000000000000" pitchFamily="50" charset="-128"/>
                <a:sym typeface="Arial"/>
              </a:rPr>
              <a:t>他に代替できない</a:t>
            </a:r>
            <a:endParaRPr sz="1800">
              <a:solidFill>
                <a:srgbClr val="275316"/>
              </a:solidFill>
              <a:latin typeface="游ゴシック" panose="020B0400000000000000" pitchFamily="50" charset="-128"/>
              <a:ea typeface="游ゴシック" panose="020B0400000000000000" pitchFamily="50" charset="-128"/>
              <a:sym typeface="Arial"/>
            </a:endParaRPr>
          </a:p>
        </p:txBody>
      </p:sp>
      <p:sp>
        <p:nvSpPr>
          <p:cNvPr id="648" name="Google Shape;648;p13"/>
          <p:cNvSpPr/>
          <p:nvPr/>
        </p:nvSpPr>
        <p:spPr>
          <a:xfrm>
            <a:off x="8963823" y="3533022"/>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20924" y="50146"/>
                </a:lnTo>
              </a:path>
            </a:pathLst>
          </a:custGeom>
          <a:solidFill>
            <a:srgbClr val="FAE2D5"/>
          </a:solidFill>
          <a:ln w="19050" cap="flat" cmpd="sng">
            <a:solidFill>
              <a:srgbClr val="9900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rgbClr val="7F340D"/>
                </a:solidFill>
                <a:latin typeface="游ゴシック" panose="020B0400000000000000" pitchFamily="50" charset="-128"/>
                <a:ea typeface="游ゴシック" panose="020B0400000000000000" pitchFamily="50" charset="-128"/>
                <a:sym typeface="Arial"/>
              </a:rPr>
              <a:t>目的</a:t>
            </a:r>
            <a:endParaRPr sz="1800">
              <a:solidFill>
                <a:srgbClr val="7F340D"/>
              </a:solidFill>
              <a:latin typeface="游ゴシック" panose="020B0400000000000000" pitchFamily="50" charset="-128"/>
              <a:ea typeface="游ゴシック" panose="020B0400000000000000" pitchFamily="50" charset="-128"/>
              <a:sym typeface="Arial"/>
            </a:endParaRPr>
          </a:p>
        </p:txBody>
      </p:sp>
      <p:sp>
        <p:nvSpPr>
          <p:cNvPr id="649" name="Google Shape;649;p13"/>
          <p:cNvSpPr txBox="1"/>
          <p:nvPr/>
        </p:nvSpPr>
        <p:spPr>
          <a:xfrm>
            <a:off x="475030" y="3703861"/>
            <a:ext cx="8022930" cy="1938952"/>
          </a:xfrm>
          <a:prstGeom prst="rect">
            <a:avLst/>
          </a:prstGeom>
          <a:noFill/>
          <a:ln>
            <a:noFill/>
          </a:ln>
        </p:spPr>
        <p:txBody>
          <a:bodyPr spcFirstLastPara="1" wrap="square" lIns="91425" tIns="45700" rIns="91425" bIns="45700" anchor="t" anchorCtr="0">
            <a:spAutoFit/>
          </a:bodyPr>
          <a:lstStyle/>
          <a:p>
            <a:pPr marL="809625" marR="0" lvl="0" indent="-803275" algn="l" rtl="0">
              <a:lnSpc>
                <a:spcPct val="120000"/>
              </a:lnSpc>
              <a:spcBef>
                <a:spcPts val="0"/>
              </a:spcBef>
              <a:spcAft>
                <a:spcPts val="0"/>
              </a:spcAft>
              <a:buNone/>
            </a:pPr>
            <a:r>
              <a:rPr lang="ja-JP" sz="2000">
                <a:solidFill>
                  <a:schemeClr val="dk1"/>
                </a:solidFill>
                <a:latin typeface="游ゴシック" panose="020B0400000000000000" pitchFamily="50" charset="-128"/>
                <a:ea typeface="游ゴシック" panose="020B0400000000000000" pitchFamily="50" charset="-128"/>
                <a:sym typeface="Arial"/>
              </a:rPr>
              <a:t>(二)　身体的拘束は、</a:t>
            </a:r>
            <a:r>
              <a:rPr lang="ja-JP" sz="2000">
                <a:solidFill>
                  <a:srgbClr val="BF4F14"/>
                </a:solidFill>
                <a:latin typeface="游ゴシック" panose="020B0400000000000000" pitchFamily="50" charset="-128"/>
                <a:ea typeface="游ゴシック" panose="020B0400000000000000" pitchFamily="50" charset="-128"/>
                <a:sym typeface="Arial"/>
              </a:rPr>
              <a:t>当該患者の生命を保護すること及び重大な身体損傷を防ぐこと</a:t>
            </a:r>
            <a:r>
              <a:rPr lang="ja-JP" sz="2000">
                <a:solidFill>
                  <a:schemeClr val="dk1"/>
                </a:solidFill>
                <a:latin typeface="游ゴシック" panose="020B0400000000000000" pitchFamily="50" charset="-128"/>
                <a:ea typeface="游ゴシック" panose="020B0400000000000000" pitchFamily="50" charset="-128"/>
                <a:sym typeface="Arial"/>
              </a:rPr>
              <a:t>に重点を置いた行動の制限であり、制裁や懲罰あるいは見せしめのために行われるようなことは厳にあつてはならないものとする。</a:t>
            </a:r>
            <a:endParaRPr sz="2000">
              <a:solidFill>
                <a:schemeClr val="dk1"/>
              </a:solidFill>
              <a:latin typeface="游ゴシック" panose="020B0400000000000000" pitchFamily="50" charset="-128"/>
              <a:ea typeface="游ゴシック" panose="020B0400000000000000" pitchFamily="50" charset="-128"/>
              <a:sym typeface="Arial"/>
            </a:endParaRPr>
          </a:p>
          <a:p>
            <a:pPr marL="809625" marR="0" lvl="0" indent="-803275" algn="l" rtl="0">
              <a:lnSpc>
                <a:spcPct val="120000"/>
              </a:lnSpc>
              <a:spcBef>
                <a:spcPts val="0"/>
              </a:spcBef>
              <a:spcAft>
                <a:spcPts val="0"/>
              </a:spcAft>
              <a:buClr>
                <a:schemeClr val="dk1"/>
              </a:buClr>
              <a:buSzPts val="2000"/>
              <a:buFont typeface="Arial"/>
              <a:buNone/>
            </a:pPr>
            <a:endParaRPr sz="2000">
              <a:solidFill>
                <a:schemeClr val="dk1"/>
              </a:solidFill>
              <a:latin typeface="游ゴシック" panose="020B0400000000000000" pitchFamily="50" charset="-128"/>
              <a:ea typeface="游ゴシック" panose="020B0400000000000000" pitchFamily="50" charset="-128"/>
              <a:sym typeface="Aria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7001"/>
    </mc:Choice>
    <mc:Fallback xmlns="">
      <p:transition spd="slow" advTm="370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0"/>
                                        </p:tgtEl>
                                        <p:attrNameLst>
                                          <p:attrName>style.visibility</p:attrName>
                                        </p:attrNameLst>
                                      </p:cBhvr>
                                      <p:to>
                                        <p:strVal val="visible"/>
                                      </p:to>
                                    </p:set>
                                    <p:animEffect transition="in" filter="fade">
                                      <p:cBhvr>
                                        <p:cTn id="7" dur="500"/>
                                        <p:tgtEl>
                                          <p:spTgt spid="640"/>
                                        </p:tgtEl>
                                      </p:cBhvr>
                                    </p:animEffect>
                                  </p:childTnLst>
                                </p:cTn>
                              </p:par>
                              <p:par>
                                <p:cTn id="8" presetID="10" presetClass="entr" presetSubtype="0" fill="hold" nodeType="withEffect">
                                  <p:stCondLst>
                                    <p:cond delay="0"/>
                                  </p:stCondLst>
                                  <p:childTnLst>
                                    <p:set>
                                      <p:cBhvr>
                                        <p:cTn id="9" dur="1" fill="hold">
                                          <p:stCondLst>
                                            <p:cond delay="0"/>
                                          </p:stCondLst>
                                        </p:cTn>
                                        <p:tgtEl>
                                          <p:spTgt spid="643"/>
                                        </p:tgtEl>
                                        <p:attrNameLst>
                                          <p:attrName>style.visibility</p:attrName>
                                        </p:attrNameLst>
                                      </p:cBhvr>
                                      <p:to>
                                        <p:strVal val="visible"/>
                                      </p:to>
                                    </p:set>
                                    <p:animEffect transition="in" filter="fade">
                                      <p:cBhvr>
                                        <p:cTn id="10" dur="500"/>
                                        <p:tgtEl>
                                          <p:spTgt spid="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E180D4A7-C9FB-4DFB-919C-405C955672EB}">
      <p14:showEvtLst xmlns:p14="http://schemas.microsoft.com/office/powerpoint/2010/main">
        <p14:playEvt time="5" objId="2"/>
        <p14:stopEvt time="36544" objId="2"/>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sp>
        <p:nvSpPr>
          <p:cNvPr id="656" name="Google Shape;656;p14"/>
          <p:cNvSpPr/>
          <p:nvPr/>
        </p:nvSpPr>
        <p:spPr>
          <a:xfrm>
            <a:off x="9069847" y="1385489"/>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22715" y="120588"/>
                </a:lnTo>
              </a:path>
            </a:pathLst>
          </a:custGeom>
          <a:solidFill>
            <a:srgbClr val="D8F2CF"/>
          </a:solidFill>
          <a:ln w="19050" cap="flat" cmpd="sng">
            <a:solidFill>
              <a:srgbClr val="2753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57" name="Google Shape;657;p14"/>
          <p:cNvSpPr txBox="1"/>
          <p:nvPr/>
        </p:nvSpPr>
        <p:spPr>
          <a:xfrm>
            <a:off x="564480" y="558333"/>
            <a:ext cx="679047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第三　隔離について</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658" name="Google Shape;658;p14"/>
          <p:cNvSpPr txBox="1"/>
          <p:nvPr/>
        </p:nvSpPr>
        <p:spPr>
          <a:xfrm>
            <a:off x="1772131" y="6009100"/>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「精神保健及び精神障害者福祉に関する法律第三十七条第一項の規定に基づき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厚生省告示第百三十号)</a:t>
            </a:r>
            <a:endParaRPr>
              <a:latin typeface="游ゴシック" panose="020B0400000000000000" pitchFamily="50" charset="-128"/>
              <a:ea typeface="游ゴシック" panose="020B0400000000000000" pitchFamily="50" charset="-128"/>
            </a:endParaRPr>
          </a:p>
        </p:txBody>
      </p:sp>
      <p:sp>
        <p:nvSpPr>
          <p:cNvPr id="659" name="Google Shape;659;p14"/>
          <p:cNvSpPr txBox="1"/>
          <p:nvPr/>
        </p:nvSpPr>
        <p:spPr>
          <a:xfrm>
            <a:off x="564478" y="1599461"/>
            <a:ext cx="8818056" cy="1569620"/>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二　対象となる患者に関する事項</a:t>
            </a:r>
            <a:endParaRPr>
              <a:latin typeface="游ゴシック" panose="020B0400000000000000" pitchFamily="50" charset="-128"/>
              <a:ea typeface="游ゴシック" panose="020B0400000000000000" pitchFamily="50" charset="-128"/>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　隔離の対象となる患者は、</a:t>
            </a:r>
            <a:r>
              <a:rPr lang="ja-JP" sz="2000">
                <a:solidFill>
                  <a:srgbClr val="3A7D22"/>
                </a:solidFill>
                <a:latin typeface="游ゴシック" panose="020B0400000000000000" pitchFamily="50" charset="-128"/>
                <a:ea typeface="游ゴシック" panose="020B0400000000000000" pitchFamily="50" charset="-128"/>
                <a:sym typeface="Arial"/>
              </a:rPr>
              <a:t>主として</a:t>
            </a:r>
            <a:r>
              <a:rPr lang="ja-JP" sz="2000">
                <a:solidFill>
                  <a:schemeClr val="dk1"/>
                </a:solidFill>
                <a:latin typeface="游ゴシック" panose="020B0400000000000000" pitchFamily="50" charset="-128"/>
                <a:ea typeface="游ゴシック" panose="020B0400000000000000" pitchFamily="50" charset="-128"/>
                <a:sym typeface="Arial"/>
              </a:rPr>
              <a:t>次のような場合に該当すると</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　認められる患者であり、</a:t>
            </a:r>
            <a:r>
              <a:rPr lang="ja-JP" sz="2000">
                <a:solidFill>
                  <a:srgbClr val="3A7D22"/>
                </a:solidFill>
                <a:latin typeface="游ゴシック" panose="020B0400000000000000" pitchFamily="50" charset="-128"/>
                <a:ea typeface="游ゴシック" panose="020B0400000000000000" pitchFamily="50" charset="-128"/>
                <a:sym typeface="Arial"/>
              </a:rPr>
              <a:t>隔離以外によい代替方法がない場合</a:t>
            </a:r>
            <a:r>
              <a:rPr lang="ja-JP" sz="2000">
                <a:solidFill>
                  <a:schemeClr val="dk1"/>
                </a:solidFill>
                <a:latin typeface="游ゴシック" panose="020B0400000000000000" pitchFamily="50" charset="-128"/>
                <a:ea typeface="游ゴシック" panose="020B0400000000000000" pitchFamily="50" charset="-128"/>
                <a:sym typeface="Arial"/>
              </a:rPr>
              <a:t>において</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　行われるものとする。</a:t>
            </a:r>
            <a:endParaRPr>
              <a:latin typeface="游ゴシック" panose="020B0400000000000000" pitchFamily="50" charset="-128"/>
              <a:ea typeface="游ゴシック" panose="020B0400000000000000" pitchFamily="50" charset="-128"/>
            </a:endParaRPr>
          </a:p>
        </p:txBody>
      </p:sp>
      <p:sp>
        <p:nvSpPr>
          <p:cNvPr id="660" name="Google Shape;660;p14"/>
          <p:cNvSpPr txBox="1"/>
          <p:nvPr/>
        </p:nvSpPr>
        <p:spPr>
          <a:xfrm>
            <a:off x="9260346" y="1697459"/>
            <a:ext cx="2282687"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dirty="0">
                <a:solidFill>
                  <a:srgbClr val="275316"/>
                </a:solidFill>
                <a:latin typeface="游ゴシック" panose="020B0400000000000000" pitchFamily="50" charset="-128"/>
                <a:ea typeface="游ゴシック" panose="020B0400000000000000" pitchFamily="50" charset="-128"/>
                <a:sym typeface="Arial"/>
              </a:rPr>
              <a:t>他に代替できない</a:t>
            </a:r>
            <a:endParaRPr sz="1800" dirty="0">
              <a:solidFill>
                <a:srgbClr val="275316"/>
              </a:solidFill>
              <a:latin typeface="游ゴシック" panose="020B0400000000000000" pitchFamily="50" charset="-128"/>
              <a:ea typeface="游ゴシック" panose="020B0400000000000000" pitchFamily="50" charset="-128"/>
              <a:sym typeface="Arial"/>
            </a:endParaRPr>
          </a:p>
        </p:txBody>
      </p:sp>
      <p:graphicFrame>
        <p:nvGraphicFramePr>
          <p:cNvPr id="661" name="Google Shape;661;p14"/>
          <p:cNvGraphicFramePr/>
          <p:nvPr>
            <p:extLst>
              <p:ext uri="{D42A27DB-BD31-4B8C-83A1-F6EECF244321}">
                <p14:modId xmlns:p14="http://schemas.microsoft.com/office/powerpoint/2010/main" val="3812466400"/>
              </p:ext>
            </p:extLst>
          </p:nvPr>
        </p:nvGraphicFramePr>
        <p:xfrm>
          <a:off x="564478" y="3227401"/>
          <a:ext cx="10327100" cy="2703395"/>
        </p:xfrm>
        <a:graphic>
          <a:graphicData uri="http://schemas.openxmlformats.org/drawingml/2006/table">
            <a:tbl>
              <a:tblPr bandRow="1">
                <a:noFill/>
                <a:tableStyleId>{8F84315C-7533-46F8-87A1-29119D20C580}</a:tableStyleId>
              </a:tblPr>
              <a:tblGrid>
                <a:gridCol w="674325">
                  <a:extLst>
                    <a:ext uri="{9D8B030D-6E8A-4147-A177-3AD203B41FA5}">
                      <a16:colId xmlns:a16="http://schemas.microsoft.com/office/drawing/2014/main" val="20000"/>
                    </a:ext>
                  </a:extLst>
                </a:gridCol>
                <a:gridCol w="9652775">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ja-JP" sz="1800"/>
                        <a:t>ア</a:t>
                      </a:r>
                      <a:endParaRPr/>
                    </a:p>
                  </a:txBody>
                  <a:tcPr marL="91450" marR="91450" marT="45725" marB="45725"/>
                </a:tc>
                <a:tc>
                  <a:txBody>
                    <a:bodyPr/>
                    <a:lstStyle/>
                    <a:p>
                      <a:pPr marL="0" marR="0" lvl="0" indent="0" algn="l" rtl="0">
                        <a:spcBef>
                          <a:spcPts val="0"/>
                        </a:spcBef>
                        <a:spcAft>
                          <a:spcPts val="0"/>
                        </a:spcAft>
                        <a:buNone/>
                      </a:pPr>
                      <a:r>
                        <a:rPr lang="ja-JP" sz="1800" dirty="0"/>
                        <a:t>他の患者との人間関係を著しく損なうおそれがある等、</a:t>
                      </a:r>
                      <a:br>
                        <a:rPr lang="en-US" altLang="ja-JP" sz="1800" dirty="0"/>
                      </a:br>
                      <a:r>
                        <a:rPr lang="ja-JP" sz="1800" dirty="0"/>
                        <a:t>その言動が患者の病状の経過や予後に著しく悪く影響する場合</a:t>
                      </a:r>
                      <a:endParaRPr dirty="0"/>
                    </a:p>
                  </a:txBody>
                  <a:tcPr marL="91450" marR="91450" marT="45725" marB="45725"/>
                </a:tc>
                <a:extLst>
                  <a:ext uri="{0D108BD9-81ED-4DB2-BD59-A6C34878D82A}">
                    <a16:rowId xmlns:a16="http://schemas.microsoft.com/office/drawing/2014/main" val="10000"/>
                  </a:ext>
                </a:extLst>
              </a:tr>
              <a:tr h="412275">
                <a:tc>
                  <a:txBody>
                    <a:bodyPr/>
                    <a:lstStyle/>
                    <a:p>
                      <a:pPr marL="0" marR="0" lvl="0" indent="0" algn="l" rtl="0">
                        <a:spcBef>
                          <a:spcPts val="0"/>
                        </a:spcBef>
                        <a:spcAft>
                          <a:spcPts val="0"/>
                        </a:spcAft>
                        <a:buNone/>
                      </a:pPr>
                      <a:r>
                        <a:rPr lang="ja-JP" sz="1800"/>
                        <a:t>イ</a:t>
                      </a:r>
                      <a:endParaRPr/>
                    </a:p>
                  </a:txBody>
                  <a:tcPr marL="91450" marR="91450" marT="45725" marB="45725"/>
                </a:tc>
                <a:tc>
                  <a:txBody>
                    <a:bodyPr/>
                    <a:lstStyle/>
                    <a:p>
                      <a:pPr marL="0" marR="0" lvl="0" indent="0" algn="l" rtl="0">
                        <a:spcBef>
                          <a:spcPts val="0"/>
                        </a:spcBef>
                        <a:spcAft>
                          <a:spcPts val="0"/>
                        </a:spcAft>
                        <a:buNone/>
                      </a:pPr>
                      <a:r>
                        <a:rPr lang="ja-JP" sz="1800"/>
                        <a:t>自殺企図又は自傷行為が切迫している場合</a:t>
                      </a:r>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ja-JP" sz="1800"/>
                        <a:t>ウ</a:t>
                      </a:r>
                      <a:endParaRPr/>
                    </a:p>
                  </a:txBody>
                  <a:tcPr marL="91450" marR="91450" marT="45725" marB="45725"/>
                </a:tc>
                <a:tc>
                  <a:txBody>
                    <a:bodyPr/>
                    <a:lstStyle/>
                    <a:p>
                      <a:pPr marL="0" marR="0" lvl="0" indent="0" algn="l" rtl="0">
                        <a:spcBef>
                          <a:spcPts val="0"/>
                        </a:spcBef>
                        <a:spcAft>
                          <a:spcPts val="0"/>
                        </a:spcAft>
                        <a:buNone/>
                      </a:pPr>
                      <a:r>
                        <a:rPr lang="ja-JP" sz="1800" dirty="0"/>
                        <a:t>他の患者に対する暴力行為や著しい迷惑行為、器物破損行為が認められ、</a:t>
                      </a:r>
                      <a:br>
                        <a:rPr lang="en-US" altLang="ja-JP" sz="1800" dirty="0"/>
                      </a:br>
                      <a:r>
                        <a:rPr lang="ja-JP" sz="1800" dirty="0"/>
                        <a:t>他の方法ではこれを防ぎきれない場合</a:t>
                      </a:r>
                      <a:endParaRPr dirty="0"/>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ja-JP" sz="1800"/>
                        <a:t>エ</a:t>
                      </a:r>
                      <a:endParaRPr/>
                    </a:p>
                  </a:txBody>
                  <a:tcPr marL="91450" marR="91450" marT="45725" marB="45725"/>
                </a:tc>
                <a:tc>
                  <a:txBody>
                    <a:bodyPr/>
                    <a:lstStyle/>
                    <a:p>
                      <a:pPr marL="0" marR="0" lvl="0" indent="0" algn="l" rtl="0">
                        <a:spcBef>
                          <a:spcPts val="0"/>
                        </a:spcBef>
                        <a:spcAft>
                          <a:spcPts val="0"/>
                        </a:spcAft>
                        <a:buNone/>
                      </a:pPr>
                      <a:r>
                        <a:rPr lang="ja-JP" sz="1800" dirty="0"/>
                        <a:t>急性精神運動興奮等のため、不穏、多動、爆発性などが目立ち、</a:t>
                      </a:r>
                      <a:br>
                        <a:rPr lang="en-US" altLang="ja-JP" sz="1800" dirty="0"/>
                      </a:br>
                      <a:r>
                        <a:rPr lang="ja-JP" sz="1800" dirty="0"/>
                        <a:t>一般の精神病室では医療又は保護を図ることが著しく困難な場合</a:t>
                      </a:r>
                      <a:endParaRPr dirty="0"/>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ja-JP" sz="1800"/>
                        <a:t>オ</a:t>
                      </a:r>
                      <a:endParaRPr/>
                    </a:p>
                  </a:txBody>
                  <a:tcPr marL="91450" marR="91450" marT="45725" marB="45725"/>
                </a:tc>
                <a:tc>
                  <a:txBody>
                    <a:bodyPr/>
                    <a:lstStyle/>
                    <a:p>
                      <a:pPr marL="0" marR="0" lvl="0" indent="0" algn="l" rtl="0">
                        <a:spcBef>
                          <a:spcPts val="0"/>
                        </a:spcBef>
                        <a:spcAft>
                          <a:spcPts val="0"/>
                        </a:spcAft>
                        <a:buNone/>
                      </a:pPr>
                      <a:r>
                        <a:rPr lang="ja-JP" sz="1800" dirty="0"/>
                        <a:t>身体的合併症を有する患者について、検査及び処置等のため、隔離が必要な場合</a:t>
                      </a:r>
                      <a:endParaRPr dirty="0"/>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111597"/>
    </mc:Choice>
    <mc:Fallback xmlns="">
      <p:transition spd="slow" advTm="111597"/>
    </mc:Fallback>
  </mc:AlternateContent>
  <p:extLst>
    <p:ext uri="{E180D4A7-C9FB-4DFB-919C-405C955672EB}">
      <p14:showEvtLst xmlns:p14="http://schemas.microsoft.com/office/powerpoint/2010/main">
        <p14:playEvt time="5" objId="2"/>
        <p14:stopEvt time="111079" objId="2"/>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sp>
        <p:nvSpPr>
          <p:cNvPr id="668" name="Google Shape;668;p15"/>
          <p:cNvSpPr/>
          <p:nvPr/>
        </p:nvSpPr>
        <p:spPr>
          <a:xfrm>
            <a:off x="9069848" y="1388592"/>
            <a:ext cx="2663687" cy="99327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48" y="59323"/>
                </a:moveTo>
                <a:lnTo>
                  <a:pt x="-12565" y="118987"/>
                </a:lnTo>
              </a:path>
            </a:pathLst>
          </a:custGeom>
          <a:solidFill>
            <a:srgbClr val="D8F2CF"/>
          </a:solidFill>
          <a:ln w="19050" cap="flat" cmpd="sng">
            <a:solidFill>
              <a:srgbClr val="2753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669" name="Google Shape;669;p15"/>
          <p:cNvSpPr txBox="1"/>
          <p:nvPr/>
        </p:nvSpPr>
        <p:spPr>
          <a:xfrm>
            <a:off x="564480" y="558333"/>
            <a:ext cx="679047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第四　身体的拘束について</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670" name="Google Shape;670;p15"/>
          <p:cNvSpPr txBox="1"/>
          <p:nvPr/>
        </p:nvSpPr>
        <p:spPr>
          <a:xfrm>
            <a:off x="1772131" y="6009100"/>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「精神保健及び精神障害者福祉に関する法律第三十七条第一項の規定に基づき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厚生省告示第百三十号)</a:t>
            </a:r>
            <a:endParaRPr>
              <a:latin typeface="游ゴシック" panose="020B0400000000000000" pitchFamily="50" charset="-128"/>
              <a:ea typeface="游ゴシック" panose="020B0400000000000000" pitchFamily="50" charset="-128"/>
            </a:endParaRPr>
          </a:p>
        </p:txBody>
      </p:sp>
      <p:sp>
        <p:nvSpPr>
          <p:cNvPr id="671" name="Google Shape;671;p15"/>
          <p:cNvSpPr txBox="1"/>
          <p:nvPr/>
        </p:nvSpPr>
        <p:spPr>
          <a:xfrm>
            <a:off x="564478" y="1599461"/>
            <a:ext cx="8818056" cy="1643486"/>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100"/>
              <a:buFont typeface="Arial"/>
              <a:buNone/>
            </a:pPr>
            <a:r>
              <a:rPr lang="ja-JP" sz="2100">
                <a:solidFill>
                  <a:schemeClr val="dk1"/>
                </a:solidFill>
                <a:latin typeface="游ゴシック" panose="020B0400000000000000" pitchFamily="50" charset="-128"/>
                <a:ea typeface="游ゴシック" panose="020B0400000000000000" pitchFamily="50" charset="-128"/>
                <a:sym typeface="Arial"/>
              </a:rPr>
              <a:t>二　対象となる患者に関する事項</a:t>
            </a:r>
            <a:endParaRPr>
              <a:latin typeface="游ゴシック" panose="020B0400000000000000" pitchFamily="50" charset="-128"/>
              <a:ea typeface="游ゴシック" panose="020B0400000000000000" pitchFamily="50" charset="-128"/>
            </a:endParaRPr>
          </a:p>
          <a:p>
            <a:pPr marL="0" marR="0" lvl="0" indent="0" algn="l" rtl="0">
              <a:lnSpc>
                <a:spcPct val="120000"/>
              </a:lnSpc>
              <a:spcBef>
                <a:spcPts val="0"/>
              </a:spcBef>
              <a:spcAft>
                <a:spcPts val="0"/>
              </a:spcAft>
              <a:buClr>
                <a:schemeClr val="dk1"/>
              </a:buClr>
              <a:buSzPts val="2100"/>
              <a:buFont typeface="Arial"/>
              <a:buNone/>
            </a:pPr>
            <a:r>
              <a:rPr lang="ja-JP" sz="2100">
                <a:solidFill>
                  <a:schemeClr val="dk1"/>
                </a:solidFill>
                <a:latin typeface="游ゴシック" panose="020B0400000000000000" pitchFamily="50" charset="-128"/>
                <a:ea typeface="游ゴシック" panose="020B0400000000000000" pitchFamily="50" charset="-128"/>
                <a:sym typeface="Arial"/>
              </a:rPr>
              <a:t>　身体的拘束の対象となる患者は、</a:t>
            </a:r>
            <a:r>
              <a:rPr lang="ja-JP" sz="2100">
                <a:solidFill>
                  <a:srgbClr val="3A7D22"/>
                </a:solidFill>
                <a:latin typeface="游ゴシック" panose="020B0400000000000000" pitchFamily="50" charset="-128"/>
                <a:ea typeface="游ゴシック" panose="020B0400000000000000" pitchFamily="50" charset="-128"/>
                <a:sym typeface="Arial"/>
              </a:rPr>
              <a:t>主として</a:t>
            </a:r>
            <a:r>
              <a:rPr lang="ja-JP" sz="2100">
                <a:solidFill>
                  <a:schemeClr val="dk1"/>
                </a:solidFill>
                <a:latin typeface="游ゴシック" panose="020B0400000000000000" pitchFamily="50" charset="-128"/>
                <a:ea typeface="游ゴシック" panose="020B0400000000000000" pitchFamily="50" charset="-128"/>
                <a:sym typeface="Arial"/>
              </a:rPr>
              <a:t>次のような場合に該当</a:t>
            </a:r>
            <a:endParaRPr sz="21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100"/>
              <a:buFont typeface="Arial"/>
              <a:buNone/>
            </a:pPr>
            <a:r>
              <a:rPr lang="ja-JP" sz="2100">
                <a:solidFill>
                  <a:schemeClr val="dk1"/>
                </a:solidFill>
                <a:latin typeface="游ゴシック" panose="020B0400000000000000" pitchFamily="50" charset="-128"/>
                <a:ea typeface="游ゴシック" panose="020B0400000000000000" pitchFamily="50" charset="-128"/>
                <a:sym typeface="Arial"/>
              </a:rPr>
              <a:t>　すると認められる患者であり、</a:t>
            </a:r>
            <a:r>
              <a:rPr lang="ja-JP" sz="2100">
                <a:solidFill>
                  <a:srgbClr val="3A7D22"/>
                </a:solidFill>
                <a:latin typeface="游ゴシック" panose="020B0400000000000000" pitchFamily="50" charset="-128"/>
                <a:ea typeface="游ゴシック" panose="020B0400000000000000" pitchFamily="50" charset="-128"/>
                <a:sym typeface="Arial"/>
              </a:rPr>
              <a:t>身体的拘束以外によい代替方法が</a:t>
            </a:r>
            <a:endParaRPr sz="2100">
              <a:solidFill>
                <a:srgbClr val="3A7D22"/>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rgbClr val="3A7D22"/>
              </a:buClr>
              <a:buSzPts val="2100"/>
              <a:buFont typeface="Arial"/>
              <a:buNone/>
            </a:pPr>
            <a:r>
              <a:rPr lang="ja-JP" sz="2100">
                <a:solidFill>
                  <a:srgbClr val="3A7D22"/>
                </a:solidFill>
                <a:latin typeface="游ゴシック" panose="020B0400000000000000" pitchFamily="50" charset="-128"/>
                <a:ea typeface="游ゴシック" panose="020B0400000000000000" pitchFamily="50" charset="-128"/>
                <a:sym typeface="Arial"/>
              </a:rPr>
              <a:t>　ない場合</a:t>
            </a:r>
            <a:r>
              <a:rPr lang="ja-JP" sz="2100">
                <a:solidFill>
                  <a:schemeClr val="dk1"/>
                </a:solidFill>
                <a:latin typeface="游ゴシック" panose="020B0400000000000000" pitchFamily="50" charset="-128"/>
                <a:ea typeface="游ゴシック" panose="020B0400000000000000" pitchFamily="50" charset="-128"/>
                <a:sym typeface="Arial"/>
              </a:rPr>
              <a:t>において行われるものとする</a:t>
            </a:r>
            <a:endParaRPr>
              <a:latin typeface="游ゴシック" panose="020B0400000000000000" pitchFamily="50" charset="-128"/>
              <a:ea typeface="游ゴシック" panose="020B0400000000000000" pitchFamily="50" charset="-128"/>
            </a:endParaRPr>
          </a:p>
        </p:txBody>
      </p:sp>
      <p:sp>
        <p:nvSpPr>
          <p:cNvPr id="672" name="Google Shape;672;p15"/>
          <p:cNvSpPr txBox="1"/>
          <p:nvPr/>
        </p:nvSpPr>
        <p:spPr>
          <a:xfrm>
            <a:off x="9260345" y="1673833"/>
            <a:ext cx="2282687"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a:solidFill>
                  <a:srgbClr val="275316"/>
                </a:solidFill>
                <a:latin typeface="游ゴシック" panose="020B0400000000000000" pitchFamily="50" charset="-128"/>
                <a:ea typeface="游ゴシック" panose="020B0400000000000000" pitchFamily="50" charset="-128"/>
                <a:sym typeface="Arial"/>
              </a:rPr>
              <a:t>他に代替できない</a:t>
            </a:r>
            <a:endParaRPr sz="1800">
              <a:solidFill>
                <a:srgbClr val="275316"/>
              </a:solidFill>
              <a:latin typeface="游ゴシック" panose="020B0400000000000000" pitchFamily="50" charset="-128"/>
              <a:ea typeface="游ゴシック" panose="020B0400000000000000" pitchFamily="50" charset="-128"/>
              <a:sym typeface="Arial"/>
            </a:endParaRPr>
          </a:p>
        </p:txBody>
      </p:sp>
      <p:graphicFrame>
        <p:nvGraphicFramePr>
          <p:cNvPr id="673" name="Google Shape;673;p15"/>
          <p:cNvGraphicFramePr/>
          <p:nvPr/>
        </p:nvGraphicFramePr>
        <p:xfrm>
          <a:off x="564478" y="3555135"/>
          <a:ext cx="10327100" cy="1509575"/>
        </p:xfrm>
        <a:graphic>
          <a:graphicData uri="http://schemas.openxmlformats.org/drawingml/2006/table">
            <a:tbl>
              <a:tblPr bandRow="1">
                <a:noFill/>
                <a:tableStyleId>{8F84315C-7533-46F8-87A1-29119D20C580}</a:tableStyleId>
              </a:tblPr>
              <a:tblGrid>
                <a:gridCol w="674325">
                  <a:extLst>
                    <a:ext uri="{9D8B030D-6E8A-4147-A177-3AD203B41FA5}">
                      <a16:colId xmlns:a16="http://schemas.microsoft.com/office/drawing/2014/main" val="20000"/>
                    </a:ext>
                  </a:extLst>
                </a:gridCol>
                <a:gridCol w="9652775">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ja-JP" sz="2000"/>
                        <a:t>ア</a:t>
                      </a:r>
                      <a:endParaRPr/>
                    </a:p>
                  </a:txBody>
                  <a:tcPr marL="91450" marR="91450" marT="45725" marB="45725"/>
                </a:tc>
                <a:tc>
                  <a:txBody>
                    <a:bodyPr/>
                    <a:lstStyle/>
                    <a:p>
                      <a:pPr marL="0" marR="0" lvl="0" indent="0" algn="l" rtl="0">
                        <a:spcBef>
                          <a:spcPts val="0"/>
                        </a:spcBef>
                        <a:spcAft>
                          <a:spcPts val="0"/>
                        </a:spcAft>
                        <a:buNone/>
                      </a:pPr>
                      <a:r>
                        <a:rPr lang="ja-JP" sz="2000"/>
                        <a:t>自殺企図又は自傷行為が著しく切迫している場合</a:t>
                      </a:r>
                      <a:endParaRPr/>
                    </a:p>
                  </a:txBody>
                  <a:tcPr marL="91450" marR="91450" marT="45725" marB="45725"/>
                </a:tc>
                <a:extLst>
                  <a:ext uri="{0D108BD9-81ED-4DB2-BD59-A6C34878D82A}">
                    <a16:rowId xmlns:a16="http://schemas.microsoft.com/office/drawing/2014/main" val="10000"/>
                  </a:ext>
                </a:extLst>
              </a:tr>
              <a:tr h="412275">
                <a:tc>
                  <a:txBody>
                    <a:bodyPr/>
                    <a:lstStyle/>
                    <a:p>
                      <a:pPr marL="0" marR="0" lvl="0" indent="0" algn="l" rtl="0">
                        <a:spcBef>
                          <a:spcPts val="0"/>
                        </a:spcBef>
                        <a:spcAft>
                          <a:spcPts val="0"/>
                        </a:spcAft>
                        <a:buNone/>
                      </a:pPr>
                      <a:r>
                        <a:rPr lang="ja-JP" sz="2000"/>
                        <a:t>イ</a:t>
                      </a:r>
                      <a:endParaRPr/>
                    </a:p>
                  </a:txBody>
                  <a:tcPr marL="91450" marR="91450" marT="45725" marB="45725"/>
                </a:tc>
                <a:tc>
                  <a:txBody>
                    <a:bodyPr/>
                    <a:lstStyle/>
                    <a:p>
                      <a:pPr marL="0" marR="0" lvl="0" indent="0" algn="l" rtl="0">
                        <a:spcBef>
                          <a:spcPts val="0"/>
                        </a:spcBef>
                        <a:spcAft>
                          <a:spcPts val="0"/>
                        </a:spcAft>
                        <a:buNone/>
                      </a:pPr>
                      <a:r>
                        <a:rPr lang="ja-JP" sz="2000"/>
                        <a:t>多動又は不穏が顕著である場合</a:t>
                      </a:r>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ja-JP" sz="2000"/>
                        <a:t>ウ</a:t>
                      </a:r>
                      <a:endParaRPr/>
                    </a:p>
                  </a:txBody>
                  <a:tcPr marL="91450" marR="91450" marT="45725" marB="45725"/>
                </a:tc>
                <a:tc>
                  <a:txBody>
                    <a:bodyPr/>
                    <a:lstStyle/>
                    <a:p>
                      <a:pPr marL="0" marR="0" lvl="0" indent="0" algn="l" rtl="0">
                        <a:spcBef>
                          <a:spcPts val="0"/>
                        </a:spcBef>
                        <a:spcAft>
                          <a:spcPts val="0"/>
                        </a:spcAft>
                        <a:buNone/>
                      </a:pPr>
                      <a:r>
                        <a:rPr lang="ja-JP" sz="2000"/>
                        <a:t>ア又はイのほか精神障害のために、そのまま放置すれば患者の生命にまで</a:t>
                      </a:r>
                      <a:endParaRPr sz="2000"/>
                    </a:p>
                    <a:p>
                      <a:pPr marL="0" marR="0" lvl="0" indent="0" algn="l" rtl="0">
                        <a:spcBef>
                          <a:spcPts val="0"/>
                        </a:spcBef>
                        <a:spcAft>
                          <a:spcPts val="0"/>
                        </a:spcAft>
                        <a:buNone/>
                      </a:pPr>
                      <a:r>
                        <a:rPr lang="ja-JP" sz="2000"/>
                        <a:t>危険が及ぶおそれがある場合</a:t>
                      </a:r>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66372"/>
    </mc:Choice>
    <mc:Fallback xmlns="">
      <p:transition spd="slow" advTm="66372"/>
    </mc:Fallback>
  </mc:AlternateContent>
  <p:extLst>
    <p:ext uri="{E180D4A7-C9FB-4DFB-919C-405C955672EB}">
      <p14:showEvtLst xmlns:p14="http://schemas.microsoft.com/office/powerpoint/2010/main">
        <p14:playEvt time="7" objId="2"/>
        <p14:stopEvt time="65728" objId="2"/>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79"/>
        <p:cNvGrpSpPr/>
        <p:nvPr/>
      </p:nvGrpSpPr>
      <p:grpSpPr>
        <a:xfrm>
          <a:off x="0" y="0"/>
          <a:ext cx="0" cy="0"/>
          <a:chOff x="0" y="0"/>
          <a:chExt cx="0" cy="0"/>
        </a:xfrm>
      </p:grpSpPr>
      <p:sp>
        <p:nvSpPr>
          <p:cNvPr id="680" name="Google Shape;680;p16"/>
          <p:cNvSpPr txBox="1"/>
          <p:nvPr/>
        </p:nvSpPr>
        <p:spPr>
          <a:xfrm>
            <a:off x="564480" y="558333"/>
            <a:ext cx="679047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三　遵守事項</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681" name="Google Shape;681;p16"/>
          <p:cNvSpPr txBox="1"/>
          <p:nvPr/>
        </p:nvSpPr>
        <p:spPr>
          <a:xfrm>
            <a:off x="1772131" y="6009100"/>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「精神保健及び精神障害者福祉に関する法律第三十七条第一項の規定に基づき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厚生省告示第百三十号)</a:t>
            </a:r>
            <a:endParaRPr>
              <a:latin typeface="游ゴシック" panose="020B0400000000000000" pitchFamily="50" charset="-128"/>
              <a:ea typeface="游ゴシック" panose="020B0400000000000000" pitchFamily="50" charset="-128"/>
            </a:endParaRPr>
          </a:p>
        </p:txBody>
      </p:sp>
      <p:graphicFrame>
        <p:nvGraphicFramePr>
          <p:cNvPr id="682" name="Google Shape;682;p16"/>
          <p:cNvGraphicFramePr/>
          <p:nvPr/>
        </p:nvGraphicFramePr>
        <p:xfrm>
          <a:off x="932447" y="1465553"/>
          <a:ext cx="10327100" cy="4458050"/>
        </p:xfrm>
        <a:graphic>
          <a:graphicData uri="http://schemas.openxmlformats.org/drawingml/2006/table">
            <a:tbl>
              <a:tblPr firstRow="1" bandRow="1">
                <a:noFill/>
                <a:tableStyleId>{D3CAA450-5B6C-45CF-AC42-499D9A67999D}</a:tableStyleId>
              </a:tblPr>
              <a:tblGrid>
                <a:gridCol w="911900">
                  <a:extLst>
                    <a:ext uri="{9D8B030D-6E8A-4147-A177-3AD203B41FA5}">
                      <a16:colId xmlns:a16="http://schemas.microsoft.com/office/drawing/2014/main" val="20000"/>
                    </a:ext>
                  </a:extLst>
                </a:gridCol>
                <a:gridCol w="4870025">
                  <a:extLst>
                    <a:ext uri="{9D8B030D-6E8A-4147-A177-3AD203B41FA5}">
                      <a16:colId xmlns:a16="http://schemas.microsoft.com/office/drawing/2014/main" val="20001"/>
                    </a:ext>
                  </a:extLst>
                </a:gridCol>
                <a:gridCol w="4545175">
                  <a:extLst>
                    <a:ext uri="{9D8B030D-6E8A-4147-A177-3AD203B41FA5}">
                      <a16:colId xmlns:a16="http://schemas.microsoft.com/office/drawing/2014/main" val="20002"/>
                    </a:ext>
                  </a:extLst>
                </a:gridCol>
              </a:tblGrid>
              <a:tr h="691575">
                <a:tc>
                  <a:txBody>
                    <a:bodyPr/>
                    <a:lstStyle/>
                    <a:p>
                      <a:pPr marL="0" marR="0" lvl="0" indent="0" algn="l" rtl="0">
                        <a:spcBef>
                          <a:spcPts val="0"/>
                        </a:spcBef>
                        <a:spcAft>
                          <a:spcPts val="0"/>
                        </a:spcAft>
                        <a:buNone/>
                      </a:pPr>
                      <a:endParaRPr sz="3200"/>
                    </a:p>
                  </a:txBody>
                  <a:tcPr marL="91450" marR="91450" marT="45725" marB="45725" anchor="ctr"/>
                </a:tc>
                <a:tc>
                  <a:txBody>
                    <a:bodyPr/>
                    <a:lstStyle/>
                    <a:p>
                      <a:pPr marL="0" marR="0" lvl="0" indent="0" algn="ctr" rtl="0">
                        <a:spcBef>
                          <a:spcPts val="0"/>
                        </a:spcBef>
                        <a:spcAft>
                          <a:spcPts val="0"/>
                        </a:spcAft>
                        <a:buNone/>
                      </a:pPr>
                      <a:r>
                        <a:rPr lang="ja-JP" sz="3200" b="0"/>
                        <a:t>第三　隔離</a:t>
                      </a:r>
                      <a:endParaRPr/>
                    </a:p>
                  </a:txBody>
                  <a:tcPr marL="91450" marR="91450" marT="45725" marB="45725" anchor="ctr"/>
                </a:tc>
                <a:tc>
                  <a:txBody>
                    <a:bodyPr/>
                    <a:lstStyle/>
                    <a:p>
                      <a:pPr marL="0" marR="0" lvl="0" indent="0" algn="ctr" rtl="0">
                        <a:spcBef>
                          <a:spcPts val="0"/>
                        </a:spcBef>
                        <a:spcAft>
                          <a:spcPts val="0"/>
                        </a:spcAft>
                        <a:buNone/>
                      </a:pPr>
                      <a:r>
                        <a:rPr lang="ja-JP" sz="3200" b="0"/>
                        <a:t>第四　身体的拘束</a:t>
                      </a:r>
                      <a:endParaRPr/>
                    </a:p>
                  </a:txBody>
                  <a:tcPr marL="91450" marR="91450" marT="45725" marB="45725" anchor="ctr"/>
                </a:tc>
                <a:extLst>
                  <a:ext uri="{0D108BD9-81ED-4DB2-BD59-A6C34878D82A}">
                    <a16:rowId xmlns:a16="http://schemas.microsoft.com/office/drawing/2014/main" val="10000"/>
                  </a:ext>
                </a:extLst>
              </a:tr>
              <a:tr h="1881250">
                <a:tc>
                  <a:txBody>
                    <a:bodyPr/>
                    <a:lstStyle/>
                    <a:p>
                      <a:pPr marL="0" marR="0" lvl="0" indent="0" algn="ctr" rtl="0">
                        <a:spcBef>
                          <a:spcPts val="0"/>
                        </a:spcBef>
                        <a:spcAft>
                          <a:spcPts val="0"/>
                        </a:spcAft>
                        <a:buNone/>
                      </a:pPr>
                      <a:r>
                        <a:rPr lang="ja-JP" sz="2000"/>
                        <a:t>説明</a:t>
                      </a:r>
                      <a:endParaRPr sz="2000"/>
                    </a:p>
                    <a:p>
                      <a:pPr marL="0" marR="0" lvl="0" indent="0" algn="ctr" rtl="0">
                        <a:spcBef>
                          <a:spcPts val="0"/>
                        </a:spcBef>
                        <a:spcAft>
                          <a:spcPts val="0"/>
                        </a:spcAft>
                        <a:buNone/>
                      </a:pPr>
                      <a:r>
                        <a:rPr lang="ja-JP" sz="2000"/>
                        <a:t>記載</a:t>
                      </a:r>
                      <a:endParaRPr/>
                    </a:p>
                  </a:txBody>
                  <a:tcPr marL="91450" marR="91450" marT="45725" marB="45725" anchor="ctr"/>
                </a:tc>
                <a:tc gridSpan="2">
                  <a:txBody>
                    <a:bodyPr/>
                    <a:lstStyle/>
                    <a:p>
                      <a:pPr marL="0" marR="0" lvl="0" indent="0" algn="ctr" rtl="0">
                        <a:lnSpc>
                          <a:spcPct val="100000"/>
                        </a:lnSpc>
                        <a:spcBef>
                          <a:spcPts val="0"/>
                        </a:spcBef>
                        <a:spcAft>
                          <a:spcPts val="0"/>
                        </a:spcAft>
                        <a:buClr>
                          <a:schemeClr val="dk1"/>
                        </a:buClr>
                        <a:buSzPts val="2000"/>
                        <a:buFont typeface="Arial"/>
                        <a:buNone/>
                      </a:pPr>
                      <a:r>
                        <a:rPr lang="ja-JP" sz="2000"/>
                        <a:t>〔隔離／身体的拘束〕に当たつては、当該患者に対して</a:t>
                      </a:r>
                      <a:br>
                        <a:rPr lang="ja-JP" sz="2000"/>
                      </a:br>
                      <a:r>
                        <a:rPr lang="ja-JP" sz="2000"/>
                        <a:t>〔隔離／</a:t>
                      </a:r>
                      <a:r>
                        <a:rPr lang="ja-JP" sz="2000">
                          <a:solidFill>
                            <a:schemeClr val="dk1"/>
                          </a:solidFill>
                        </a:rPr>
                        <a:t>身体的</a:t>
                      </a:r>
                      <a:r>
                        <a:rPr lang="ja-JP" sz="2000"/>
                        <a:t>拘束〕を行う理由を知らせるよう努めるとともに、</a:t>
                      </a:r>
                      <a:br>
                        <a:rPr lang="ja-JP" sz="2000"/>
                      </a:br>
                      <a:r>
                        <a:rPr lang="ja-JP" sz="2000"/>
                        <a:t>〔隔離／身体的拘束〕を行つた旨及びその理由並びに〔隔離／身体的拘束〕を</a:t>
                      </a:r>
                      <a:br>
                        <a:rPr lang="ja-JP" sz="2000"/>
                      </a:br>
                      <a:r>
                        <a:rPr lang="ja-JP" sz="2000"/>
                        <a:t>開始した日時及び解除した日時を診療録に記載するものとする。</a:t>
                      </a:r>
                      <a:endParaRPr/>
                    </a:p>
                  </a:txBody>
                  <a:tcPr marL="91450" marR="91450" marT="45725" marB="45725" anchor="ctr"/>
                </a:tc>
                <a:tc hMerge="1">
                  <a:txBody>
                    <a:bodyPr/>
                    <a:lstStyle/>
                    <a:p>
                      <a:endParaRPr lang="ja-JP"/>
                    </a:p>
                  </a:txBody>
                  <a:tcPr/>
                </a:tc>
                <a:extLst>
                  <a:ext uri="{0D108BD9-81ED-4DB2-BD59-A6C34878D82A}">
                    <a16:rowId xmlns:a16="http://schemas.microsoft.com/office/drawing/2014/main" val="10001"/>
                  </a:ext>
                </a:extLst>
              </a:tr>
              <a:tr h="1193650">
                <a:tc>
                  <a:txBody>
                    <a:bodyPr/>
                    <a:lstStyle/>
                    <a:p>
                      <a:pPr marL="0" marR="0" lvl="0" indent="0" algn="ctr" rtl="0">
                        <a:spcBef>
                          <a:spcPts val="0"/>
                        </a:spcBef>
                        <a:spcAft>
                          <a:spcPts val="0"/>
                        </a:spcAft>
                        <a:buNone/>
                      </a:pPr>
                      <a:r>
                        <a:rPr lang="ja-JP" sz="2000"/>
                        <a:t>観察</a:t>
                      </a:r>
                      <a:endParaRPr/>
                    </a:p>
                  </a:txBody>
                  <a:tcPr marL="91450" marR="91450" marT="45725" marB="45725" anchor="ctr"/>
                </a:tc>
                <a:tc>
                  <a:txBody>
                    <a:bodyPr/>
                    <a:lstStyle/>
                    <a:p>
                      <a:pPr marL="342900" marR="0" lvl="0" indent="-342900" algn="ctr" rtl="0">
                        <a:spcBef>
                          <a:spcPts val="0"/>
                        </a:spcBef>
                        <a:spcAft>
                          <a:spcPts val="0"/>
                        </a:spcAft>
                        <a:buClr>
                          <a:schemeClr val="dk1"/>
                        </a:buClr>
                        <a:buSzPts val="2000"/>
                        <a:buFont typeface="Arial"/>
                        <a:buChar char="•"/>
                      </a:pPr>
                      <a:r>
                        <a:rPr lang="ja-JP" sz="2000"/>
                        <a:t>定期的な会話等による</a:t>
                      </a:r>
                      <a:br>
                        <a:rPr lang="ja-JP" sz="2000"/>
                      </a:br>
                      <a:r>
                        <a:rPr lang="ja-JP" sz="2000"/>
                        <a:t>注意深い臨床的観察</a:t>
                      </a:r>
                      <a:endParaRPr/>
                    </a:p>
                  </a:txBody>
                  <a:tcPr marL="91450" marR="91450" marT="45725" marB="45725" anchor="ctr"/>
                </a:tc>
                <a:tc>
                  <a:txBody>
                    <a:bodyPr/>
                    <a:lstStyle/>
                    <a:p>
                      <a:pPr marL="342900" marR="0" lvl="0" indent="-342900" algn="ctr" rtl="0">
                        <a:spcBef>
                          <a:spcPts val="0"/>
                        </a:spcBef>
                        <a:spcAft>
                          <a:spcPts val="0"/>
                        </a:spcAft>
                        <a:buClr>
                          <a:schemeClr val="dk1"/>
                        </a:buClr>
                        <a:buSzPts val="2000"/>
                        <a:buFont typeface="Arial"/>
                        <a:buChar char="•"/>
                      </a:pPr>
                      <a:r>
                        <a:rPr lang="ja-JP" sz="2000" dirty="0"/>
                        <a:t>原則として常時の臨床的観察</a:t>
                      </a:r>
                      <a:endParaRPr dirty="0"/>
                    </a:p>
                  </a:txBody>
                  <a:tcPr marL="91450" marR="91450" marT="45725" marB="45725" anchor="ctr"/>
                </a:tc>
                <a:extLst>
                  <a:ext uri="{0D108BD9-81ED-4DB2-BD59-A6C34878D82A}">
                    <a16:rowId xmlns:a16="http://schemas.microsoft.com/office/drawing/2014/main" val="10002"/>
                  </a:ext>
                </a:extLst>
              </a:tr>
              <a:tr h="691575">
                <a:tc>
                  <a:txBody>
                    <a:bodyPr/>
                    <a:lstStyle/>
                    <a:p>
                      <a:pPr marL="0" marR="0" lvl="0" indent="0" algn="ctr" rtl="0">
                        <a:spcBef>
                          <a:spcPts val="0"/>
                        </a:spcBef>
                        <a:spcAft>
                          <a:spcPts val="0"/>
                        </a:spcAft>
                        <a:buNone/>
                      </a:pPr>
                      <a:r>
                        <a:rPr lang="ja-JP" sz="2000"/>
                        <a:t>診察</a:t>
                      </a:r>
                      <a:endParaRPr/>
                    </a:p>
                  </a:txBody>
                  <a:tcPr marL="91450" marR="91450" marT="45725" marB="45725" anchor="ctr"/>
                </a:tc>
                <a:tc>
                  <a:txBody>
                    <a:bodyPr/>
                    <a:lstStyle/>
                    <a:p>
                      <a:pPr marL="342900" marR="0" lvl="0" indent="-342900" algn="ctr" rtl="0">
                        <a:spcBef>
                          <a:spcPts val="0"/>
                        </a:spcBef>
                        <a:spcAft>
                          <a:spcPts val="0"/>
                        </a:spcAft>
                        <a:buClr>
                          <a:schemeClr val="dk1"/>
                        </a:buClr>
                        <a:buSzPts val="2000"/>
                        <a:buFont typeface="Arial"/>
                        <a:buChar char="•"/>
                      </a:pPr>
                      <a:r>
                        <a:rPr lang="ja-JP" sz="2000"/>
                        <a:t>原則として少なくとも毎日一回</a:t>
                      </a:r>
                      <a:endParaRPr/>
                    </a:p>
                  </a:txBody>
                  <a:tcPr marL="91450" marR="91450" marT="45725" marB="45725" anchor="ctr"/>
                </a:tc>
                <a:tc>
                  <a:txBody>
                    <a:bodyPr/>
                    <a:lstStyle/>
                    <a:p>
                      <a:pPr marL="342900" marR="0" lvl="0" indent="-342900" algn="ctr" rtl="0">
                        <a:spcBef>
                          <a:spcPts val="0"/>
                        </a:spcBef>
                        <a:spcAft>
                          <a:spcPts val="0"/>
                        </a:spcAft>
                        <a:buClr>
                          <a:schemeClr val="dk1"/>
                        </a:buClr>
                        <a:buSzPts val="2000"/>
                        <a:buFont typeface="Arial"/>
                        <a:buChar char="•"/>
                      </a:pPr>
                      <a:r>
                        <a:rPr lang="ja-JP" sz="2000" dirty="0"/>
                        <a:t>頻回に</a:t>
                      </a:r>
                      <a:endParaRPr dirty="0"/>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43406"/>
    </mc:Choice>
    <mc:Fallback xmlns="">
      <p:transition spd="slow" advTm="43406"/>
    </mc:Fallback>
  </mc:AlternateContent>
  <p:extLst>
    <p:ext uri="{E180D4A7-C9FB-4DFB-919C-405C955672EB}">
      <p14:showEvtLst xmlns:p14="http://schemas.microsoft.com/office/powerpoint/2010/main">
        <p14:playEvt time="6" objId="2"/>
        <p14:stopEvt time="42630" objId="2"/>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sp>
        <p:nvSpPr>
          <p:cNvPr id="689" name="Google Shape;689;p17"/>
          <p:cNvSpPr txBox="1"/>
          <p:nvPr/>
        </p:nvSpPr>
        <p:spPr>
          <a:xfrm>
            <a:off x="1074591" y="1799501"/>
            <a:ext cx="10183820" cy="355481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400"/>
              <a:buFont typeface="Arial"/>
              <a:buChar char="•"/>
            </a:pPr>
            <a: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t>診療報酬（医療保護入院等診療料）</a:t>
            </a:r>
            <a:br>
              <a:rPr lang="ja-JP" sz="2400" dirty="0">
                <a:solidFill>
                  <a:schemeClr val="dk1"/>
                </a:solidFill>
                <a:latin typeface="游ゴシック" panose="020B0400000000000000" pitchFamily="50" charset="-128"/>
                <a:ea typeface="游ゴシック" panose="020B0400000000000000" pitchFamily="50" charset="-128"/>
                <a:sym typeface="Arial"/>
              </a:rPr>
            </a:br>
            <a:r>
              <a:rPr lang="ja-JP" sz="2100" dirty="0">
                <a:solidFill>
                  <a:schemeClr val="dk1"/>
                </a:solidFill>
                <a:latin typeface="游ゴシック" panose="020B0400000000000000" pitchFamily="50" charset="-128"/>
                <a:ea typeface="游ゴシック" panose="020B0400000000000000" pitchFamily="50" charset="-128"/>
                <a:sym typeface="Arial"/>
              </a:rPr>
              <a:t>▶</a:t>
            </a:r>
            <a:r>
              <a:rPr lang="ja-JP" sz="2100" i="0" u="none" strike="noStrike" cap="none" dirty="0">
                <a:solidFill>
                  <a:schemeClr val="dk1"/>
                </a:solidFill>
                <a:latin typeface="游ゴシック" panose="020B0400000000000000" pitchFamily="50" charset="-128"/>
                <a:ea typeface="游ゴシック" panose="020B0400000000000000" pitchFamily="50" charset="-128"/>
                <a:sym typeface="Arial"/>
              </a:rPr>
              <a:t>最小化委員会の設置、一覧性台帳や基本指針の整備、研修会の開催</a:t>
            </a:r>
            <a:endParaRPr dirty="0">
              <a:latin typeface="游ゴシック" panose="020B0400000000000000" pitchFamily="50" charset="-128"/>
              <a:ea typeface="游ゴシック" panose="020B0400000000000000" pitchFamily="50" charset="-128"/>
            </a:endParaRPr>
          </a:p>
          <a:p>
            <a:pPr marL="342900" marR="0" lvl="0" indent="-342900" algn="l" rtl="0">
              <a:spcBef>
                <a:spcPts val="1800"/>
              </a:spcBef>
              <a:spcAft>
                <a:spcPts val="0"/>
              </a:spcAft>
              <a:buClr>
                <a:schemeClr val="dk1"/>
              </a:buClr>
              <a:buSzPts val="2400"/>
              <a:buFont typeface="Arial"/>
              <a:buChar char="•"/>
            </a:pPr>
            <a: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t>日本医療機能評価機構の要請</a:t>
            </a:r>
            <a:b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br>
            <a:r>
              <a:rPr lang="ja-JP" sz="2100" i="0" u="none" strike="noStrike" cap="none" dirty="0">
                <a:solidFill>
                  <a:schemeClr val="dk1"/>
                </a:solidFill>
                <a:latin typeface="游ゴシック" panose="020B0400000000000000" pitchFamily="50" charset="-128"/>
                <a:ea typeface="游ゴシック" panose="020B0400000000000000" pitchFamily="50" charset="-128"/>
                <a:sym typeface="Arial"/>
              </a:rPr>
              <a:t>▶隔離では1時間に2回、身体拘束では1時間に4回の観察</a:t>
            </a:r>
            <a:endParaRPr dirty="0">
              <a:latin typeface="游ゴシック" panose="020B0400000000000000" pitchFamily="50" charset="-128"/>
              <a:ea typeface="游ゴシック" panose="020B0400000000000000" pitchFamily="50" charset="-128"/>
            </a:endParaRPr>
          </a:p>
          <a:p>
            <a:pPr marL="342900" marR="0" lvl="0" indent="-342900" algn="l" rtl="0">
              <a:spcBef>
                <a:spcPts val="1800"/>
              </a:spcBef>
              <a:spcAft>
                <a:spcPts val="0"/>
              </a:spcAft>
              <a:buClr>
                <a:schemeClr val="dk1"/>
              </a:buClr>
              <a:buSzPts val="2400"/>
              <a:buFont typeface="Arial"/>
              <a:buChar char="•"/>
            </a:pPr>
            <a: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t>精神科救急医療ガイドライン</a:t>
            </a:r>
            <a:b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br>
            <a:r>
              <a:rPr lang="ja-JP" sz="2100" i="0" u="none" strike="noStrike" cap="none" dirty="0">
                <a:solidFill>
                  <a:schemeClr val="dk1"/>
                </a:solidFill>
                <a:latin typeface="游ゴシック" panose="020B0400000000000000" pitchFamily="50" charset="-128"/>
                <a:ea typeface="游ゴシック" panose="020B0400000000000000" pitchFamily="50" charset="-128"/>
                <a:sym typeface="Arial"/>
              </a:rPr>
              <a:t>▶第6章「行動制限最小化」　推奨事項の掲載</a:t>
            </a:r>
            <a:endParaRPr dirty="0">
              <a:latin typeface="游ゴシック" panose="020B0400000000000000" pitchFamily="50" charset="-128"/>
              <a:ea typeface="游ゴシック" panose="020B0400000000000000" pitchFamily="50" charset="-128"/>
            </a:endParaRPr>
          </a:p>
          <a:p>
            <a:pPr marL="342900" marR="0" lvl="0" indent="-342900" algn="l" rtl="0">
              <a:spcBef>
                <a:spcPts val="1800"/>
              </a:spcBef>
              <a:spcAft>
                <a:spcPts val="0"/>
              </a:spcAft>
              <a:buClr>
                <a:schemeClr val="dk1"/>
              </a:buClr>
              <a:buSzPts val="2400"/>
              <a:buFont typeface="Arial"/>
              <a:buChar char="•"/>
            </a:pPr>
            <a: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t>各病院における院内ルール</a:t>
            </a:r>
            <a:br>
              <a:rPr lang="ja-JP" sz="2400" i="0" u="none" strike="noStrike" cap="none" dirty="0">
                <a:solidFill>
                  <a:schemeClr val="dk1"/>
                </a:solidFill>
                <a:latin typeface="游ゴシック" panose="020B0400000000000000" pitchFamily="50" charset="-128"/>
                <a:ea typeface="游ゴシック" panose="020B0400000000000000" pitchFamily="50" charset="-128"/>
                <a:sym typeface="Arial"/>
              </a:rPr>
            </a:br>
            <a:r>
              <a:rPr lang="ja-JP" sz="2100" i="0" u="none" strike="noStrike" cap="none" dirty="0">
                <a:solidFill>
                  <a:schemeClr val="dk1"/>
                </a:solidFill>
                <a:latin typeface="游ゴシック" panose="020B0400000000000000" pitchFamily="50" charset="-128"/>
                <a:ea typeface="游ゴシック" panose="020B0400000000000000" pitchFamily="50" charset="-128"/>
                <a:sym typeface="Arial"/>
              </a:rPr>
              <a:t>▶診療報酬と機構が整備を求めている</a:t>
            </a:r>
            <a:endParaRPr dirty="0">
              <a:latin typeface="游ゴシック" panose="020B0400000000000000" pitchFamily="50" charset="-128"/>
              <a:ea typeface="游ゴシック" panose="020B0400000000000000" pitchFamily="50" charset="-128"/>
            </a:endParaRPr>
          </a:p>
        </p:txBody>
      </p:sp>
      <p:sp>
        <p:nvSpPr>
          <p:cNvPr id="690" name="Google Shape;690;p17"/>
          <p:cNvSpPr txBox="1"/>
          <p:nvPr/>
        </p:nvSpPr>
        <p:spPr>
          <a:xfrm>
            <a:off x="1074591" y="558333"/>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法令以外の関連事項</a:t>
            </a:r>
            <a:endParaRPr>
              <a:latin typeface="游ゴシック" panose="020B0400000000000000" pitchFamily="50" charset="-128"/>
              <a:ea typeface="游ゴシック" panose="020B0400000000000000" pitchFamily="50" charset="-128"/>
            </a:endParaRPr>
          </a:p>
        </p:txBody>
      </p:sp>
      <p:grpSp>
        <p:nvGrpSpPr>
          <p:cNvPr id="691" name="Google Shape;691;p17"/>
          <p:cNvGrpSpPr/>
          <p:nvPr/>
        </p:nvGrpSpPr>
        <p:grpSpPr>
          <a:xfrm>
            <a:off x="11534873" y="1"/>
            <a:ext cx="666276" cy="6858000"/>
            <a:chOff x="11534873" y="1"/>
            <a:chExt cx="666276" cy="6858000"/>
          </a:xfrm>
        </p:grpSpPr>
        <p:sp>
          <p:nvSpPr>
            <p:cNvPr id="692" name="Google Shape;692;p17"/>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3" name="Google Shape;693;p17"/>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4" name="Google Shape;694;p17"/>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5" name="Google Shape;695;p17"/>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6" name="Google Shape;696;p17"/>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7" name="Google Shape;697;p17"/>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8" name="Google Shape;698;p17"/>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9" name="Google Shape;699;p17"/>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0" name="Google Shape;700;p17"/>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1" name="Google Shape;701;p17"/>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2" name="Google Shape;702;p17"/>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3" name="Google Shape;703;p17"/>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4" name="Google Shape;704;p17"/>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5" name="Google Shape;705;p17"/>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6" name="Google Shape;706;p17"/>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7" name="Google Shape;707;p17"/>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8" name="Google Shape;708;p17"/>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9" name="Google Shape;709;p17"/>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710" name="Google Shape;710;p17"/>
          <p:cNvGrpSpPr/>
          <p:nvPr/>
        </p:nvGrpSpPr>
        <p:grpSpPr>
          <a:xfrm>
            <a:off x="-9149" y="0"/>
            <a:ext cx="666276" cy="6858000"/>
            <a:chOff x="-9149" y="0"/>
            <a:chExt cx="666276" cy="6858000"/>
          </a:xfrm>
        </p:grpSpPr>
        <p:sp>
          <p:nvSpPr>
            <p:cNvPr id="711" name="Google Shape;711;p17"/>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2" name="Google Shape;712;p17"/>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3" name="Google Shape;713;p17"/>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4" name="Google Shape;714;p17"/>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5" name="Google Shape;715;p17"/>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6" name="Google Shape;716;p17"/>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7" name="Google Shape;717;p17"/>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8" name="Google Shape;718;p17"/>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9" name="Google Shape;719;p17"/>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0" name="Google Shape;720;p17"/>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1" name="Google Shape;721;p17"/>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2" name="Google Shape;722;p17"/>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3" name="Google Shape;723;p17"/>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4" name="Google Shape;724;p17"/>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5" name="Google Shape;725;p17"/>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6" name="Google Shape;726;p17"/>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7" name="Google Shape;727;p17"/>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8" name="Google Shape;728;p17"/>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50185"/>
    </mc:Choice>
    <mc:Fallback xmlns="">
      <p:transition spd="slow" advTm="50185"/>
    </mc:Fallback>
  </mc:AlternateContent>
  <p:extLst>
    <p:ext uri="{E180D4A7-C9FB-4DFB-919C-405C955672EB}">
      <p14:showEvtLst xmlns:p14="http://schemas.microsoft.com/office/powerpoint/2010/main">
        <p14:playEvt time="6" objId="2"/>
        <p14:stopEvt time="49532" objId="2"/>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18"/>
          <p:cNvSpPr txBox="1"/>
          <p:nvPr/>
        </p:nvSpPr>
        <p:spPr>
          <a:xfrm>
            <a:off x="1074591" y="1602192"/>
            <a:ext cx="10183820" cy="1592744"/>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Arial"/>
              <a:buChar char="•"/>
            </a:pPr>
            <a:r>
              <a:rPr lang="ja-JP" sz="2000" i="0" u="none" strike="noStrike" cap="none" dirty="0">
                <a:solidFill>
                  <a:schemeClr val="dk1"/>
                </a:solidFill>
                <a:latin typeface="游ゴシック" panose="020B0400000000000000" pitchFamily="50" charset="-128"/>
                <a:ea typeface="游ゴシック" panose="020B0400000000000000" pitchFamily="50" charset="-128"/>
                <a:sym typeface="Arial"/>
              </a:rPr>
              <a:t>2006年　国連総会で採択</a:t>
            </a:r>
            <a:endParaRPr dirty="0">
              <a:latin typeface="游ゴシック" panose="020B0400000000000000" pitchFamily="50" charset="-128"/>
              <a:ea typeface="游ゴシック" panose="020B0400000000000000" pitchFamily="50" charset="-128"/>
            </a:endParaRPr>
          </a:p>
          <a:p>
            <a:pPr marL="342900" marR="0" lvl="0" indent="-342900" algn="l" rtl="0">
              <a:spcBef>
                <a:spcPts val="700"/>
              </a:spcBef>
              <a:spcAft>
                <a:spcPts val="0"/>
              </a:spcAft>
              <a:buClr>
                <a:schemeClr val="dk1"/>
              </a:buClr>
              <a:buSzPts val="2000"/>
              <a:buFont typeface="Arial"/>
              <a:buChar char="•"/>
            </a:pPr>
            <a:r>
              <a:rPr lang="ja-JP" sz="2000" i="0" u="none" strike="noStrike" cap="none" dirty="0">
                <a:solidFill>
                  <a:schemeClr val="dk1"/>
                </a:solidFill>
                <a:latin typeface="游ゴシック" panose="020B0400000000000000" pitchFamily="50" charset="-128"/>
                <a:ea typeface="游ゴシック" panose="020B0400000000000000" pitchFamily="50" charset="-128"/>
                <a:sym typeface="Arial"/>
              </a:rPr>
              <a:t>2007年　外務大臣の署名</a:t>
            </a:r>
            <a:endParaRPr dirty="0">
              <a:latin typeface="游ゴシック" panose="020B0400000000000000" pitchFamily="50" charset="-128"/>
              <a:ea typeface="游ゴシック" panose="020B0400000000000000" pitchFamily="50" charset="-128"/>
            </a:endParaRPr>
          </a:p>
          <a:p>
            <a:pPr marL="342900" marR="0" lvl="0" indent="-342900" algn="l" rtl="0">
              <a:spcBef>
                <a:spcPts val="700"/>
              </a:spcBef>
              <a:spcAft>
                <a:spcPts val="0"/>
              </a:spcAft>
              <a:buClr>
                <a:schemeClr val="dk1"/>
              </a:buClr>
              <a:buSzPts val="2000"/>
              <a:buFont typeface="Arial"/>
              <a:buChar char="•"/>
            </a:pPr>
            <a:r>
              <a:rPr lang="ja-JP" sz="2000" i="0" u="none" strike="noStrike" cap="none" dirty="0">
                <a:solidFill>
                  <a:schemeClr val="dk1"/>
                </a:solidFill>
                <a:latin typeface="游ゴシック" panose="020B0400000000000000" pitchFamily="50" charset="-128"/>
                <a:ea typeface="游ゴシック" panose="020B0400000000000000" pitchFamily="50" charset="-128"/>
                <a:sym typeface="Arial"/>
              </a:rPr>
              <a:t>2013年　日本政府の批准が国会で承認</a:t>
            </a:r>
            <a:endParaRPr dirty="0">
              <a:latin typeface="游ゴシック" panose="020B0400000000000000" pitchFamily="50" charset="-128"/>
              <a:ea typeface="游ゴシック" panose="020B0400000000000000" pitchFamily="50" charset="-128"/>
            </a:endParaRPr>
          </a:p>
          <a:p>
            <a:pPr marL="342900" marR="0" lvl="0" indent="-342900" algn="l" rtl="0">
              <a:spcBef>
                <a:spcPts val="700"/>
              </a:spcBef>
              <a:spcAft>
                <a:spcPts val="0"/>
              </a:spcAft>
              <a:buClr>
                <a:schemeClr val="dk1"/>
              </a:buClr>
              <a:buSzPts val="2000"/>
              <a:buFont typeface="Arial"/>
              <a:buChar char="•"/>
            </a:pPr>
            <a:r>
              <a:rPr lang="ja-JP" sz="2000" i="0" u="none" strike="noStrike" cap="none" dirty="0">
                <a:solidFill>
                  <a:schemeClr val="dk1"/>
                </a:solidFill>
                <a:latin typeface="游ゴシック" panose="020B0400000000000000" pitchFamily="50" charset="-128"/>
                <a:ea typeface="游ゴシック" panose="020B0400000000000000" pitchFamily="50" charset="-128"/>
                <a:sym typeface="Arial"/>
              </a:rPr>
              <a:t>2014年　批准書を国連に寄託　締結国となる　発効</a:t>
            </a:r>
            <a:endParaRPr dirty="0">
              <a:latin typeface="游ゴシック" panose="020B0400000000000000" pitchFamily="50" charset="-128"/>
              <a:ea typeface="游ゴシック" panose="020B0400000000000000" pitchFamily="50" charset="-128"/>
            </a:endParaRPr>
          </a:p>
        </p:txBody>
      </p:sp>
      <p:sp>
        <p:nvSpPr>
          <p:cNvPr id="736" name="Google Shape;736;p18"/>
          <p:cNvSpPr txBox="1"/>
          <p:nvPr/>
        </p:nvSpPr>
        <p:spPr>
          <a:xfrm>
            <a:off x="1074591" y="558333"/>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dirty="0">
                <a:solidFill>
                  <a:schemeClr val="dk1"/>
                </a:solidFill>
                <a:latin typeface="游ゴシック" panose="020B0400000000000000" pitchFamily="50" charset="-128"/>
                <a:ea typeface="游ゴシック" panose="020B0400000000000000" pitchFamily="50" charset="-128"/>
                <a:sym typeface="Arial"/>
              </a:rPr>
              <a:t>障害者権利条約</a:t>
            </a:r>
            <a:endParaRPr dirty="0">
              <a:latin typeface="游ゴシック" panose="020B0400000000000000" pitchFamily="50" charset="-128"/>
              <a:ea typeface="游ゴシック" panose="020B0400000000000000" pitchFamily="50" charset="-128"/>
            </a:endParaRPr>
          </a:p>
        </p:txBody>
      </p:sp>
      <p:grpSp>
        <p:nvGrpSpPr>
          <p:cNvPr id="737" name="Google Shape;737;p18"/>
          <p:cNvGrpSpPr/>
          <p:nvPr/>
        </p:nvGrpSpPr>
        <p:grpSpPr>
          <a:xfrm>
            <a:off x="11534873" y="1"/>
            <a:ext cx="666276" cy="6858000"/>
            <a:chOff x="11534873" y="1"/>
            <a:chExt cx="666276" cy="6858000"/>
          </a:xfrm>
        </p:grpSpPr>
        <p:sp>
          <p:nvSpPr>
            <p:cNvPr id="738" name="Google Shape;738;p18"/>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39" name="Google Shape;739;p18"/>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0" name="Google Shape;740;p18"/>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1" name="Google Shape;741;p18"/>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2" name="Google Shape;742;p18"/>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3" name="Google Shape;743;p18"/>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4" name="Google Shape;744;p18"/>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5" name="Google Shape;745;p18"/>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6" name="Google Shape;746;p18"/>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7" name="Google Shape;747;p18"/>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8" name="Google Shape;748;p18"/>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9" name="Google Shape;749;p18"/>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0" name="Google Shape;750;p18"/>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1" name="Google Shape;751;p18"/>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2" name="Google Shape;752;p18"/>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3" name="Google Shape;753;p18"/>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4" name="Google Shape;754;p18"/>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5" name="Google Shape;755;p18"/>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756" name="Google Shape;756;p18"/>
          <p:cNvGrpSpPr/>
          <p:nvPr/>
        </p:nvGrpSpPr>
        <p:grpSpPr>
          <a:xfrm>
            <a:off x="-9149" y="0"/>
            <a:ext cx="666276" cy="6858000"/>
            <a:chOff x="-9149" y="0"/>
            <a:chExt cx="666276" cy="6858000"/>
          </a:xfrm>
        </p:grpSpPr>
        <p:sp>
          <p:nvSpPr>
            <p:cNvPr id="757" name="Google Shape;757;p18"/>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8" name="Google Shape;758;p18"/>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9" name="Google Shape;759;p18"/>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0" name="Google Shape;760;p18"/>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1" name="Google Shape;761;p18"/>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2" name="Google Shape;762;p18"/>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3" name="Google Shape;763;p18"/>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4" name="Google Shape;764;p18"/>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5" name="Google Shape;765;p18"/>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6" name="Google Shape;766;p18"/>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7" name="Google Shape;767;p18"/>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8" name="Google Shape;768;p18"/>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69" name="Google Shape;769;p18"/>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0" name="Google Shape;770;p18"/>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1" name="Google Shape;771;p18"/>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2" name="Google Shape;772;p18"/>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3" name="Google Shape;773;p18"/>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4" name="Google Shape;774;p18"/>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775" name="Google Shape;775;p18"/>
          <p:cNvSpPr txBox="1"/>
          <p:nvPr/>
        </p:nvSpPr>
        <p:spPr>
          <a:xfrm>
            <a:off x="1074591" y="3451553"/>
            <a:ext cx="11037799"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000" dirty="0">
                <a:solidFill>
                  <a:srgbClr val="000000"/>
                </a:solidFill>
                <a:latin typeface="游ゴシック" panose="020B0400000000000000" pitchFamily="50" charset="-128"/>
                <a:ea typeface="游ゴシック" panose="020B0400000000000000" pitchFamily="50" charset="-128"/>
                <a:sym typeface="Arial"/>
              </a:rPr>
              <a:t>第1条　目的</a:t>
            </a:r>
            <a:endParaRPr dirty="0">
              <a:latin typeface="游ゴシック" panose="020B0400000000000000" pitchFamily="50" charset="-128"/>
              <a:ea typeface="游ゴシック" panose="020B0400000000000000" pitchFamily="50" charset="-128"/>
            </a:endParaRPr>
          </a:p>
          <a:p>
            <a:pPr marL="0" marR="0" lvl="0" indent="0" algn="l" rtl="0">
              <a:spcBef>
                <a:spcPts val="0"/>
              </a:spcBef>
              <a:spcAft>
                <a:spcPts val="0"/>
              </a:spcAft>
              <a:buNone/>
            </a:pPr>
            <a:r>
              <a:rPr lang="ja-JP" sz="2000" dirty="0">
                <a:solidFill>
                  <a:srgbClr val="000000"/>
                </a:solidFill>
                <a:latin typeface="游ゴシック" panose="020B0400000000000000" pitchFamily="50" charset="-128"/>
                <a:ea typeface="游ゴシック" panose="020B0400000000000000" pitchFamily="50" charset="-128"/>
                <a:sym typeface="Arial"/>
              </a:rPr>
              <a:t>この条約は、全ての障害者によるあらゆる人権及び基本的自由の完全かつ平等な享有を</a:t>
            </a:r>
            <a:endParaRPr sz="2000" dirty="0">
              <a:solidFill>
                <a:srgbClr val="000000"/>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2000" dirty="0">
                <a:solidFill>
                  <a:srgbClr val="000000"/>
                </a:solidFill>
                <a:latin typeface="游ゴシック" panose="020B0400000000000000" pitchFamily="50" charset="-128"/>
                <a:ea typeface="游ゴシック" panose="020B0400000000000000" pitchFamily="50" charset="-128"/>
                <a:sym typeface="Arial"/>
              </a:rPr>
              <a:t>促進し、保護し、及び確保すること並びに障害者の固有の尊厳の尊重を促進することを</a:t>
            </a:r>
            <a:endParaRPr sz="2000" dirty="0">
              <a:solidFill>
                <a:srgbClr val="000000"/>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2000" dirty="0">
                <a:solidFill>
                  <a:srgbClr val="000000"/>
                </a:solidFill>
                <a:latin typeface="游ゴシック" panose="020B0400000000000000" pitchFamily="50" charset="-128"/>
                <a:ea typeface="游ゴシック" panose="020B0400000000000000" pitchFamily="50" charset="-128"/>
                <a:sym typeface="Arial"/>
              </a:rPr>
              <a:t>目的とする。</a:t>
            </a:r>
            <a:endParaRPr sz="2000" dirty="0">
              <a:solidFill>
                <a:srgbClr val="000000"/>
              </a:solidFill>
              <a:latin typeface="游ゴシック" panose="020B0400000000000000" pitchFamily="50" charset="-128"/>
              <a:ea typeface="游ゴシック" panose="020B0400000000000000" pitchFamily="50" charset="-128"/>
              <a:sym typeface="Arial"/>
            </a:endParaRPr>
          </a:p>
        </p:txBody>
      </p:sp>
      <p:sp>
        <p:nvSpPr>
          <p:cNvPr id="776" name="Google Shape;776;p18"/>
          <p:cNvSpPr/>
          <p:nvPr/>
        </p:nvSpPr>
        <p:spPr>
          <a:xfrm>
            <a:off x="2544643" y="5004846"/>
            <a:ext cx="7324805" cy="1417948"/>
          </a:xfrm>
          <a:prstGeom prst="rect">
            <a:avLst/>
          </a:prstGeom>
          <a:solidFill>
            <a:srgbClr val="D8F2CF"/>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7" name="Google Shape;777;p18"/>
          <p:cNvSpPr txBox="1"/>
          <p:nvPr/>
        </p:nvSpPr>
        <p:spPr>
          <a:xfrm>
            <a:off x="2978801" y="5255808"/>
            <a:ext cx="63754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障害者に新たな権利を与えるものではなく、</a:t>
            </a:r>
            <a:endParaRPr sz="18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障害者が享受できていない権利を他の者と</a:t>
            </a:r>
            <a:endParaRPr sz="18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平等にすることを目指したもの</a:t>
            </a:r>
            <a:endParaRPr dirty="0">
              <a:latin typeface="游ゴシック" panose="020B0400000000000000" pitchFamily="50" charset="-128"/>
              <a:ea typeface="游ゴシック" panose="020B0400000000000000" pitchFamily="50" charset="-128"/>
            </a:endParaRPr>
          </a:p>
        </p:txBody>
      </p:sp>
    </p:spTree>
  </p:cSld>
  <p:clrMapOvr>
    <a:masterClrMapping/>
  </p:clrMapOvr>
  <mc:AlternateContent xmlns:mc="http://schemas.openxmlformats.org/markup-compatibility/2006" xmlns:p14="http://schemas.microsoft.com/office/powerpoint/2010/main">
    <mc:Choice Requires="p14">
      <p:transition spd="slow" p14:dur="2000" advTm="62636"/>
    </mc:Choice>
    <mc:Fallback xmlns="">
      <p:transition spd="slow" advTm="626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76"/>
                                        </p:tgtEl>
                                        <p:attrNameLst>
                                          <p:attrName>style.visibility</p:attrName>
                                        </p:attrNameLst>
                                      </p:cBhvr>
                                      <p:to>
                                        <p:strVal val="visible"/>
                                      </p:to>
                                    </p:set>
                                    <p:animEffect transition="in" filter="fade">
                                      <p:cBhvr>
                                        <p:cTn id="7" dur="500"/>
                                        <p:tgtEl>
                                          <p:spTgt spid="776"/>
                                        </p:tgtEl>
                                      </p:cBhvr>
                                    </p:animEffect>
                                  </p:childTnLst>
                                </p:cTn>
                              </p:par>
                              <p:par>
                                <p:cTn id="8" presetID="10" presetClass="entr" presetSubtype="0" fill="hold" nodeType="withEffect">
                                  <p:stCondLst>
                                    <p:cond delay="0"/>
                                  </p:stCondLst>
                                  <p:childTnLst>
                                    <p:set>
                                      <p:cBhvr>
                                        <p:cTn id="9" dur="1" fill="hold">
                                          <p:stCondLst>
                                            <p:cond delay="0"/>
                                          </p:stCondLst>
                                        </p:cTn>
                                        <p:tgtEl>
                                          <p:spTgt spid="777"/>
                                        </p:tgtEl>
                                        <p:attrNameLst>
                                          <p:attrName>style.visibility</p:attrName>
                                        </p:attrNameLst>
                                      </p:cBhvr>
                                      <p:to>
                                        <p:strVal val="visible"/>
                                      </p:to>
                                    </p:set>
                                    <p:animEffect transition="in" filter="fade">
                                      <p:cBhvr>
                                        <p:cTn id="10" dur="500"/>
                                        <p:tgtEl>
                                          <p:spTgt spid="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E180D4A7-C9FB-4DFB-919C-405C955672EB}">
      <p14:showEvtLst xmlns:p14="http://schemas.microsoft.com/office/powerpoint/2010/main">
        <p14:playEvt time="6" objId="2"/>
        <p14:stopEvt time="61956" objId="2"/>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grpSp>
        <p:nvGrpSpPr>
          <p:cNvPr id="784" name="Google Shape;784;p19"/>
          <p:cNvGrpSpPr/>
          <p:nvPr/>
        </p:nvGrpSpPr>
        <p:grpSpPr>
          <a:xfrm>
            <a:off x="11534873" y="1"/>
            <a:ext cx="666276" cy="6858000"/>
            <a:chOff x="11534873" y="1"/>
            <a:chExt cx="666276" cy="6858000"/>
          </a:xfrm>
        </p:grpSpPr>
        <p:sp>
          <p:nvSpPr>
            <p:cNvPr id="785" name="Google Shape;785;p19"/>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86" name="Google Shape;786;p19"/>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87" name="Google Shape;787;p19"/>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88" name="Google Shape;788;p19"/>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89" name="Google Shape;789;p19"/>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0" name="Google Shape;790;p19"/>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1" name="Google Shape;791;p19"/>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2" name="Google Shape;792;p19"/>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3" name="Google Shape;793;p19"/>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4" name="Google Shape;794;p19"/>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5" name="Google Shape;795;p19"/>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6" name="Google Shape;796;p19"/>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7" name="Google Shape;797;p19"/>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8" name="Google Shape;798;p19"/>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799" name="Google Shape;799;p19"/>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0" name="Google Shape;800;p19"/>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1" name="Google Shape;801;p19"/>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2" name="Google Shape;802;p19"/>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grpSp>
        <p:nvGrpSpPr>
          <p:cNvPr id="803" name="Google Shape;803;p19"/>
          <p:cNvGrpSpPr/>
          <p:nvPr/>
        </p:nvGrpSpPr>
        <p:grpSpPr>
          <a:xfrm>
            <a:off x="-9149" y="0"/>
            <a:ext cx="666276" cy="6858000"/>
            <a:chOff x="-9149" y="0"/>
            <a:chExt cx="666276" cy="6858000"/>
          </a:xfrm>
        </p:grpSpPr>
        <p:sp>
          <p:nvSpPr>
            <p:cNvPr id="804" name="Google Shape;804;p19"/>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5" name="Google Shape;805;p19"/>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6" name="Google Shape;806;p19"/>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7" name="Google Shape;807;p19"/>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8" name="Google Shape;808;p19"/>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09" name="Google Shape;809;p19"/>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0" name="Google Shape;810;p19"/>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1" name="Google Shape;811;p19"/>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2" name="Google Shape;812;p19"/>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3" name="Google Shape;813;p19"/>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4" name="Google Shape;814;p19"/>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5" name="Google Shape;815;p19"/>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6" name="Google Shape;816;p19"/>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7" name="Google Shape;817;p19"/>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8" name="Google Shape;818;p19"/>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19" name="Google Shape;819;p19"/>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20" name="Google Shape;820;p19"/>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21" name="Google Shape;821;p19"/>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sp>
        <p:nvSpPr>
          <p:cNvPr id="822" name="Google Shape;822;p19"/>
          <p:cNvSpPr txBox="1"/>
          <p:nvPr/>
        </p:nvSpPr>
        <p:spPr>
          <a:xfrm>
            <a:off x="1074591" y="523152"/>
            <a:ext cx="11676205"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障害者の権利に関する委員会　第 27 会期</a:t>
            </a:r>
            <a:br>
              <a:rPr lang="ja-JP" sz="3600">
                <a:solidFill>
                  <a:schemeClr val="dk1"/>
                </a:solidFill>
                <a:latin typeface="游ゴシック" panose="020B0400000000000000" pitchFamily="50" charset="-128"/>
                <a:ea typeface="游ゴシック" panose="020B0400000000000000" pitchFamily="50" charset="-128"/>
                <a:sym typeface="Arial"/>
              </a:rPr>
            </a:br>
            <a:r>
              <a:rPr lang="ja-JP" sz="3600">
                <a:solidFill>
                  <a:schemeClr val="dk1"/>
                </a:solidFill>
                <a:latin typeface="游ゴシック" panose="020B0400000000000000" pitchFamily="50" charset="-128"/>
                <a:ea typeface="游ゴシック" panose="020B0400000000000000" pitchFamily="50" charset="-128"/>
                <a:sym typeface="Arial"/>
              </a:rPr>
              <a:t>日本の第１回政府報告に関する総括所見</a:t>
            </a:r>
            <a:r>
              <a:rPr lang="ja-JP" sz="1400">
                <a:solidFill>
                  <a:schemeClr val="dk1"/>
                </a:solidFill>
                <a:latin typeface="游ゴシック" panose="020B0400000000000000" pitchFamily="50" charset="-128"/>
                <a:ea typeface="游ゴシック" panose="020B0400000000000000" pitchFamily="50" charset="-128"/>
                <a:sym typeface="Arial"/>
              </a:rPr>
              <a:t>（外務省仮訳・抜粋）</a:t>
            </a:r>
            <a:endParaRPr>
              <a:latin typeface="游ゴシック" panose="020B0400000000000000" pitchFamily="50" charset="-128"/>
              <a:ea typeface="游ゴシック" panose="020B0400000000000000" pitchFamily="50" charset="-128"/>
            </a:endParaRPr>
          </a:p>
        </p:txBody>
      </p:sp>
      <p:sp>
        <p:nvSpPr>
          <p:cNvPr id="823" name="Google Shape;823;p19"/>
          <p:cNvSpPr txBox="1"/>
          <p:nvPr/>
        </p:nvSpPr>
        <p:spPr>
          <a:xfrm>
            <a:off x="1146233" y="1990075"/>
            <a:ext cx="101838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委員会は以下を懸念する</a:t>
            </a:r>
            <a:endParaRPr>
              <a:latin typeface="游ゴシック" panose="020B0400000000000000" pitchFamily="50" charset="-128"/>
              <a:ea typeface="游ゴシック" panose="020B0400000000000000" pitchFamily="50" charset="-128"/>
            </a:endParaRPr>
          </a:p>
        </p:txBody>
      </p:sp>
      <p:sp>
        <p:nvSpPr>
          <p:cNvPr id="824" name="Google Shape;824;p19"/>
          <p:cNvSpPr txBox="1"/>
          <p:nvPr/>
        </p:nvSpPr>
        <p:spPr>
          <a:xfrm>
            <a:off x="1074591" y="2499504"/>
            <a:ext cx="10183820" cy="110799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Arial"/>
              <a:buChar char="•"/>
            </a:pPr>
            <a:r>
              <a:rPr lang="ja-JP" sz="22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精神保健及び精神障害者福祉に関する法律により規定されている</a:t>
            </a:r>
            <a:br>
              <a:rPr lang="ja-JP" sz="2200">
                <a:solidFill>
                  <a:schemeClr val="dk1"/>
                </a:solidFill>
                <a:latin typeface="游ゴシック" panose="020B0400000000000000" pitchFamily="50" charset="-128"/>
                <a:ea typeface="游ゴシック" panose="020B0400000000000000" pitchFamily="50" charset="-128"/>
                <a:sym typeface="Arial"/>
              </a:rPr>
            </a:br>
            <a:r>
              <a:rPr lang="ja-JP" sz="2200">
                <a:solidFill>
                  <a:schemeClr val="dk1"/>
                </a:solidFill>
                <a:latin typeface="游ゴシック" panose="020B0400000000000000" pitchFamily="50" charset="-128"/>
                <a:ea typeface="游ゴシック" panose="020B0400000000000000" pitchFamily="50" charset="-128"/>
                <a:sym typeface="Arial"/>
              </a:rPr>
              <a:t>障害者の主観的又は客観的な障害又は危険性に基づく、</a:t>
            </a:r>
            <a:br>
              <a:rPr lang="ja-JP" sz="2200">
                <a:solidFill>
                  <a:schemeClr val="dk1"/>
                </a:solidFill>
                <a:latin typeface="游ゴシック" panose="020B0400000000000000" pitchFamily="50" charset="-128"/>
                <a:ea typeface="游ゴシック" panose="020B0400000000000000" pitchFamily="50" charset="-128"/>
                <a:sym typeface="Arial"/>
              </a:rPr>
            </a:br>
            <a:r>
              <a:rPr lang="ja-JP" sz="2200">
                <a:solidFill>
                  <a:schemeClr val="dk1"/>
                </a:solidFill>
                <a:latin typeface="游ゴシック" panose="020B0400000000000000" pitchFamily="50" charset="-128"/>
                <a:ea typeface="游ゴシック" panose="020B0400000000000000" pitchFamily="50" charset="-128"/>
                <a:sym typeface="Arial"/>
              </a:rPr>
              <a:t>障害者の精神科病院への非自発的入院及び非自発的治療を認める法令。</a:t>
            </a:r>
            <a:endParaRPr>
              <a:latin typeface="游ゴシック" panose="020B0400000000000000" pitchFamily="50" charset="-128"/>
              <a:ea typeface="游ゴシック" panose="020B0400000000000000" pitchFamily="50" charset="-128"/>
            </a:endParaRPr>
          </a:p>
        </p:txBody>
      </p:sp>
      <p:sp>
        <p:nvSpPr>
          <p:cNvPr id="825" name="Google Shape;825;p19"/>
          <p:cNvSpPr txBox="1"/>
          <p:nvPr/>
        </p:nvSpPr>
        <p:spPr>
          <a:xfrm>
            <a:off x="1146233" y="3937859"/>
            <a:ext cx="101838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委員会は以下のことを求める</a:t>
            </a:r>
            <a:endParaRPr>
              <a:latin typeface="游ゴシック" panose="020B0400000000000000" pitchFamily="50" charset="-128"/>
              <a:ea typeface="游ゴシック" panose="020B0400000000000000" pitchFamily="50" charset="-128"/>
            </a:endParaRPr>
          </a:p>
        </p:txBody>
      </p:sp>
      <p:sp>
        <p:nvSpPr>
          <p:cNvPr id="826" name="Google Shape;826;p19"/>
          <p:cNvSpPr txBox="1"/>
          <p:nvPr/>
        </p:nvSpPr>
        <p:spPr>
          <a:xfrm>
            <a:off x="1084039" y="4450443"/>
            <a:ext cx="10183820" cy="144655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Arial"/>
              <a:buChar char="•"/>
            </a:pPr>
            <a:r>
              <a:rPr lang="ja-JP" sz="2200">
                <a:solidFill>
                  <a:schemeClr val="dk1"/>
                </a:solidFill>
                <a:latin typeface="游ゴシック" panose="020B0400000000000000" pitchFamily="50" charset="-128"/>
                <a:ea typeface="游ゴシック" panose="020B0400000000000000" pitchFamily="50" charset="-128"/>
                <a:sym typeface="Arial"/>
              </a:rPr>
              <a:t>主観的又は客観的な障害に基づく非合意の精神科治療を認める</a:t>
            </a:r>
            <a:br>
              <a:rPr lang="ja-JP" sz="2200">
                <a:solidFill>
                  <a:schemeClr val="dk1"/>
                </a:solidFill>
                <a:latin typeface="游ゴシック" panose="020B0400000000000000" pitchFamily="50" charset="-128"/>
                <a:ea typeface="游ゴシック" panose="020B0400000000000000" pitchFamily="50" charset="-128"/>
                <a:sym typeface="Arial"/>
              </a:rPr>
            </a:br>
            <a:r>
              <a:rPr lang="ja-JP" sz="2200">
                <a:solidFill>
                  <a:schemeClr val="dk1"/>
                </a:solidFill>
                <a:latin typeface="游ゴシック" panose="020B0400000000000000" pitchFamily="50" charset="-128"/>
                <a:ea typeface="游ゴシック" panose="020B0400000000000000" pitchFamily="50" charset="-128"/>
                <a:sym typeface="Arial"/>
              </a:rPr>
              <a:t>全ての法規定を廃止し、障害者が強制的な治療を強いられず、</a:t>
            </a:r>
            <a:br>
              <a:rPr lang="ja-JP" sz="2200">
                <a:solidFill>
                  <a:schemeClr val="dk1"/>
                </a:solidFill>
                <a:latin typeface="游ゴシック" panose="020B0400000000000000" pitchFamily="50" charset="-128"/>
                <a:ea typeface="游ゴシック" panose="020B0400000000000000" pitchFamily="50" charset="-128"/>
                <a:sym typeface="Arial"/>
              </a:rPr>
            </a:br>
            <a:r>
              <a:rPr lang="ja-JP" sz="2200">
                <a:solidFill>
                  <a:schemeClr val="dk1"/>
                </a:solidFill>
                <a:latin typeface="游ゴシック" panose="020B0400000000000000" pitchFamily="50" charset="-128"/>
                <a:ea typeface="游ゴシック" panose="020B0400000000000000" pitchFamily="50" charset="-128"/>
                <a:sym typeface="Arial"/>
              </a:rPr>
              <a:t>他の者との平等を基礎とした同一の範囲、質及び水準の保健を</a:t>
            </a:r>
            <a:br>
              <a:rPr lang="ja-JP" sz="2200">
                <a:solidFill>
                  <a:schemeClr val="dk1"/>
                </a:solidFill>
                <a:latin typeface="游ゴシック" panose="020B0400000000000000" pitchFamily="50" charset="-128"/>
                <a:ea typeface="游ゴシック" panose="020B0400000000000000" pitchFamily="50" charset="-128"/>
                <a:sym typeface="Arial"/>
              </a:rPr>
            </a:br>
            <a:r>
              <a:rPr lang="ja-JP" sz="2200">
                <a:solidFill>
                  <a:schemeClr val="dk1"/>
                </a:solidFill>
                <a:latin typeface="游ゴシック" panose="020B0400000000000000" pitchFamily="50" charset="-128"/>
                <a:ea typeface="游ゴシック" panose="020B0400000000000000" pitchFamily="50" charset="-128"/>
                <a:sym typeface="Arial"/>
              </a:rPr>
              <a:t>利用する機会を有することを確保する監視の仕組みを設置すること。 </a:t>
            </a:r>
            <a:endParaRPr>
              <a:latin typeface="游ゴシック" panose="020B0400000000000000" pitchFamily="50" charset="-128"/>
              <a:ea typeface="游ゴシック" panose="020B0400000000000000" pitchFamily="50" charset="-128"/>
            </a:endParaRPr>
          </a:p>
        </p:txBody>
      </p:sp>
      <p:sp>
        <p:nvSpPr>
          <p:cNvPr id="827" name="Google Shape;827;p19"/>
          <p:cNvSpPr txBox="1"/>
          <p:nvPr/>
        </p:nvSpPr>
        <p:spPr>
          <a:xfrm>
            <a:off x="9887061" y="6123543"/>
            <a:ext cx="131379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800">
                <a:solidFill>
                  <a:schemeClr val="dk1"/>
                </a:solidFill>
                <a:latin typeface="游ゴシック" panose="020B0400000000000000" pitchFamily="50" charset="-128"/>
                <a:ea typeface="游ゴシック" panose="020B0400000000000000" pitchFamily="50" charset="-128"/>
                <a:sym typeface="Arial"/>
              </a:rPr>
              <a:t>2022年9月</a:t>
            </a:r>
            <a:endParaRPr>
              <a:latin typeface="游ゴシック" panose="020B0400000000000000" pitchFamily="50" charset="-128"/>
              <a:ea typeface="游ゴシック" panose="020B0400000000000000" pitchFamily="50" charset="-128"/>
            </a:endParaRPr>
          </a:p>
        </p:txBody>
      </p:sp>
    </p:spTree>
  </p:cSld>
  <p:clrMapOvr>
    <a:masterClrMapping/>
  </p:clrMapOvr>
  <mc:AlternateContent xmlns:mc="http://schemas.openxmlformats.org/markup-compatibility/2006" xmlns:p14="http://schemas.microsoft.com/office/powerpoint/2010/main">
    <mc:Choice Requires="p14">
      <p:transition spd="slow" p14:dur="2000" advTm="21512"/>
    </mc:Choice>
    <mc:Fallback xmlns="">
      <p:transition spd="slow" advTm="21512"/>
    </mc:Fallback>
  </mc:AlternateContent>
  <p:extLst>
    <p:ext uri="{E180D4A7-C9FB-4DFB-919C-405C955672EB}">
      <p14:showEvtLst xmlns:p14="http://schemas.microsoft.com/office/powerpoint/2010/main">
        <p14:playEvt time="6" objId="2"/>
        <p14:stopEvt time="21107" objId="2"/>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
          <p:cNvSpPr txBox="1"/>
          <p:nvPr/>
        </p:nvSpPr>
        <p:spPr>
          <a:xfrm>
            <a:off x="1115136" y="1911424"/>
            <a:ext cx="10183820" cy="3993401"/>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300"/>
              <a:buFont typeface="Arial"/>
              <a:buChar char="•"/>
            </a:pPr>
            <a:r>
              <a:rPr lang="ja-JP" sz="2300" i="0" u="none" strike="noStrike" cap="none" dirty="0">
                <a:solidFill>
                  <a:schemeClr val="dk1"/>
                </a:solidFill>
                <a:latin typeface="游ゴシック" panose="020B0400000000000000" pitchFamily="50" charset="-128"/>
                <a:ea typeface="游ゴシック" panose="020B0400000000000000" pitchFamily="50" charset="-128"/>
                <a:sym typeface="Arial"/>
              </a:rPr>
              <a:t>精神科医療で行われる行動制限は、</a:t>
            </a:r>
            <a:r>
              <a:rPr lang="ja-JP" sz="2300" dirty="0">
                <a:solidFill>
                  <a:schemeClr val="dk1"/>
                </a:solidFill>
                <a:latin typeface="游ゴシック" panose="020B0400000000000000" pitchFamily="50" charset="-128"/>
                <a:ea typeface="游ゴシック" panose="020B0400000000000000" pitchFamily="50" charset="-128"/>
                <a:sym typeface="Arial"/>
              </a:rPr>
              <a:t>精神保健福祉法に基づき、</a:t>
            </a:r>
            <a:br>
              <a:rPr lang="ja-JP" sz="2300" dirty="0">
                <a:solidFill>
                  <a:schemeClr val="dk1"/>
                </a:solidFill>
                <a:latin typeface="游ゴシック" panose="020B0400000000000000" pitchFamily="50" charset="-128"/>
                <a:ea typeface="游ゴシック" panose="020B0400000000000000" pitchFamily="50" charset="-128"/>
                <a:sym typeface="Arial"/>
              </a:rPr>
            </a:br>
            <a:r>
              <a:rPr lang="ja-JP" sz="2300" dirty="0">
                <a:solidFill>
                  <a:schemeClr val="dk1"/>
                </a:solidFill>
                <a:latin typeface="游ゴシック" panose="020B0400000000000000" pitchFamily="50" charset="-128"/>
                <a:ea typeface="游ゴシック" panose="020B0400000000000000" pitchFamily="50" charset="-128"/>
                <a:sym typeface="Arial"/>
              </a:rPr>
              <a:t>入院中の者につき、その医療又は保護に欠くことのできない限度に</a:t>
            </a:r>
            <a:br>
              <a:rPr lang="ja-JP" sz="2300" dirty="0">
                <a:solidFill>
                  <a:schemeClr val="dk1"/>
                </a:solidFill>
                <a:latin typeface="游ゴシック" panose="020B0400000000000000" pitchFamily="50" charset="-128"/>
                <a:ea typeface="游ゴシック" panose="020B0400000000000000" pitchFamily="50" charset="-128"/>
                <a:sym typeface="Arial"/>
              </a:rPr>
            </a:br>
            <a:r>
              <a:rPr lang="ja-JP" sz="2300" dirty="0">
                <a:solidFill>
                  <a:schemeClr val="dk1"/>
                </a:solidFill>
                <a:latin typeface="游ゴシック" panose="020B0400000000000000" pitchFamily="50" charset="-128"/>
                <a:ea typeface="游ゴシック" panose="020B0400000000000000" pitchFamily="50" charset="-128"/>
                <a:sym typeface="Arial"/>
              </a:rPr>
              <a:t>おいて、行うことができる（法第36条）。</a:t>
            </a:r>
            <a:endParaRPr sz="2300" dirty="0">
              <a:solidFill>
                <a:schemeClr val="dk1"/>
              </a:solidFill>
              <a:latin typeface="游ゴシック" panose="020B0400000000000000" pitchFamily="50" charset="-128"/>
              <a:ea typeface="游ゴシック" panose="020B0400000000000000" pitchFamily="50" charset="-128"/>
              <a:sym typeface="Arial"/>
            </a:endParaRPr>
          </a:p>
          <a:p>
            <a:pPr marL="342900" marR="0" lvl="0" indent="-342900" algn="l" rtl="0">
              <a:spcBef>
                <a:spcPts val="1500"/>
              </a:spcBef>
              <a:spcAft>
                <a:spcPts val="0"/>
              </a:spcAft>
              <a:buClr>
                <a:schemeClr val="dk1"/>
              </a:buClr>
              <a:buSzPts val="2300"/>
              <a:buFont typeface="Arial"/>
              <a:buChar char="•"/>
            </a:pPr>
            <a:r>
              <a:rPr lang="ja-JP" sz="2300" dirty="0">
                <a:solidFill>
                  <a:schemeClr val="dk1"/>
                </a:solidFill>
                <a:latin typeface="游ゴシック" panose="020B0400000000000000" pitchFamily="50" charset="-128"/>
                <a:ea typeface="游ゴシック" panose="020B0400000000000000" pitchFamily="50" charset="-128"/>
                <a:sym typeface="Arial"/>
              </a:rPr>
              <a:t>このため、行動制限最小化の活動では法令の知識が欠かせない。</a:t>
            </a:r>
            <a:endParaRPr sz="2300" dirty="0">
              <a:solidFill>
                <a:schemeClr val="dk1"/>
              </a:solidFill>
              <a:latin typeface="游ゴシック" panose="020B0400000000000000" pitchFamily="50" charset="-128"/>
              <a:ea typeface="游ゴシック" panose="020B0400000000000000" pitchFamily="50" charset="-128"/>
              <a:sym typeface="Arial"/>
            </a:endParaRPr>
          </a:p>
          <a:p>
            <a:pPr marL="342900" marR="0" lvl="0" indent="-342900" algn="l" rtl="0">
              <a:spcBef>
                <a:spcPts val="1500"/>
              </a:spcBef>
              <a:spcAft>
                <a:spcPts val="0"/>
              </a:spcAft>
              <a:buClr>
                <a:schemeClr val="dk1"/>
              </a:buClr>
              <a:buSzPts val="2300"/>
              <a:buFont typeface="Arial"/>
              <a:buChar char="•"/>
            </a:pPr>
            <a:r>
              <a:rPr lang="ja-JP" sz="2300" dirty="0">
                <a:solidFill>
                  <a:schemeClr val="dk1"/>
                </a:solidFill>
                <a:latin typeface="游ゴシック" panose="020B0400000000000000" pitchFamily="50" charset="-128"/>
                <a:ea typeface="游ゴシック" panose="020B0400000000000000" pitchFamily="50" charset="-128"/>
                <a:sym typeface="Arial"/>
              </a:rPr>
              <a:t>精神保健福祉法における行動制限には、</a:t>
            </a:r>
            <a:br>
              <a:rPr lang="ja-JP" sz="2300" dirty="0">
                <a:solidFill>
                  <a:schemeClr val="dk1"/>
                </a:solidFill>
                <a:latin typeface="游ゴシック" panose="020B0400000000000000" pitchFamily="50" charset="-128"/>
                <a:ea typeface="游ゴシック" panose="020B0400000000000000" pitchFamily="50" charset="-128"/>
                <a:sym typeface="Arial"/>
              </a:rPr>
            </a:br>
            <a:r>
              <a:rPr lang="ja-JP" sz="2300" dirty="0">
                <a:solidFill>
                  <a:schemeClr val="dk1"/>
                </a:solidFill>
                <a:latin typeface="游ゴシック" panose="020B0400000000000000" pitchFamily="50" charset="-128"/>
                <a:ea typeface="游ゴシック" panose="020B0400000000000000" pitchFamily="50" charset="-128"/>
                <a:sym typeface="Arial"/>
              </a:rPr>
              <a:t>通信・面会（信書、電話、面会）の制限、隔離、身体的拘束、</a:t>
            </a:r>
            <a:br>
              <a:rPr lang="ja-JP" sz="2300" dirty="0">
                <a:solidFill>
                  <a:schemeClr val="dk1"/>
                </a:solidFill>
                <a:latin typeface="游ゴシック" panose="020B0400000000000000" pitchFamily="50" charset="-128"/>
                <a:ea typeface="游ゴシック" panose="020B0400000000000000" pitchFamily="50" charset="-128"/>
                <a:sym typeface="Arial"/>
              </a:rPr>
            </a:br>
            <a:r>
              <a:rPr lang="ja-JP" sz="2300" dirty="0">
                <a:solidFill>
                  <a:schemeClr val="dk1"/>
                </a:solidFill>
                <a:latin typeface="游ゴシック" panose="020B0400000000000000" pitchFamily="50" charset="-128"/>
                <a:ea typeface="游ゴシック" panose="020B0400000000000000" pitchFamily="50" charset="-128"/>
                <a:sym typeface="Arial"/>
              </a:rPr>
              <a:t>任意入院者の開放処遇の制限が含まれる。</a:t>
            </a:r>
            <a:endParaRPr sz="2300" dirty="0">
              <a:solidFill>
                <a:schemeClr val="dk1"/>
              </a:solidFill>
              <a:latin typeface="游ゴシック" panose="020B0400000000000000" pitchFamily="50" charset="-128"/>
              <a:ea typeface="游ゴシック" panose="020B0400000000000000" pitchFamily="50" charset="-128"/>
              <a:sym typeface="Arial"/>
            </a:endParaRPr>
          </a:p>
          <a:p>
            <a:pPr marL="342900" marR="0" lvl="0" indent="-342900" algn="l" rtl="0">
              <a:spcBef>
                <a:spcPts val="1500"/>
              </a:spcBef>
              <a:spcAft>
                <a:spcPts val="0"/>
              </a:spcAft>
              <a:buClr>
                <a:schemeClr val="dk1"/>
              </a:buClr>
              <a:buSzPts val="2300"/>
              <a:buFont typeface="Arial"/>
              <a:buChar char="•"/>
            </a:pPr>
            <a:r>
              <a:rPr lang="ja-JP" sz="2300" dirty="0">
                <a:solidFill>
                  <a:schemeClr val="dk1"/>
                </a:solidFill>
                <a:latin typeface="游ゴシック" panose="020B0400000000000000" pitchFamily="50" charset="-128"/>
                <a:ea typeface="游ゴシック" panose="020B0400000000000000" pitchFamily="50" charset="-128"/>
                <a:sym typeface="Arial"/>
              </a:rPr>
              <a:t>精神科医療で行われる行動制限は、法に基づき、</a:t>
            </a:r>
            <a:br>
              <a:rPr lang="ja-JP" sz="2300" dirty="0">
                <a:solidFill>
                  <a:schemeClr val="dk1"/>
                </a:solidFill>
                <a:latin typeface="游ゴシック" panose="020B0400000000000000" pitchFamily="50" charset="-128"/>
                <a:ea typeface="游ゴシック" panose="020B0400000000000000" pitchFamily="50" charset="-128"/>
                <a:sym typeface="Arial"/>
              </a:rPr>
            </a:br>
            <a:r>
              <a:rPr lang="ja-JP" sz="2300" dirty="0">
                <a:solidFill>
                  <a:schemeClr val="dk1"/>
                </a:solidFill>
                <a:latin typeface="游ゴシック" panose="020B0400000000000000" pitchFamily="50" charset="-128"/>
                <a:ea typeface="游ゴシック" panose="020B0400000000000000" pitchFamily="50" charset="-128"/>
                <a:sym typeface="Arial"/>
              </a:rPr>
              <a:t>最小限度で行われなければならない。</a:t>
            </a:r>
            <a:endParaRPr sz="2300" i="0" u="none" strike="noStrike" cap="none" dirty="0">
              <a:solidFill>
                <a:schemeClr val="dk1"/>
              </a:solidFill>
              <a:latin typeface="游ゴシック" panose="020B0400000000000000" pitchFamily="50" charset="-128"/>
              <a:ea typeface="游ゴシック" panose="020B0400000000000000" pitchFamily="50" charset="-128"/>
              <a:sym typeface="Arial"/>
            </a:endParaRPr>
          </a:p>
        </p:txBody>
      </p:sp>
      <p:sp>
        <p:nvSpPr>
          <p:cNvPr id="141" name="Google Shape;141;p2"/>
          <p:cNvSpPr txBox="1"/>
          <p:nvPr/>
        </p:nvSpPr>
        <p:spPr>
          <a:xfrm>
            <a:off x="1074591" y="558333"/>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はじめに</a:t>
            </a:r>
            <a:endParaRPr>
              <a:latin typeface="游ゴシック" panose="020B0400000000000000" pitchFamily="50" charset="-128"/>
              <a:ea typeface="游ゴシック" panose="020B0400000000000000" pitchFamily="50" charset="-128"/>
            </a:endParaRPr>
          </a:p>
        </p:txBody>
      </p:sp>
      <p:grpSp>
        <p:nvGrpSpPr>
          <p:cNvPr id="142" name="Google Shape;142;p2"/>
          <p:cNvGrpSpPr/>
          <p:nvPr/>
        </p:nvGrpSpPr>
        <p:grpSpPr>
          <a:xfrm>
            <a:off x="11534873" y="1"/>
            <a:ext cx="666276" cy="6858000"/>
            <a:chOff x="11534873" y="1"/>
            <a:chExt cx="666276" cy="6858000"/>
          </a:xfrm>
        </p:grpSpPr>
        <p:sp>
          <p:nvSpPr>
            <p:cNvPr id="143" name="Google Shape;143;p2"/>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4" name="Google Shape;144;p2"/>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5" name="Google Shape;145;p2"/>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6" name="Google Shape;146;p2"/>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7" name="Google Shape;147;p2"/>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8" name="Google Shape;148;p2"/>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9" name="Google Shape;149;p2"/>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0" name="Google Shape;150;p2"/>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3" name="Google Shape;153;p2"/>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4" name="Google Shape;154;p2"/>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5" name="Google Shape;155;p2"/>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6" name="Google Shape;156;p2"/>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7" name="Google Shape;157;p2"/>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8" name="Google Shape;158;p2"/>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2"/>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0" name="Google Shape;160;p2"/>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61" name="Google Shape;161;p2"/>
          <p:cNvGrpSpPr/>
          <p:nvPr/>
        </p:nvGrpSpPr>
        <p:grpSpPr>
          <a:xfrm>
            <a:off x="-9149" y="0"/>
            <a:ext cx="666276" cy="6858000"/>
            <a:chOff x="-9149" y="0"/>
            <a:chExt cx="666276" cy="6858000"/>
          </a:xfrm>
        </p:grpSpPr>
        <p:sp>
          <p:nvSpPr>
            <p:cNvPr id="162" name="Google Shape;162;p2"/>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4" name="Google Shape;164;p2"/>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5" name="Google Shape;165;p2"/>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6" name="Google Shape;166;p2"/>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7" name="Google Shape;167;p2"/>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8" name="Google Shape;168;p2"/>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9" name="Google Shape;169;p2"/>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 name="Google Shape;170;p2"/>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1" name="Google Shape;171;p2"/>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2" name="Google Shape;172;p2"/>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3" name="Google Shape;173;p2"/>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4" name="Google Shape;174;p2"/>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5" name="Google Shape;175;p2"/>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6" name="Google Shape;176;p2"/>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7" name="Google Shape;177;p2"/>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8" name="Google Shape;178;p2"/>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9" name="Google Shape;179;p2"/>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66367"/>
    </mc:Choice>
    <mc:Fallback xmlns="">
      <p:transition spd="slow" advTm="66367"/>
    </mc:Fallback>
  </mc:AlternateContent>
  <p:extLst>
    <p:ext uri="{E180D4A7-C9FB-4DFB-919C-405C955672EB}">
      <p14:showEvtLst xmlns:p14="http://schemas.microsoft.com/office/powerpoint/2010/main">
        <p14:playEvt time="6" objId="3"/>
        <p14:stopEvt time="65811" objId="3"/>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sp>
        <p:nvSpPr>
          <p:cNvPr id="834" name="Google Shape;834;p20"/>
          <p:cNvSpPr txBox="1"/>
          <p:nvPr/>
        </p:nvSpPr>
        <p:spPr>
          <a:xfrm>
            <a:off x="1074591" y="1744574"/>
            <a:ext cx="10183820" cy="3854901"/>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300"/>
              <a:buFont typeface="Arial"/>
              <a:buChar char="•"/>
            </a:pP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行動制限最小化に関連する国内の法令や関連事項について紹介した。</a:t>
            </a:r>
            <a:endParaRPr>
              <a:latin typeface="游ゴシック" panose="020B0400000000000000" pitchFamily="50" charset="-128"/>
              <a:ea typeface="游ゴシック" panose="020B0400000000000000" pitchFamily="50" charset="-128"/>
            </a:endParaRPr>
          </a:p>
          <a:p>
            <a:pPr marL="342900" marR="0" lvl="0" indent="-342900" algn="l" rtl="0">
              <a:spcBef>
                <a:spcPts val="1500"/>
              </a:spcBef>
              <a:spcAft>
                <a:spcPts val="0"/>
              </a:spcAft>
              <a:buClr>
                <a:schemeClr val="dk1"/>
              </a:buClr>
              <a:buSzPts val="2300"/>
              <a:buFont typeface="Arial"/>
              <a:buChar char="•"/>
            </a:pP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精神科医療における行動制限は、精神保健福祉法に基づき、</a:t>
            </a:r>
            <a:br>
              <a:rPr lang="ja-JP" sz="2300">
                <a:solidFill>
                  <a:schemeClr val="dk1"/>
                </a:solidFill>
                <a:latin typeface="游ゴシック" panose="020B0400000000000000" pitchFamily="50" charset="-128"/>
                <a:ea typeface="游ゴシック" panose="020B0400000000000000" pitchFamily="50" charset="-128"/>
                <a:sym typeface="Arial"/>
              </a:rPr>
            </a:b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入院中の者につき、その医療又は保護に欠くことのできない</a:t>
            </a:r>
            <a:b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b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限度において、行うことができる（法第36条）。</a:t>
            </a:r>
            <a:endParaRPr>
              <a:latin typeface="游ゴシック" panose="020B0400000000000000" pitchFamily="50" charset="-128"/>
              <a:ea typeface="游ゴシック" panose="020B0400000000000000" pitchFamily="50" charset="-128"/>
            </a:endParaRPr>
          </a:p>
          <a:p>
            <a:pPr marL="342900" marR="0" lvl="0" indent="-342900" algn="l" rtl="0">
              <a:spcBef>
                <a:spcPts val="1500"/>
              </a:spcBef>
              <a:spcAft>
                <a:spcPts val="0"/>
              </a:spcAft>
              <a:buClr>
                <a:schemeClr val="dk1"/>
              </a:buClr>
              <a:buSzPts val="2300"/>
              <a:buFont typeface="Arial"/>
              <a:buChar char="•"/>
            </a:pP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告示第130号は、精神保健福祉法に定める行動の制限の詳細を定める</a:t>
            </a:r>
            <a:b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b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法的拘束力を持った基準であり、目的や対象、遵守事項を定めた</a:t>
            </a:r>
            <a:b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b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法的根拠は他にない。</a:t>
            </a:r>
            <a:endParaRPr>
              <a:latin typeface="游ゴシック" panose="020B0400000000000000" pitchFamily="50" charset="-128"/>
              <a:ea typeface="游ゴシック" panose="020B0400000000000000" pitchFamily="50" charset="-128"/>
            </a:endParaRPr>
          </a:p>
          <a:p>
            <a:pPr marL="342900" marR="0" lvl="0" indent="-342900" algn="l" rtl="0">
              <a:spcBef>
                <a:spcPts val="1500"/>
              </a:spcBef>
              <a:spcAft>
                <a:spcPts val="0"/>
              </a:spcAft>
              <a:buClr>
                <a:schemeClr val="dk1"/>
              </a:buClr>
              <a:buSzPts val="2300"/>
              <a:buFont typeface="Arial"/>
              <a:buChar char="•"/>
            </a:pP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法令外の関連事項がさまざまに存在し、有用なものを含むが、</a:t>
            </a:r>
            <a:b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br>
            <a:r>
              <a:rPr lang="ja-JP" sz="2300" i="0" u="none" strike="noStrike" cap="none">
                <a:solidFill>
                  <a:schemeClr val="dk1"/>
                </a:solidFill>
                <a:latin typeface="游ゴシック" panose="020B0400000000000000" pitchFamily="50" charset="-128"/>
                <a:ea typeface="游ゴシック" panose="020B0400000000000000" pitchFamily="50" charset="-128"/>
                <a:sym typeface="Arial"/>
              </a:rPr>
              <a:t>法令外であることには注意が必要である。</a:t>
            </a:r>
            <a:endParaRPr>
              <a:latin typeface="游ゴシック" panose="020B0400000000000000" pitchFamily="50" charset="-128"/>
              <a:ea typeface="游ゴシック" panose="020B0400000000000000" pitchFamily="50" charset="-128"/>
            </a:endParaRPr>
          </a:p>
        </p:txBody>
      </p:sp>
      <p:sp>
        <p:nvSpPr>
          <p:cNvPr id="835" name="Google Shape;835;p20"/>
          <p:cNvSpPr txBox="1"/>
          <p:nvPr/>
        </p:nvSpPr>
        <p:spPr>
          <a:xfrm>
            <a:off x="1074591" y="558333"/>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まとめ</a:t>
            </a:r>
            <a:endParaRPr>
              <a:latin typeface="游ゴシック" panose="020B0400000000000000" pitchFamily="50" charset="-128"/>
              <a:ea typeface="游ゴシック" panose="020B0400000000000000" pitchFamily="50" charset="-128"/>
            </a:endParaRPr>
          </a:p>
        </p:txBody>
      </p:sp>
      <p:grpSp>
        <p:nvGrpSpPr>
          <p:cNvPr id="836" name="Google Shape;836;p20"/>
          <p:cNvGrpSpPr/>
          <p:nvPr/>
        </p:nvGrpSpPr>
        <p:grpSpPr>
          <a:xfrm>
            <a:off x="11534873" y="1"/>
            <a:ext cx="666276" cy="6858000"/>
            <a:chOff x="11534873" y="1"/>
            <a:chExt cx="666276" cy="6858000"/>
          </a:xfrm>
        </p:grpSpPr>
        <p:sp>
          <p:nvSpPr>
            <p:cNvPr id="837" name="Google Shape;837;p20"/>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38" name="Google Shape;838;p20"/>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39" name="Google Shape;839;p20"/>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0" name="Google Shape;840;p20"/>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1" name="Google Shape;841;p20"/>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2" name="Google Shape;842;p20"/>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3" name="Google Shape;843;p20"/>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4" name="Google Shape;844;p20"/>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5" name="Google Shape;845;p20"/>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6" name="Google Shape;846;p20"/>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7" name="Google Shape;847;p20"/>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8" name="Google Shape;848;p20"/>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49" name="Google Shape;849;p20"/>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0" name="Google Shape;850;p20"/>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1" name="Google Shape;851;p20"/>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2" name="Google Shape;852;p20"/>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3" name="Google Shape;853;p20"/>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4" name="Google Shape;854;p20"/>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grpSp>
        <p:nvGrpSpPr>
          <p:cNvPr id="855" name="Google Shape;855;p20"/>
          <p:cNvGrpSpPr/>
          <p:nvPr/>
        </p:nvGrpSpPr>
        <p:grpSpPr>
          <a:xfrm>
            <a:off x="-9149" y="0"/>
            <a:ext cx="666276" cy="6858000"/>
            <a:chOff x="-9149" y="0"/>
            <a:chExt cx="666276" cy="6858000"/>
          </a:xfrm>
        </p:grpSpPr>
        <p:sp>
          <p:nvSpPr>
            <p:cNvPr id="856" name="Google Shape;856;p20"/>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7" name="Google Shape;857;p20"/>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8" name="Google Shape;858;p20"/>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59" name="Google Shape;859;p20"/>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0" name="Google Shape;860;p20"/>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1" name="Google Shape;861;p20"/>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2" name="Google Shape;862;p20"/>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3" name="Google Shape;863;p20"/>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4" name="Google Shape;864;p20"/>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5" name="Google Shape;865;p20"/>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6" name="Google Shape;866;p20"/>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7" name="Google Shape;867;p20"/>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8" name="Google Shape;868;p20"/>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69" name="Google Shape;869;p20"/>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70" name="Google Shape;870;p20"/>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71" name="Google Shape;871;p20"/>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72" name="Google Shape;872;p20"/>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873" name="Google Shape;873;p20"/>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56850"/>
    </mc:Choice>
    <mc:Fallback xmlns="">
      <p:transition spd="slow" advTm="56850"/>
    </mc:Fallback>
  </mc:AlternateContent>
  <p:extLst>
    <p:ext uri="{E180D4A7-C9FB-4DFB-919C-405C955672EB}">
      <p14:showEvtLst xmlns:p14="http://schemas.microsoft.com/office/powerpoint/2010/main">
        <p14:playEvt time="5" objId="2"/>
        <p14:stopEvt time="55644" objId="2"/>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grpSp>
        <p:nvGrpSpPr>
          <p:cNvPr id="186" name="Google Shape;186;p3"/>
          <p:cNvGrpSpPr/>
          <p:nvPr/>
        </p:nvGrpSpPr>
        <p:grpSpPr>
          <a:xfrm>
            <a:off x="1694167" y="1246578"/>
            <a:ext cx="5271393" cy="5145263"/>
            <a:chOff x="1695120" y="1517665"/>
            <a:chExt cx="5271393" cy="5145263"/>
          </a:xfrm>
        </p:grpSpPr>
        <p:sp>
          <p:nvSpPr>
            <p:cNvPr id="187" name="Google Shape;187;p3"/>
            <p:cNvSpPr/>
            <p:nvPr/>
          </p:nvSpPr>
          <p:spPr>
            <a:xfrm>
              <a:off x="3671892" y="1517665"/>
              <a:ext cx="1317848" cy="1158455"/>
            </a:xfrm>
            <a:custGeom>
              <a:avLst/>
              <a:gdLst/>
              <a:ahLst/>
              <a:cxnLst/>
              <a:rect l="l" t="t" r="r" b="b"/>
              <a:pathLst>
                <a:path w="1317848" h="1158455" extrusionOk="0">
                  <a:moveTo>
                    <a:pt x="0" y="1158455"/>
                  </a:moveTo>
                  <a:lnTo>
                    <a:pt x="658924" y="0"/>
                  </a:lnTo>
                  <a:lnTo>
                    <a:pt x="658924" y="0"/>
                  </a:lnTo>
                  <a:lnTo>
                    <a:pt x="1317848" y="1158455"/>
                  </a:lnTo>
                  <a:lnTo>
                    <a:pt x="0" y="1158455"/>
                  </a:lnTo>
                  <a:close/>
                </a:path>
              </a:pathLst>
            </a:custGeom>
            <a:solidFill>
              <a:srgbClr val="E4960A"/>
            </a:solidFill>
            <a:ln>
              <a:noFill/>
            </a:ln>
          </p:spPr>
          <p:txBody>
            <a:bodyPr spcFirstLastPara="1" wrap="square" lIns="66025" tIns="66025" rIns="66025" bIns="66025" anchor="ctr" anchorCtr="0">
              <a:noAutofit/>
            </a:bodyPr>
            <a:lstStyle/>
            <a:p>
              <a:pPr marL="0" marR="0" lvl="0" indent="0" algn="ctr" rtl="0">
                <a:lnSpc>
                  <a:spcPct val="90000"/>
                </a:lnSpc>
                <a:spcBef>
                  <a:spcPts val="0"/>
                </a:spcBef>
                <a:spcAft>
                  <a:spcPts val="0"/>
                </a:spcAft>
                <a:buClr>
                  <a:schemeClr val="dk1"/>
                </a:buClr>
                <a:buSzPts val="5200"/>
                <a:buFont typeface="Arial"/>
                <a:buNone/>
              </a:pPr>
              <a:endParaRPr sz="5200">
                <a:solidFill>
                  <a:schemeClr val="lt1"/>
                </a:solidFill>
                <a:latin typeface="游ゴシック" panose="020B0400000000000000" pitchFamily="50" charset="-128"/>
                <a:ea typeface="游ゴシック" panose="020B0400000000000000" pitchFamily="50" charset="-128"/>
                <a:sym typeface="Arial"/>
              </a:endParaRPr>
            </a:p>
          </p:txBody>
        </p:sp>
        <p:sp>
          <p:nvSpPr>
            <p:cNvPr id="188" name="Google Shape;188;p3"/>
            <p:cNvSpPr/>
            <p:nvPr/>
          </p:nvSpPr>
          <p:spPr>
            <a:xfrm>
              <a:off x="3012968" y="2676120"/>
              <a:ext cx="2635696" cy="1158455"/>
            </a:xfrm>
            <a:custGeom>
              <a:avLst/>
              <a:gdLst/>
              <a:ahLst/>
              <a:cxnLst/>
              <a:rect l="l" t="t" r="r" b="b"/>
              <a:pathLst>
                <a:path w="2635696" h="1158455" extrusionOk="0">
                  <a:moveTo>
                    <a:pt x="0" y="1158455"/>
                  </a:moveTo>
                  <a:lnTo>
                    <a:pt x="658929" y="0"/>
                  </a:lnTo>
                  <a:lnTo>
                    <a:pt x="1976767" y="0"/>
                  </a:lnTo>
                  <a:lnTo>
                    <a:pt x="2635696" y="1158455"/>
                  </a:lnTo>
                  <a:lnTo>
                    <a:pt x="0" y="1158455"/>
                  </a:lnTo>
                  <a:close/>
                </a:path>
              </a:pathLst>
            </a:custGeom>
            <a:solidFill>
              <a:schemeClr val="accent6"/>
            </a:solidFill>
            <a:ln>
              <a:noFill/>
            </a:ln>
          </p:spPr>
          <p:txBody>
            <a:bodyPr spcFirstLastPara="1" wrap="square" lIns="527275" tIns="66025" rIns="527275" bIns="66025" anchor="ctr" anchorCtr="0">
              <a:noAutofit/>
            </a:bodyPr>
            <a:lstStyle/>
            <a:p>
              <a:pPr marL="0" marR="0" lvl="0" indent="0" algn="ctr" rtl="0">
                <a:lnSpc>
                  <a:spcPct val="90000"/>
                </a:lnSpc>
                <a:spcBef>
                  <a:spcPts val="0"/>
                </a:spcBef>
                <a:spcAft>
                  <a:spcPts val="0"/>
                </a:spcAft>
                <a:buClr>
                  <a:schemeClr val="dk1"/>
                </a:buClr>
                <a:buSzPts val="5200"/>
                <a:buFont typeface="Arial"/>
                <a:buNone/>
              </a:pPr>
              <a:endParaRPr sz="5200">
                <a:solidFill>
                  <a:schemeClr val="lt1"/>
                </a:solidFill>
                <a:latin typeface="游ゴシック" panose="020B0400000000000000" pitchFamily="50" charset="-128"/>
                <a:ea typeface="游ゴシック" panose="020B0400000000000000" pitchFamily="50" charset="-128"/>
                <a:sym typeface="Arial"/>
              </a:endParaRPr>
            </a:p>
          </p:txBody>
        </p:sp>
        <p:sp>
          <p:nvSpPr>
            <p:cNvPr id="189" name="Google Shape;189;p3"/>
            <p:cNvSpPr/>
            <p:nvPr/>
          </p:nvSpPr>
          <p:spPr>
            <a:xfrm>
              <a:off x="2354044" y="3834575"/>
              <a:ext cx="3953544" cy="1158455"/>
            </a:xfrm>
            <a:custGeom>
              <a:avLst/>
              <a:gdLst/>
              <a:ahLst/>
              <a:cxnLst/>
              <a:rect l="l" t="t" r="r" b="b"/>
              <a:pathLst>
                <a:path w="3953544" h="1158455" extrusionOk="0">
                  <a:moveTo>
                    <a:pt x="0" y="1158455"/>
                  </a:moveTo>
                  <a:lnTo>
                    <a:pt x="658929" y="0"/>
                  </a:lnTo>
                  <a:lnTo>
                    <a:pt x="3294615" y="0"/>
                  </a:lnTo>
                  <a:lnTo>
                    <a:pt x="3953544" y="1158455"/>
                  </a:lnTo>
                  <a:lnTo>
                    <a:pt x="0" y="1158455"/>
                  </a:lnTo>
                  <a:close/>
                </a:path>
              </a:pathLst>
            </a:custGeom>
            <a:solidFill>
              <a:srgbClr val="1F5C99"/>
            </a:solidFill>
            <a:ln>
              <a:noFill/>
            </a:ln>
          </p:spPr>
          <p:txBody>
            <a:bodyPr spcFirstLastPara="1" wrap="square" lIns="757900" tIns="66025" rIns="757900" bIns="66025" anchor="ctr" anchorCtr="0">
              <a:noAutofit/>
            </a:bodyPr>
            <a:lstStyle/>
            <a:p>
              <a:pPr marL="0" marR="0" lvl="0" indent="0" algn="ctr" rtl="0">
                <a:lnSpc>
                  <a:spcPct val="90000"/>
                </a:lnSpc>
                <a:spcBef>
                  <a:spcPts val="0"/>
                </a:spcBef>
                <a:spcAft>
                  <a:spcPts val="0"/>
                </a:spcAft>
                <a:buClr>
                  <a:schemeClr val="dk1"/>
                </a:buClr>
                <a:buSzPts val="5200"/>
                <a:buFont typeface="Arial"/>
                <a:buNone/>
              </a:pPr>
              <a:endParaRPr sz="5200">
                <a:solidFill>
                  <a:schemeClr val="lt1"/>
                </a:solidFill>
                <a:latin typeface="游ゴシック" panose="020B0400000000000000" pitchFamily="50" charset="-128"/>
                <a:ea typeface="游ゴシック" panose="020B0400000000000000" pitchFamily="50" charset="-128"/>
                <a:sym typeface="Arial"/>
              </a:endParaRPr>
            </a:p>
          </p:txBody>
        </p:sp>
        <p:sp>
          <p:nvSpPr>
            <p:cNvPr id="190" name="Google Shape;190;p3"/>
            <p:cNvSpPr/>
            <p:nvPr/>
          </p:nvSpPr>
          <p:spPr>
            <a:xfrm>
              <a:off x="1695120" y="5504473"/>
              <a:ext cx="5271393" cy="1158455"/>
            </a:xfrm>
            <a:custGeom>
              <a:avLst/>
              <a:gdLst/>
              <a:ahLst/>
              <a:cxnLst/>
              <a:rect l="l" t="t" r="r" b="b"/>
              <a:pathLst>
                <a:path w="5271393" h="1158455" extrusionOk="0">
                  <a:moveTo>
                    <a:pt x="0" y="1158455"/>
                  </a:moveTo>
                  <a:lnTo>
                    <a:pt x="658929" y="0"/>
                  </a:lnTo>
                  <a:lnTo>
                    <a:pt x="4612464" y="0"/>
                  </a:lnTo>
                  <a:lnTo>
                    <a:pt x="5271393" y="1158455"/>
                  </a:lnTo>
                  <a:lnTo>
                    <a:pt x="0" y="1158455"/>
                  </a:lnTo>
                  <a:close/>
                </a:path>
              </a:pathLst>
            </a:custGeom>
            <a:solidFill>
              <a:srgbClr val="0C9ED5"/>
            </a:solidFill>
            <a:ln>
              <a:noFill/>
            </a:ln>
          </p:spPr>
          <p:txBody>
            <a:bodyPr spcFirstLastPara="1" wrap="square" lIns="988525" tIns="66025" rIns="988525" bIns="66025" anchor="ctr" anchorCtr="0">
              <a:noAutofit/>
            </a:bodyPr>
            <a:lstStyle/>
            <a:p>
              <a:pPr marL="0" marR="0" lvl="0" indent="0" algn="ctr" rtl="0">
                <a:lnSpc>
                  <a:spcPct val="90000"/>
                </a:lnSpc>
                <a:spcBef>
                  <a:spcPts val="0"/>
                </a:spcBef>
                <a:spcAft>
                  <a:spcPts val="0"/>
                </a:spcAft>
                <a:buClr>
                  <a:schemeClr val="dk1"/>
                </a:buClr>
                <a:buSzPts val="5200"/>
                <a:buFont typeface="Arial"/>
                <a:buNone/>
              </a:pPr>
              <a:endParaRPr sz="5200">
                <a:solidFill>
                  <a:schemeClr val="lt1"/>
                </a:solidFill>
                <a:latin typeface="游ゴシック" panose="020B0400000000000000" pitchFamily="50" charset="-128"/>
                <a:ea typeface="游ゴシック" panose="020B0400000000000000" pitchFamily="50" charset="-128"/>
                <a:sym typeface="Arial"/>
              </a:endParaRPr>
            </a:p>
          </p:txBody>
        </p:sp>
      </p:grpSp>
      <p:sp>
        <p:nvSpPr>
          <p:cNvPr id="191" name="Google Shape;191;p3"/>
          <p:cNvSpPr/>
          <p:nvPr/>
        </p:nvSpPr>
        <p:spPr>
          <a:xfrm>
            <a:off x="2336197" y="2555558"/>
            <a:ext cx="3925692" cy="1182834"/>
          </a:xfrm>
          <a:prstGeom prst="rect">
            <a:avLst/>
          </a:prstGeom>
          <a:solidFill>
            <a:srgbClr val="FFFFFF">
              <a:alpha val="49803"/>
            </a:srgbClr>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0">
              <a:spcBef>
                <a:spcPts val="0"/>
              </a:spcBef>
              <a:spcAft>
                <a:spcPts val="0"/>
              </a:spcAft>
              <a:buNone/>
            </a:pPr>
            <a:endParaRPr sz="2200">
              <a:solidFill>
                <a:schemeClr val="dk1"/>
              </a:solidFill>
              <a:latin typeface="游ゴシック" panose="020B0400000000000000" pitchFamily="50" charset="-128"/>
              <a:ea typeface="游ゴシック" panose="020B0400000000000000" pitchFamily="50" charset="-128"/>
              <a:sym typeface="Arial"/>
            </a:endParaRPr>
          </a:p>
        </p:txBody>
      </p:sp>
      <p:sp>
        <p:nvSpPr>
          <p:cNvPr id="192" name="Google Shape;192;p3"/>
          <p:cNvSpPr/>
          <p:nvPr/>
        </p:nvSpPr>
        <p:spPr>
          <a:xfrm>
            <a:off x="1916259" y="5110625"/>
            <a:ext cx="4710542" cy="1182834"/>
          </a:xfrm>
          <a:prstGeom prst="rect">
            <a:avLst/>
          </a:prstGeom>
          <a:solidFill>
            <a:srgbClr val="FFFFFF">
              <a:alpha val="49803"/>
            </a:srgbClr>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0">
              <a:spcBef>
                <a:spcPts val="0"/>
              </a:spcBef>
              <a:spcAft>
                <a:spcPts val="0"/>
              </a:spcAft>
              <a:buNone/>
            </a:pPr>
            <a:endParaRPr sz="2200">
              <a:solidFill>
                <a:schemeClr val="dk1"/>
              </a:solidFill>
              <a:latin typeface="游ゴシック" panose="020B0400000000000000" pitchFamily="50" charset="-128"/>
              <a:ea typeface="游ゴシック" panose="020B0400000000000000" pitchFamily="50" charset="-128"/>
              <a:sym typeface="Arial"/>
            </a:endParaRPr>
          </a:p>
        </p:txBody>
      </p:sp>
      <p:sp>
        <p:nvSpPr>
          <p:cNvPr id="193" name="Google Shape;193;p3"/>
          <p:cNvSpPr/>
          <p:nvPr/>
        </p:nvSpPr>
        <p:spPr>
          <a:xfrm>
            <a:off x="7604034" y="1468396"/>
            <a:ext cx="2390961" cy="801097"/>
          </a:xfrm>
          <a:prstGeom prst="roundRect">
            <a:avLst>
              <a:gd name="adj" fmla="val 16667"/>
            </a:avLst>
          </a:prstGeom>
          <a:solidFill>
            <a:srgbClr val="3A7D22"/>
          </a:solidFill>
          <a:ln w="19050" cap="flat" cmpd="sng">
            <a:solidFill>
              <a:srgbClr val="3A7D2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nvGrpSpPr>
          <p:cNvPr id="194" name="Google Shape;194;p3"/>
          <p:cNvGrpSpPr/>
          <p:nvPr/>
        </p:nvGrpSpPr>
        <p:grpSpPr>
          <a:xfrm>
            <a:off x="11534873" y="1"/>
            <a:ext cx="666276" cy="6858000"/>
            <a:chOff x="11534873" y="1"/>
            <a:chExt cx="666276" cy="6858000"/>
          </a:xfrm>
        </p:grpSpPr>
        <p:sp>
          <p:nvSpPr>
            <p:cNvPr id="195" name="Google Shape;195;p3"/>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6" name="Google Shape;196;p3"/>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7" name="Google Shape;197;p3"/>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8" name="Google Shape;198;p3"/>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9" name="Google Shape;199;p3"/>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0" name="Google Shape;200;p3"/>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1" name="Google Shape;201;p3"/>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2" name="Google Shape;202;p3"/>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3"/>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3"/>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5" name="Google Shape;205;p3"/>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6" name="Google Shape;206;p3"/>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7" name="Google Shape;207;p3"/>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3"/>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9" name="Google Shape;209;p3"/>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0" name="Google Shape;210;p3"/>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1" name="Google Shape;211;p3"/>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3"/>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213" name="Google Shape;213;p3"/>
          <p:cNvSpPr txBox="1"/>
          <p:nvPr/>
        </p:nvSpPr>
        <p:spPr>
          <a:xfrm>
            <a:off x="1036212" y="538692"/>
            <a:ext cx="483769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ルールの階層構造</a:t>
            </a:r>
            <a:endParaRPr sz="4000">
              <a:solidFill>
                <a:schemeClr val="dk1"/>
              </a:solidFill>
              <a:latin typeface="游ゴシック" panose="020B0400000000000000" pitchFamily="50" charset="-128"/>
              <a:ea typeface="游ゴシック" panose="020B0400000000000000" pitchFamily="50" charset="-128"/>
              <a:sym typeface="Arial"/>
            </a:endParaRPr>
          </a:p>
        </p:txBody>
      </p:sp>
      <p:sp>
        <p:nvSpPr>
          <p:cNvPr id="214" name="Google Shape;214;p3"/>
          <p:cNvSpPr/>
          <p:nvPr/>
        </p:nvSpPr>
        <p:spPr>
          <a:xfrm>
            <a:off x="3731723" y="1897366"/>
            <a:ext cx="1063812" cy="461665"/>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15" name="Google Shape;215;p3"/>
          <p:cNvSpPr txBox="1"/>
          <p:nvPr/>
        </p:nvSpPr>
        <p:spPr>
          <a:xfrm>
            <a:off x="3888078" y="1931572"/>
            <a:ext cx="8845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300">
                <a:solidFill>
                  <a:schemeClr val="dk1"/>
                </a:solidFill>
                <a:latin typeface="游ゴシック" panose="020B0400000000000000" pitchFamily="50" charset="-128"/>
                <a:ea typeface="游ゴシック" panose="020B0400000000000000" pitchFamily="50" charset="-128"/>
                <a:sym typeface="Arial"/>
              </a:rPr>
              <a:t>憲法</a:t>
            </a:r>
            <a:endParaRPr>
              <a:latin typeface="游ゴシック" panose="020B0400000000000000" pitchFamily="50" charset="-128"/>
              <a:ea typeface="游ゴシック" panose="020B0400000000000000" pitchFamily="50" charset="-128"/>
            </a:endParaRPr>
          </a:p>
        </p:txBody>
      </p:sp>
      <p:sp>
        <p:nvSpPr>
          <p:cNvPr id="216" name="Google Shape;216;p3"/>
          <p:cNvSpPr/>
          <p:nvPr/>
        </p:nvSpPr>
        <p:spPr>
          <a:xfrm>
            <a:off x="3712711" y="2660567"/>
            <a:ext cx="1063812" cy="461665"/>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17" name="Google Shape;217;p3"/>
          <p:cNvSpPr txBox="1"/>
          <p:nvPr/>
        </p:nvSpPr>
        <p:spPr>
          <a:xfrm>
            <a:off x="3874075" y="2690447"/>
            <a:ext cx="8845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300">
                <a:solidFill>
                  <a:schemeClr val="dk1"/>
                </a:solidFill>
                <a:latin typeface="游ゴシック" panose="020B0400000000000000" pitchFamily="50" charset="-128"/>
                <a:ea typeface="游ゴシック" panose="020B0400000000000000" pitchFamily="50" charset="-128"/>
                <a:sym typeface="Arial"/>
              </a:rPr>
              <a:t>政令</a:t>
            </a:r>
            <a:endParaRPr>
              <a:latin typeface="游ゴシック" panose="020B0400000000000000" pitchFamily="50" charset="-128"/>
              <a:ea typeface="游ゴシック" panose="020B0400000000000000" pitchFamily="50" charset="-128"/>
            </a:endParaRPr>
          </a:p>
        </p:txBody>
      </p:sp>
      <p:sp>
        <p:nvSpPr>
          <p:cNvPr id="218" name="Google Shape;218;p3"/>
          <p:cNvSpPr/>
          <p:nvPr/>
        </p:nvSpPr>
        <p:spPr>
          <a:xfrm>
            <a:off x="7604035" y="2682368"/>
            <a:ext cx="2390960" cy="670715"/>
          </a:xfrm>
          <a:prstGeom prst="rect">
            <a:avLst/>
          </a:prstGeom>
          <a:solidFill>
            <a:schemeClr val="lt1"/>
          </a:solidFill>
          <a:ln w="19050" cap="flat" cmpd="sng">
            <a:solidFill>
              <a:srgbClr val="1DBC9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19" name="Google Shape;219;p3"/>
          <p:cNvSpPr txBox="1"/>
          <p:nvPr/>
        </p:nvSpPr>
        <p:spPr>
          <a:xfrm>
            <a:off x="7517499" y="2836510"/>
            <a:ext cx="2591544"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2000">
                <a:solidFill>
                  <a:srgbClr val="FF0000"/>
                </a:solidFill>
                <a:latin typeface="游ゴシック" panose="020B0400000000000000" pitchFamily="50" charset="-128"/>
                <a:ea typeface="游ゴシック" panose="020B0400000000000000" pitchFamily="50" charset="-128"/>
                <a:sym typeface="Arial"/>
              </a:rPr>
              <a:t>精神保健福祉法</a:t>
            </a:r>
            <a:endParaRPr>
              <a:latin typeface="游ゴシック" panose="020B0400000000000000" pitchFamily="50" charset="-128"/>
              <a:ea typeface="游ゴシック" panose="020B0400000000000000" pitchFamily="50" charset="-128"/>
            </a:endParaRPr>
          </a:p>
        </p:txBody>
      </p:sp>
      <p:sp>
        <p:nvSpPr>
          <p:cNvPr id="220" name="Google Shape;220;p3"/>
          <p:cNvSpPr/>
          <p:nvPr/>
        </p:nvSpPr>
        <p:spPr>
          <a:xfrm>
            <a:off x="7075493" y="3796827"/>
            <a:ext cx="3494980" cy="670715"/>
          </a:xfrm>
          <a:prstGeom prst="rect">
            <a:avLst/>
          </a:prstGeom>
          <a:solidFill>
            <a:schemeClr val="lt1"/>
          </a:solidFill>
          <a:ln w="19050" cap="flat" cmpd="sng">
            <a:solidFill>
              <a:srgbClr val="1DBC9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21" name="Google Shape;221;p3"/>
          <p:cNvSpPr txBox="1"/>
          <p:nvPr/>
        </p:nvSpPr>
        <p:spPr>
          <a:xfrm>
            <a:off x="6874963" y="3945913"/>
            <a:ext cx="3963144"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2000">
                <a:solidFill>
                  <a:srgbClr val="FF0000"/>
                </a:solidFill>
                <a:latin typeface="游ゴシック" panose="020B0400000000000000" pitchFamily="50" charset="-128"/>
                <a:ea typeface="游ゴシック" panose="020B0400000000000000" pitchFamily="50" charset="-128"/>
                <a:sym typeface="Arial"/>
              </a:rPr>
              <a:t>厚生労働大臣が定める基準</a:t>
            </a:r>
            <a:endParaRPr>
              <a:latin typeface="游ゴシック" panose="020B0400000000000000" pitchFamily="50" charset="-128"/>
              <a:ea typeface="游ゴシック" panose="020B0400000000000000" pitchFamily="50" charset="-128"/>
            </a:endParaRPr>
          </a:p>
        </p:txBody>
      </p:sp>
      <p:sp>
        <p:nvSpPr>
          <p:cNvPr id="222" name="Google Shape;222;p3"/>
          <p:cNvSpPr/>
          <p:nvPr/>
        </p:nvSpPr>
        <p:spPr>
          <a:xfrm>
            <a:off x="3140855" y="3905757"/>
            <a:ext cx="1063812" cy="461665"/>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23" name="Google Shape;223;p3"/>
          <p:cNvSpPr/>
          <p:nvPr/>
        </p:nvSpPr>
        <p:spPr>
          <a:xfrm>
            <a:off x="4325865" y="3904244"/>
            <a:ext cx="1063812" cy="461665"/>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24" name="Google Shape;224;p3"/>
          <p:cNvSpPr txBox="1"/>
          <p:nvPr/>
        </p:nvSpPr>
        <p:spPr>
          <a:xfrm>
            <a:off x="3287278" y="3934124"/>
            <a:ext cx="884520" cy="4462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300">
                <a:solidFill>
                  <a:schemeClr val="dk1"/>
                </a:solidFill>
                <a:latin typeface="游ゴシック" panose="020B0400000000000000" pitchFamily="50" charset="-128"/>
                <a:ea typeface="游ゴシック" panose="020B0400000000000000" pitchFamily="50" charset="-128"/>
                <a:sym typeface="Arial"/>
              </a:rPr>
              <a:t>告示</a:t>
            </a:r>
            <a:endParaRPr sz="2300">
              <a:solidFill>
                <a:schemeClr val="dk1"/>
              </a:solidFill>
              <a:latin typeface="游ゴシック" panose="020B0400000000000000" pitchFamily="50" charset="-128"/>
              <a:ea typeface="游ゴシック" panose="020B0400000000000000" pitchFamily="50" charset="-128"/>
              <a:sym typeface="Arial"/>
            </a:endParaRPr>
          </a:p>
        </p:txBody>
      </p:sp>
      <p:sp>
        <p:nvSpPr>
          <p:cNvPr id="225" name="Google Shape;225;p3"/>
          <p:cNvSpPr txBox="1"/>
          <p:nvPr/>
        </p:nvSpPr>
        <p:spPr>
          <a:xfrm>
            <a:off x="4481253" y="3934123"/>
            <a:ext cx="884520" cy="4462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300" dirty="0">
                <a:solidFill>
                  <a:schemeClr val="dk1"/>
                </a:solidFill>
                <a:latin typeface="游ゴシック" panose="020B0400000000000000" pitchFamily="50" charset="-128"/>
                <a:ea typeface="游ゴシック" panose="020B0400000000000000" pitchFamily="50" charset="-128"/>
                <a:sym typeface="Arial"/>
              </a:rPr>
              <a:t>通達</a:t>
            </a:r>
            <a:endParaRPr sz="2300" dirty="0">
              <a:solidFill>
                <a:schemeClr val="dk1"/>
              </a:solidFill>
              <a:latin typeface="游ゴシック" panose="020B0400000000000000" pitchFamily="50" charset="-128"/>
              <a:ea typeface="游ゴシック" panose="020B0400000000000000" pitchFamily="50" charset="-128"/>
              <a:sym typeface="Arial"/>
            </a:endParaRPr>
          </a:p>
        </p:txBody>
      </p:sp>
      <p:sp>
        <p:nvSpPr>
          <p:cNvPr id="226" name="Google Shape;226;p3"/>
          <p:cNvSpPr/>
          <p:nvPr/>
        </p:nvSpPr>
        <p:spPr>
          <a:xfrm>
            <a:off x="2200638" y="5226507"/>
            <a:ext cx="4079072" cy="415712"/>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游ゴシック" panose="020B0400000000000000" pitchFamily="50" charset="-128"/>
              <a:ea typeface="游ゴシック" panose="020B0400000000000000" pitchFamily="50" charset="-128"/>
              <a:sym typeface="Arial"/>
            </a:endParaRPr>
          </a:p>
        </p:txBody>
      </p:sp>
      <p:sp>
        <p:nvSpPr>
          <p:cNvPr id="227" name="Google Shape;227;p3"/>
          <p:cNvSpPr txBox="1"/>
          <p:nvPr/>
        </p:nvSpPr>
        <p:spPr>
          <a:xfrm>
            <a:off x="2027027" y="5272946"/>
            <a:ext cx="442873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a:solidFill>
                  <a:schemeClr val="dk1"/>
                </a:solidFill>
                <a:latin typeface="游ゴシック" panose="020B0400000000000000" pitchFamily="50" charset="-128"/>
                <a:ea typeface="游ゴシック" panose="020B0400000000000000" pitchFamily="50" charset="-128"/>
                <a:sym typeface="Arial"/>
              </a:rPr>
              <a:t>学会ガイドライン・院内マニュアル等</a:t>
            </a:r>
            <a:endParaRPr>
              <a:latin typeface="游ゴシック" panose="020B0400000000000000" pitchFamily="50" charset="-128"/>
              <a:ea typeface="游ゴシック" panose="020B0400000000000000" pitchFamily="50" charset="-128"/>
            </a:endParaRPr>
          </a:p>
        </p:txBody>
      </p:sp>
      <p:cxnSp>
        <p:nvCxnSpPr>
          <p:cNvPr id="228" name="Google Shape;228;p3"/>
          <p:cNvCxnSpPr/>
          <p:nvPr/>
        </p:nvCxnSpPr>
        <p:spPr>
          <a:xfrm>
            <a:off x="6523789" y="3563488"/>
            <a:ext cx="4046684" cy="0"/>
          </a:xfrm>
          <a:prstGeom prst="straightConnector1">
            <a:avLst/>
          </a:prstGeom>
          <a:noFill/>
          <a:ln w="12700" cap="flat" cmpd="sng">
            <a:solidFill>
              <a:schemeClr val="accent6"/>
            </a:solidFill>
            <a:prstDash val="dash"/>
            <a:miter lim="800000"/>
            <a:headEnd type="none" w="sm" len="sm"/>
            <a:tailEnd type="none" w="sm" len="sm"/>
          </a:ln>
        </p:spPr>
      </p:cxnSp>
      <p:cxnSp>
        <p:nvCxnSpPr>
          <p:cNvPr id="229" name="Google Shape;229;p3"/>
          <p:cNvCxnSpPr/>
          <p:nvPr/>
        </p:nvCxnSpPr>
        <p:spPr>
          <a:xfrm>
            <a:off x="6306635" y="2454950"/>
            <a:ext cx="4154165" cy="0"/>
          </a:xfrm>
          <a:prstGeom prst="straightConnector1">
            <a:avLst/>
          </a:prstGeom>
          <a:noFill/>
          <a:ln w="12700" cap="flat" cmpd="sng">
            <a:solidFill>
              <a:schemeClr val="accent6"/>
            </a:solidFill>
            <a:prstDash val="dash"/>
            <a:miter lim="800000"/>
            <a:headEnd type="none" w="sm" len="sm"/>
            <a:tailEnd type="none" w="sm" len="sm"/>
          </a:ln>
        </p:spPr>
      </p:cxnSp>
      <p:grpSp>
        <p:nvGrpSpPr>
          <p:cNvPr id="230" name="Google Shape;230;p3"/>
          <p:cNvGrpSpPr/>
          <p:nvPr/>
        </p:nvGrpSpPr>
        <p:grpSpPr>
          <a:xfrm>
            <a:off x="-9149" y="0"/>
            <a:ext cx="666276" cy="6858000"/>
            <a:chOff x="-9149" y="0"/>
            <a:chExt cx="666276" cy="6858000"/>
          </a:xfrm>
        </p:grpSpPr>
        <p:sp>
          <p:nvSpPr>
            <p:cNvPr id="231" name="Google Shape;231;p3"/>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2" name="Google Shape;232;p3"/>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3" name="Google Shape;233;p3"/>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4" name="Google Shape;234;p3"/>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3"/>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3"/>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7" name="Google Shape;237;p3"/>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8" name="Google Shape;238;p3"/>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9" name="Google Shape;239;p3"/>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0" name="Google Shape;240;p3"/>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3"/>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3"/>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3" name="Google Shape;243;p3"/>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4" name="Google Shape;244;p3"/>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5" name="Google Shape;245;p3"/>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6" name="Google Shape;246;p3"/>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7" name="Google Shape;247;p3"/>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8" name="Google Shape;248;p3"/>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249" name="Google Shape;249;p3"/>
          <p:cNvSpPr/>
          <p:nvPr/>
        </p:nvSpPr>
        <p:spPr>
          <a:xfrm>
            <a:off x="7133083" y="1169547"/>
            <a:ext cx="1386087" cy="461665"/>
          </a:xfrm>
          <a:prstGeom prst="flowChartAlternateProcess">
            <a:avLst/>
          </a:prstGeom>
          <a:solidFill>
            <a:srgbClr val="275316"/>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游ゴシック" panose="020B0400000000000000" pitchFamily="50" charset="-128"/>
              <a:ea typeface="游ゴシック" panose="020B0400000000000000" pitchFamily="50" charset="-128"/>
              <a:sym typeface="Arial"/>
            </a:endParaRPr>
          </a:p>
        </p:txBody>
      </p:sp>
      <p:sp>
        <p:nvSpPr>
          <p:cNvPr id="250" name="Google Shape;250;p3"/>
          <p:cNvSpPr txBox="1"/>
          <p:nvPr/>
        </p:nvSpPr>
        <p:spPr>
          <a:xfrm>
            <a:off x="7274591" y="1186561"/>
            <a:ext cx="111943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400">
                <a:solidFill>
                  <a:srgbClr val="F2F2F2"/>
                </a:solidFill>
                <a:latin typeface="游ゴシック" panose="020B0400000000000000" pitchFamily="50" charset="-128"/>
                <a:ea typeface="游ゴシック" panose="020B0400000000000000" pitchFamily="50" charset="-128"/>
                <a:sym typeface="Arial"/>
              </a:rPr>
              <a:t>その他</a:t>
            </a:r>
            <a:endParaRPr>
              <a:latin typeface="游ゴシック" panose="020B0400000000000000" pitchFamily="50" charset="-128"/>
              <a:ea typeface="游ゴシック" panose="020B0400000000000000" pitchFamily="50" charset="-128"/>
            </a:endParaRPr>
          </a:p>
        </p:txBody>
      </p:sp>
      <p:sp>
        <p:nvSpPr>
          <p:cNvPr id="251" name="Google Shape;251;p3"/>
          <p:cNvSpPr txBox="1"/>
          <p:nvPr/>
        </p:nvSpPr>
        <p:spPr>
          <a:xfrm>
            <a:off x="7517499" y="1670985"/>
            <a:ext cx="2591544"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2000">
                <a:solidFill>
                  <a:srgbClr val="F2F2F2"/>
                </a:solidFill>
                <a:latin typeface="游ゴシック" panose="020B0400000000000000" pitchFamily="50" charset="-128"/>
                <a:ea typeface="游ゴシック" panose="020B0400000000000000" pitchFamily="50" charset="-128"/>
                <a:sym typeface="Arial"/>
              </a:rPr>
              <a:t>国際条約等</a:t>
            </a:r>
            <a:endParaRPr>
              <a:latin typeface="游ゴシック" panose="020B0400000000000000" pitchFamily="50" charset="-128"/>
              <a:ea typeface="游ゴシック" panose="020B0400000000000000" pitchFamily="50" charset="-128"/>
            </a:endParaRPr>
          </a:p>
        </p:txBody>
      </p:sp>
      <p:sp>
        <p:nvSpPr>
          <p:cNvPr id="252" name="Google Shape;252;p3"/>
          <p:cNvSpPr/>
          <p:nvPr/>
        </p:nvSpPr>
        <p:spPr>
          <a:xfrm>
            <a:off x="8557365" y="4589595"/>
            <a:ext cx="511812" cy="572025"/>
          </a:xfrm>
          <a:prstGeom prst="downArrow">
            <a:avLst>
              <a:gd name="adj1" fmla="val 50000"/>
              <a:gd name="adj2" fmla="val 50000"/>
            </a:avLst>
          </a:prstGeom>
          <a:solidFill>
            <a:srgbClr val="B3E5A0"/>
          </a:solidFill>
          <a:ln w="19050" cap="flat" cmpd="sng">
            <a:solidFill>
              <a:srgbClr val="00B4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53" name="Google Shape;253;p3"/>
          <p:cNvSpPr/>
          <p:nvPr/>
        </p:nvSpPr>
        <p:spPr>
          <a:xfrm>
            <a:off x="7521169" y="5283139"/>
            <a:ext cx="2686694" cy="685261"/>
          </a:xfrm>
          <a:prstGeom prst="rect">
            <a:avLst/>
          </a:prstGeom>
          <a:solidFill>
            <a:srgbClr val="FFFFFF"/>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54" name="Google Shape;254;p3"/>
          <p:cNvSpPr txBox="1"/>
          <p:nvPr/>
        </p:nvSpPr>
        <p:spPr>
          <a:xfrm>
            <a:off x="7591121" y="5315516"/>
            <a:ext cx="251349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a:solidFill>
                  <a:srgbClr val="3A7D22"/>
                </a:solidFill>
                <a:latin typeface="游ゴシック" panose="020B0400000000000000" pitchFamily="50" charset="-128"/>
                <a:ea typeface="游ゴシック" panose="020B0400000000000000" pitchFamily="50" charset="-128"/>
                <a:sym typeface="Arial"/>
              </a:rPr>
              <a:t>法的拘束力を有し</a:t>
            </a:r>
            <a:endParaRPr sz="1800">
              <a:solidFill>
                <a:srgbClr val="3A7D22"/>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800">
                <a:solidFill>
                  <a:srgbClr val="3A7D22"/>
                </a:solidFill>
                <a:latin typeface="游ゴシック" panose="020B0400000000000000" pitchFamily="50" charset="-128"/>
                <a:ea typeface="游ゴシック" panose="020B0400000000000000" pitchFamily="50" charset="-128"/>
                <a:sym typeface="Arial"/>
              </a:rPr>
              <a:t>「法令」に含まれる</a:t>
            </a:r>
            <a:endParaRPr>
              <a:latin typeface="游ゴシック" panose="020B0400000000000000" pitchFamily="50" charset="-128"/>
              <a:ea typeface="游ゴシック" panose="020B0400000000000000" pitchFamily="50" charset="-128"/>
            </a:endParaRPr>
          </a:p>
        </p:txBody>
      </p:sp>
      <p:sp>
        <p:nvSpPr>
          <p:cNvPr id="255" name="Google Shape;255;p3"/>
          <p:cNvSpPr/>
          <p:nvPr/>
        </p:nvSpPr>
        <p:spPr>
          <a:xfrm>
            <a:off x="4885362" y="2667784"/>
            <a:ext cx="1063812" cy="461665"/>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56" name="Google Shape;256;p3"/>
          <p:cNvSpPr txBox="1"/>
          <p:nvPr/>
        </p:nvSpPr>
        <p:spPr>
          <a:xfrm>
            <a:off x="5046726" y="2687936"/>
            <a:ext cx="8845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300">
                <a:solidFill>
                  <a:schemeClr val="dk1"/>
                </a:solidFill>
                <a:latin typeface="游ゴシック" panose="020B0400000000000000" pitchFamily="50" charset="-128"/>
                <a:ea typeface="游ゴシック" panose="020B0400000000000000" pitchFamily="50" charset="-128"/>
                <a:sym typeface="Arial"/>
              </a:rPr>
              <a:t>省令</a:t>
            </a:r>
            <a:endParaRPr>
              <a:latin typeface="游ゴシック" panose="020B0400000000000000" pitchFamily="50" charset="-128"/>
              <a:ea typeface="游ゴシック" panose="020B0400000000000000" pitchFamily="50" charset="-128"/>
            </a:endParaRPr>
          </a:p>
        </p:txBody>
      </p:sp>
      <p:sp>
        <p:nvSpPr>
          <p:cNvPr id="257" name="Google Shape;257;p3"/>
          <p:cNvSpPr/>
          <p:nvPr/>
        </p:nvSpPr>
        <p:spPr>
          <a:xfrm>
            <a:off x="2564076" y="2658828"/>
            <a:ext cx="1063812" cy="461665"/>
          </a:xfrm>
          <a:prstGeom prst="flowChartAlternateProcess">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58" name="Google Shape;258;p3"/>
          <p:cNvSpPr txBox="1"/>
          <p:nvPr/>
        </p:nvSpPr>
        <p:spPr>
          <a:xfrm>
            <a:off x="2725440" y="2688708"/>
            <a:ext cx="8845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300">
                <a:solidFill>
                  <a:schemeClr val="dk1"/>
                </a:solidFill>
                <a:latin typeface="游ゴシック" panose="020B0400000000000000" pitchFamily="50" charset="-128"/>
                <a:ea typeface="游ゴシック" panose="020B0400000000000000" pitchFamily="50" charset="-128"/>
                <a:sym typeface="Arial"/>
              </a:rPr>
              <a:t>法律</a:t>
            </a:r>
            <a:endParaRPr>
              <a:latin typeface="游ゴシック" panose="020B0400000000000000" pitchFamily="50" charset="-128"/>
              <a:ea typeface="游ゴシック" panose="020B0400000000000000" pitchFamily="50" charset="-128"/>
            </a:endParaRPr>
          </a:p>
        </p:txBody>
      </p:sp>
      <p:sp>
        <p:nvSpPr>
          <p:cNvPr id="259" name="Google Shape;259;p3"/>
          <p:cNvSpPr/>
          <p:nvPr/>
        </p:nvSpPr>
        <p:spPr>
          <a:xfrm rot="5400000">
            <a:off x="536382" y="2638952"/>
            <a:ext cx="2520747" cy="452986"/>
          </a:xfrm>
          <a:prstGeom prst="homePlate">
            <a:avLst>
              <a:gd name="adj" fmla="val 50000"/>
            </a:avLst>
          </a:prstGeom>
          <a:solidFill>
            <a:srgbClr val="595959"/>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260" name="Google Shape;260;p3"/>
          <p:cNvSpPr txBox="1"/>
          <p:nvPr/>
        </p:nvSpPr>
        <p:spPr>
          <a:xfrm>
            <a:off x="1589006" y="2086160"/>
            <a:ext cx="415498"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800">
                <a:solidFill>
                  <a:srgbClr val="F2F2F2"/>
                </a:solidFill>
                <a:latin typeface="游ゴシック" panose="020B0400000000000000" pitchFamily="50" charset="-128"/>
                <a:ea typeface="游ゴシック" panose="020B0400000000000000" pitchFamily="50" charset="-128"/>
                <a:sym typeface="Arial"/>
              </a:rPr>
              <a:t>法</a:t>
            </a:r>
            <a:endParaRPr sz="1800">
              <a:solidFill>
                <a:srgbClr val="F2F2F2"/>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1800">
                <a:solidFill>
                  <a:srgbClr val="F2F2F2"/>
                </a:solidFill>
                <a:latin typeface="游ゴシック" panose="020B0400000000000000" pitchFamily="50" charset="-128"/>
                <a:ea typeface="游ゴシック" panose="020B0400000000000000" pitchFamily="50" charset="-128"/>
                <a:sym typeface="Arial"/>
              </a:rPr>
              <a:t>的</a:t>
            </a:r>
            <a:endParaRPr sz="1800">
              <a:solidFill>
                <a:srgbClr val="F2F2F2"/>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1800">
                <a:solidFill>
                  <a:srgbClr val="F2F2F2"/>
                </a:solidFill>
                <a:latin typeface="游ゴシック" panose="020B0400000000000000" pitchFamily="50" charset="-128"/>
                <a:ea typeface="游ゴシック" panose="020B0400000000000000" pitchFamily="50" charset="-128"/>
                <a:sym typeface="Arial"/>
              </a:rPr>
              <a:t>拘</a:t>
            </a:r>
            <a:endParaRPr sz="1800">
              <a:solidFill>
                <a:srgbClr val="F2F2F2"/>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1800">
                <a:solidFill>
                  <a:srgbClr val="F2F2F2"/>
                </a:solidFill>
                <a:latin typeface="游ゴシック" panose="020B0400000000000000" pitchFamily="50" charset="-128"/>
                <a:ea typeface="游ゴシック" panose="020B0400000000000000" pitchFamily="50" charset="-128"/>
                <a:sym typeface="Arial"/>
              </a:rPr>
              <a:t>束</a:t>
            </a:r>
            <a:endParaRPr sz="1800">
              <a:solidFill>
                <a:srgbClr val="F2F2F2"/>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1800">
                <a:solidFill>
                  <a:srgbClr val="F2F2F2"/>
                </a:solidFill>
                <a:latin typeface="游ゴシック" panose="020B0400000000000000" pitchFamily="50" charset="-128"/>
                <a:ea typeface="游ゴシック" panose="020B0400000000000000" pitchFamily="50" charset="-128"/>
                <a:sym typeface="Arial"/>
              </a:rPr>
              <a:t>力</a:t>
            </a:r>
            <a:endParaRPr sz="1800">
              <a:solidFill>
                <a:srgbClr val="F2F2F2"/>
              </a:solidFill>
              <a:latin typeface="游ゴシック" panose="020B0400000000000000" pitchFamily="50" charset="-128"/>
              <a:ea typeface="游ゴシック" panose="020B0400000000000000" pitchFamily="50" charset="-128"/>
              <a:sym typeface="Arial"/>
            </a:endParaRPr>
          </a:p>
        </p:txBody>
      </p:sp>
      <p:sp>
        <p:nvSpPr>
          <p:cNvPr id="261" name="Google Shape;261;p3"/>
          <p:cNvSpPr txBox="1"/>
          <p:nvPr/>
        </p:nvSpPr>
        <p:spPr>
          <a:xfrm>
            <a:off x="1782806" y="5432539"/>
            <a:ext cx="4894353" cy="1015663"/>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endParaRPr sz="2000" dirty="0">
              <a:solidFill>
                <a:schemeClr val="dk1"/>
              </a:solidFill>
              <a:effectLst>
                <a:glow rad="127000">
                  <a:schemeClr val="bg1">
                    <a:alpha val="50000"/>
                  </a:schemeClr>
                </a:glow>
              </a:effectLst>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2000" dirty="0">
                <a:solidFill>
                  <a:schemeClr val="dk1"/>
                </a:solidFill>
                <a:effectLst>
                  <a:glow rad="127000">
                    <a:schemeClr val="bg1">
                      <a:alpha val="50000"/>
                    </a:schemeClr>
                  </a:glow>
                </a:effectLst>
                <a:latin typeface="游ゴシック" panose="020B0400000000000000" pitchFamily="50" charset="-128"/>
                <a:ea typeface="游ゴシック" panose="020B0400000000000000" pitchFamily="50" charset="-128"/>
                <a:sym typeface="Arial"/>
              </a:rPr>
              <a:t>行政機関以外が発出する関連事項</a:t>
            </a:r>
            <a:endParaRPr dirty="0">
              <a:effectLst>
                <a:glow rad="127000">
                  <a:schemeClr val="bg1">
                    <a:alpha val="50000"/>
                  </a:schemeClr>
                </a:glow>
              </a:effectLst>
              <a:latin typeface="游ゴシック" panose="020B0400000000000000" pitchFamily="50" charset="-128"/>
              <a:ea typeface="游ゴシック" panose="020B0400000000000000" pitchFamily="50" charset="-128"/>
            </a:endParaRPr>
          </a:p>
          <a:p>
            <a:pPr marL="0" marR="0" lvl="0" indent="0" algn="l" rtl="0">
              <a:spcBef>
                <a:spcPts val="0"/>
              </a:spcBef>
              <a:spcAft>
                <a:spcPts val="0"/>
              </a:spcAft>
              <a:buNone/>
            </a:pPr>
            <a:endParaRPr sz="2000" dirty="0">
              <a:solidFill>
                <a:schemeClr val="dk1"/>
              </a:solidFill>
              <a:effectLst>
                <a:glow rad="127000">
                  <a:schemeClr val="bg1">
                    <a:alpha val="50000"/>
                  </a:schemeClr>
                </a:glow>
              </a:effectLst>
              <a:latin typeface="游ゴシック" panose="020B0400000000000000" pitchFamily="50" charset="-128"/>
              <a:ea typeface="游ゴシック" panose="020B0400000000000000" pitchFamily="50" charset="-128"/>
              <a:sym typeface="Arial"/>
            </a:endParaRPr>
          </a:p>
        </p:txBody>
      </p:sp>
      <p:sp>
        <p:nvSpPr>
          <p:cNvPr id="262" name="Google Shape;262;p3"/>
          <p:cNvSpPr txBox="1"/>
          <p:nvPr/>
        </p:nvSpPr>
        <p:spPr>
          <a:xfrm>
            <a:off x="2951129" y="3235535"/>
            <a:ext cx="2749471" cy="40011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ja-JP" sz="2000" dirty="0">
                <a:solidFill>
                  <a:schemeClr val="dk1"/>
                </a:solidFill>
                <a:effectLst>
                  <a:glow rad="127000">
                    <a:schemeClr val="bg1">
                      <a:alpha val="50000"/>
                    </a:schemeClr>
                  </a:glow>
                </a:effectLst>
                <a:latin typeface="游ゴシック" panose="020B0400000000000000" pitchFamily="50" charset="-128"/>
                <a:ea typeface="游ゴシック" panose="020B0400000000000000" pitchFamily="50" charset="-128"/>
                <a:sym typeface="Arial"/>
              </a:rPr>
              <a:t>一般的な意味での法令</a:t>
            </a:r>
            <a:endParaRPr dirty="0">
              <a:effectLst>
                <a:glow rad="127000">
                  <a:schemeClr val="bg1">
                    <a:alpha val="50000"/>
                  </a:schemeClr>
                </a:glow>
              </a:effectLst>
              <a:latin typeface="游ゴシック" panose="020B0400000000000000" pitchFamily="50" charset="-128"/>
              <a:ea typeface="游ゴシック" panose="020B0400000000000000" pitchFamily="50" charset="-128"/>
            </a:endParaRPr>
          </a:p>
        </p:txBody>
      </p:sp>
      <p:sp>
        <p:nvSpPr>
          <p:cNvPr id="263" name="Google Shape;263;p3"/>
          <p:cNvSpPr/>
          <p:nvPr/>
        </p:nvSpPr>
        <p:spPr>
          <a:xfrm>
            <a:off x="3984268" y="4488670"/>
            <a:ext cx="511812" cy="550844"/>
          </a:xfrm>
          <a:prstGeom prst="downArrow">
            <a:avLst>
              <a:gd name="adj1" fmla="val 50000"/>
              <a:gd name="adj2" fmla="val 50000"/>
            </a:avLst>
          </a:prstGeom>
          <a:solidFill>
            <a:srgbClr val="C0E4F5"/>
          </a:solidFill>
          <a:ln w="19050" cap="flat" cmpd="sng">
            <a:solidFill>
              <a:srgbClr val="0B76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99253"/>
    </mc:Choice>
    <mc:Fallback xmlns="">
      <p:transition spd="slow" advTm="99253"/>
    </mc:Fallback>
  </mc:AlternateContent>
  <p:extLst>
    <p:ext uri="{E180D4A7-C9FB-4DFB-919C-405C955672EB}">
      <p14:showEvtLst xmlns:p14="http://schemas.microsoft.com/office/powerpoint/2010/main">
        <p14:playEvt time="7" objId="3"/>
        <p14:stopEvt time="98806" objId="3"/>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
          <p:cNvSpPr txBox="1"/>
          <p:nvPr/>
        </p:nvSpPr>
        <p:spPr>
          <a:xfrm>
            <a:off x="1074591" y="1933375"/>
            <a:ext cx="10183820" cy="43396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300"/>
              <a:buFont typeface="Arial"/>
              <a:buNone/>
            </a:pPr>
            <a:r>
              <a:rPr lang="ja-JP" sz="2300" dirty="0">
                <a:solidFill>
                  <a:schemeClr val="dk1"/>
                </a:solidFill>
                <a:latin typeface="游ゴシック" panose="020B0400000000000000" pitchFamily="50" charset="-128"/>
                <a:ea typeface="游ゴシック" panose="020B0400000000000000" pitchFamily="50" charset="-128"/>
                <a:sym typeface="Arial"/>
              </a:rPr>
              <a:t>精神科病院の管理者は、入院中の者につき、</a:t>
            </a:r>
            <a:endParaRPr sz="23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u="sng" dirty="0">
                <a:solidFill>
                  <a:schemeClr val="dk1"/>
                </a:solidFill>
                <a:latin typeface="游ゴシック" panose="020B0400000000000000" pitchFamily="50" charset="-128"/>
                <a:ea typeface="游ゴシック" panose="020B0400000000000000" pitchFamily="50" charset="-128"/>
                <a:sym typeface="Arial"/>
              </a:rPr>
              <a:t>その医療又は保護に欠くことのできない限度において、</a:t>
            </a:r>
            <a:endParaRPr sz="2300" u="sng"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dirty="0">
                <a:solidFill>
                  <a:schemeClr val="dk1"/>
                </a:solidFill>
                <a:latin typeface="游ゴシック" panose="020B0400000000000000" pitchFamily="50" charset="-128"/>
                <a:ea typeface="游ゴシック" panose="020B0400000000000000" pitchFamily="50" charset="-128"/>
                <a:sym typeface="Arial"/>
              </a:rPr>
              <a:t>その行動について必要な制限を行うことができる。</a:t>
            </a:r>
            <a:endParaRPr sz="2300" dirty="0">
              <a:solidFill>
                <a:schemeClr val="dk1"/>
              </a:solidFill>
              <a:latin typeface="游ゴシック" panose="020B0400000000000000" pitchFamily="50" charset="-128"/>
              <a:ea typeface="游ゴシック" panose="020B0400000000000000" pitchFamily="50" charset="-128"/>
              <a:sym typeface="Arial"/>
            </a:endParaRPr>
          </a:p>
          <a:p>
            <a:pPr marL="446088" marR="0" lvl="0" indent="-446088" algn="l" rtl="0">
              <a:spcBef>
                <a:spcPts val="0"/>
              </a:spcBef>
              <a:spcAft>
                <a:spcPts val="0"/>
              </a:spcAft>
              <a:buClr>
                <a:schemeClr val="dk1"/>
              </a:buClr>
              <a:buSzPts val="2300"/>
              <a:buFont typeface="Arial"/>
              <a:buNone/>
            </a:pPr>
            <a:endParaRPr sz="2300" b="0" i="0" dirty="0">
              <a:solidFill>
                <a:srgbClr val="333333"/>
              </a:solidFill>
              <a:latin typeface="游ゴシック" panose="020B0400000000000000" pitchFamily="50" charset="-128"/>
              <a:ea typeface="游ゴシック" panose="020B0400000000000000" pitchFamily="50" charset="-128"/>
              <a:sym typeface="Arial"/>
            </a:endParaRPr>
          </a:p>
          <a:p>
            <a:pPr marL="446088" marR="0" lvl="0" indent="-446088" algn="l" rtl="0">
              <a:spcBef>
                <a:spcPts val="0"/>
              </a:spcBef>
              <a:spcAft>
                <a:spcPts val="0"/>
              </a:spcAft>
              <a:buClr>
                <a:srgbClr val="333333"/>
              </a:buClr>
              <a:buSzPts val="2300"/>
              <a:buFont typeface="Arial"/>
              <a:buNone/>
            </a:pPr>
            <a:r>
              <a:rPr lang="ja-JP" sz="2300" b="0" i="0" dirty="0">
                <a:solidFill>
                  <a:srgbClr val="333333"/>
                </a:solidFill>
                <a:latin typeface="游ゴシック" panose="020B0400000000000000" pitchFamily="50" charset="-128"/>
                <a:ea typeface="游ゴシック" panose="020B0400000000000000" pitchFamily="50" charset="-128"/>
                <a:sym typeface="Arial"/>
              </a:rPr>
              <a:t>２</a:t>
            </a:r>
            <a:r>
              <a:rPr lang="ja-JP" sz="2300" dirty="0">
                <a:solidFill>
                  <a:srgbClr val="333333"/>
                </a:solidFill>
                <a:latin typeface="游ゴシック" panose="020B0400000000000000" pitchFamily="50" charset="-128"/>
                <a:ea typeface="游ゴシック" panose="020B0400000000000000" pitchFamily="50" charset="-128"/>
                <a:sym typeface="Arial"/>
              </a:rPr>
              <a:t>　</a:t>
            </a:r>
            <a:r>
              <a:rPr lang="ja-JP" sz="2300" b="0" i="0" dirty="0">
                <a:solidFill>
                  <a:srgbClr val="333333"/>
                </a:solidFill>
                <a:latin typeface="游ゴシック" panose="020B0400000000000000" pitchFamily="50" charset="-128"/>
                <a:ea typeface="游ゴシック" panose="020B0400000000000000" pitchFamily="50" charset="-128"/>
                <a:sym typeface="Arial"/>
              </a:rPr>
              <a:t>精神科病院の管理者は、前項の規定にかかわらず、信書の発受の制限、都道府県その他の行政機関の職員との面会の制限その他の行動の制限であつて、厚生労働大臣があらかじめ社会保障審議会の意見を聴いて</a:t>
            </a:r>
            <a:br>
              <a:rPr lang="ja-JP" sz="2300" dirty="0">
                <a:solidFill>
                  <a:srgbClr val="333333"/>
                </a:solidFill>
                <a:latin typeface="游ゴシック" panose="020B0400000000000000" pitchFamily="50" charset="-128"/>
                <a:ea typeface="游ゴシック" panose="020B0400000000000000" pitchFamily="50" charset="-128"/>
                <a:sym typeface="Arial"/>
              </a:rPr>
            </a:br>
            <a:r>
              <a:rPr lang="ja-JP" sz="2300" b="0" i="0" dirty="0">
                <a:solidFill>
                  <a:srgbClr val="333333"/>
                </a:solidFill>
                <a:latin typeface="游ゴシック" panose="020B0400000000000000" pitchFamily="50" charset="-128"/>
                <a:ea typeface="游ゴシック" panose="020B0400000000000000" pitchFamily="50" charset="-128"/>
                <a:sym typeface="Arial"/>
              </a:rPr>
              <a:t>定める行動の制限については、これを行うことができない。</a:t>
            </a:r>
            <a:endParaRPr sz="2300" b="0" i="0" dirty="0">
              <a:solidFill>
                <a:srgbClr val="333333"/>
              </a:solidFill>
              <a:latin typeface="游ゴシック" panose="020B0400000000000000" pitchFamily="50" charset="-128"/>
              <a:ea typeface="游ゴシック" panose="020B0400000000000000" pitchFamily="50" charset="-128"/>
              <a:sym typeface="Arial"/>
            </a:endParaRPr>
          </a:p>
          <a:p>
            <a:pPr marL="446088" marR="0" lvl="0" indent="-446088" algn="l" rtl="0">
              <a:spcBef>
                <a:spcPts val="0"/>
              </a:spcBef>
              <a:spcAft>
                <a:spcPts val="0"/>
              </a:spcAft>
              <a:buClr>
                <a:schemeClr val="dk1"/>
              </a:buClr>
              <a:buSzPts val="2300"/>
              <a:buFont typeface="Arial"/>
              <a:buNone/>
            </a:pPr>
            <a:endParaRPr sz="2300" dirty="0">
              <a:solidFill>
                <a:srgbClr val="333333"/>
              </a:solidFill>
              <a:latin typeface="游ゴシック" panose="020B0400000000000000" pitchFamily="50" charset="-128"/>
              <a:ea typeface="游ゴシック" panose="020B0400000000000000" pitchFamily="50" charset="-128"/>
              <a:sym typeface="Arial"/>
            </a:endParaRPr>
          </a:p>
          <a:p>
            <a:pPr marL="446088" marR="0" lvl="0" indent="-446088" algn="l" rtl="0">
              <a:spcBef>
                <a:spcPts val="0"/>
              </a:spcBef>
              <a:spcAft>
                <a:spcPts val="0"/>
              </a:spcAft>
              <a:buClr>
                <a:srgbClr val="333333"/>
              </a:buClr>
              <a:buSzPts val="2300"/>
              <a:buFont typeface="Arial"/>
              <a:buNone/>
            </a:pPr>
            <a:r>
              <a:rPr lang="ja-JP" sz="2300" dirty="0">
                <a:solidFill>
                  <a:srgbClr val="333333"/>
                </a:solidFill>
                <a:latin typeface="游ゴシック" panose="020B0400000000000000" pitchFamily="50" charset="-128"/>
                <a:ea typeface="游ゴシック" panose="020B0400000000000000" pitchFamily="50" charset="-128"/>
                <a:sym typeface="Arial"/>
              </a:rPr>
              <a:t>３　</a:t>
            </a:r>
            <a:r>
              <a:rPr lang="ja-JP" sz="2300" b="0" i="0" dirty="0">
                <a:solidFill>
                  <a:srgbClr val="333333"/>
                </a:solidFill>
                <a:latin typeface="游ゴシック" panose="020B0400000000000000" pitchFamily="50" charset="-128"/>
                <a:ea typeface="游ゴシック" panose="020B0400000000000000" pitchFamily="50" charset="-128"/>
                <a:sym typeface="Arial"/>
              </a:rPr>
              <a:t>第1項の規定による行動の制限のうち、厚生労働大臣があらかじめ社会保障審議会の意見を聴いて定める患者の隔離その他の行動の制限は、</a:t>
            </a:r>
            <a:br>
              <a:rPr lang="ja-JP" sz="2300" b="0" i="0" dirty="0">
                <a:solidFill>
                  <a:srgbClr val="333333"/>
                </a:solidFill>
                <a:latin typeface="游ゴシック" panose="020B0400000000000000" pitchFamily="50" charset="-128"/>
                <a:ea typeface="游ゴシック" panose="020B0400000000000000" pitchFamily="50" charset="-128"/>
                <a:sym typeface="Arial"/>
              </a:rPr>
            </a:br>
            <a:r>
              <a:rPr lang="ja-JP" sz="2300" b="0" i="0" dirty="0">
                <a:solidFill>
                  <a:srgbClr val="333333"/>
                </a:solidFill>
                <a:latin typeface="游ゴシック" panose="020B0400000000000000" pitchFamily="50" charset="-128"/>
                <a:ea typeface="游ゴシック" panose="020B0400000000000000" pitchFamily="50" charset="-128"/>
                <a:sym typeface="Arial"/>
              </a:rPr>
              <a:t>指定医が必要と認める場合でなければ行うことができない。</a:t>
            </a:r>
            <a:endParaRPr sz="2300" dirty="0">
              <a:solidFill>
                <a:schemeClr val="dk1"/>
              </a:solidFill>
              <a:latin typeface="游ゴシック" panose="020B0400000000000000" pitchFamily="50" charset="-128"/>
              <a:ea typeface="游ゴシック" panose="020B0400000000000000" pitchFamily="50" charset="-128"/>
              <a:sym typeface="Arial"/>
            </a:endParaRPr>
          </a:p>
        </p:txBody>
      </p:sp>
      <p:sp>
        <p:nvSpPr>
          <p:cNvPr id="271" name="Google Shape;271;p4"/>
          <p:cNvSpPr txBox="1"/>
          <p:nvPr/>
        </p:nvSpPr>
        <p:spPr>
          <a:xfrm>
            <a:off x="1074591" y="523152"/>
            <a:ext cx="11676205"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600" dirty="0">
                <a:solidFill>
                  <a:schemeClr val="dk1"/>
                </a:solidFill>
                <a:latin typeface="游ゴシック" panose="020B0400000000000000" pitchFamily="50" charset="-128"/>
                <a:ea typeface="游ゴシック" panose="020B0400000000000000" pitchFamily="50" charset="-128"/>
                <a:sym typeface="Arial"/>
              </a:rPr>
              <a:t>精神保健福祉法　第四節</a:t>
            </a:r>
            <a:endParaRPr sz="36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3600" dirty="0">
                <a:solidFill>
                  <a:schemeClr val="dk1"/>
                </a:solidFill>
                <a:latin typeface="游ゴシック" panose="020B0400000000000000" pitchFamily="50" charset="-128"/>
                <a:ea typeface="游ゴシック" panose="020B0400000000000000" pitchFamily="50" charset="-128"/>
                <a:sym typeface="Arial"/>
              </a:rPr>
              <a:t>精神科病院における処遇等（処遇）第三十六条</a:t>
            </a:r>
            <a:endParaRPr sz="3600" dirty="0">
              <a:solidFill>
                <a:schemeClr val="dk1"/>
              </a:solidFill>
              <a:latin typeface="游ゴシック" panose="020B0400000000000000" pitchFamily="50" charset="-128"/>
              <a:ea typeface="游ゴシック" panose="020B0400000000000000" pitchFamily="50" charset="-128"/>
              <a:sym typeface="Arial"/>
            </a:endParaRPr>
          </a:p>
        </p:txBody>
      </p:sp>
      <p:grpSp>
        <p:nvGrpSpPr>
          <p:cNvPr id="272" name="Google Shape;272;p4"/>
          <p:cNvGrpSpPr/>
          <p:nvPr/>
        </p:nvGrpSpPr>
        <p:grpSpPr>
          <a:xfrm>
            <a:off x="11534873" y="1"/>
            <a:ext cx="666276" cy="6858000"/>
            <a:chOff x="11534873" y="1"/>
            <a:chExt cx="666276" cy="6858000"/>
          </a:xfrm>
        </p:grpSpPr>
        <p:sp>
          <p:nvSpPr>
            <p:cNvPr id="273" name="Google Shape;273;p4"/>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4" name="Google Shape;274;p4"/>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5" name="Google Shape;275;p4"/>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6" name="Google Shape;276;p4"/>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7" name="Google Shape;277;p4"/>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8" name="Google Shape;278;p4"/>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9" name="Google Shape;279;p4"/>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0" name="Google Shape;280;p4"/>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1" name="Google Shape;281;p4"/>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2" name="Google Shape;282;p4"/>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3" name="Google Shape;283;p4"/>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4" name="Google Shape;284;p4"/>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5" name="Google Shape;285;p4"/>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6" name="Google Shape;286;p4"/>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7" name="Google Shape;287;p4"/>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8" name="Google Shape;288;p4"/>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9" name="Google Shape;289;p4"/>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0" name="Google Shape;290;p4"/>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91" name="Google Shape;291;p4"/>
          <p:cNvGrpSpPr/>
          <p:nvPr/>
        </p:nvGrpSpPr>
        <p:grpSpPr>
          <a:xfrm>
            <a:off x="-9149" y="0"/>
            <a:ext cx="666276" cy="6858000"/>
            <a:chOff x="-9149" y="0"/>
            <a:chExt cx="666276" cy="6858000"/>
          </a:xfrm>
        </p:grpSpPr>
        <p:sp>
          <p:nvSpPr>
            <p:cNvPr id="292" name="Google Shape;292;p4"/>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3" name="Google Shape;293;p4"/>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4" name="Google Shape;294;p4"/>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5" name="Google Shape;295;p4"/>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6" name="Google Shape;296;p4"/>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7" name="Google Shape;297;p4"/>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8" name="Google Shape;298;p4"/>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9" name="Google Shape;299;p4"/>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0" name="Google Shape;300;p4"/>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1" name="Google Shape;301;p4"/>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2" name="Google Shape;302;p4"/>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3" name="Google Shape;303;p4"/>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4" name="Google Shape;304;p4"/>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5" name="Google Shape;305;p4"/>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6" name="Google Shape;306;p4"/>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7" name="Google Shape;307;p4"/>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8" name="Google Shape;308;p4"/>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9" name="Google Shape;309;p4"/>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40204"/>
    </mc:Choice>
    <mc:Fallback xmlns="">
      <p:transition spd="slow" advTm="40204"/>
    </mc:Fallback>
  </mc:AlternateContent>
  <p:extLst>
    <p:ext uri="{E180D4A7-C9FB-4DFB-919C-405C955672EB}">
      <p14:showEvtLst xmlns:p14="http://schemas.microsoft.com/office/powerpoint/2010/main">
        <p14:playEvt time="6" objId="2"/>
        <p14:stopEvt time="39589" objId="2"/>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
          <p:cNvSpPr txBox="1"/>
          <p:nvPr/>
        </p:nvSpPr>
        <p:spPr>
          <a:xfrm>
            <a:off x="1101776" y="2405000"/>
            <a:ext cx="4559722" cy="1200288"/>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法律第三十六条第二項の規定に基づき</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厚生労働大臣が定める行動の制限</a:t>
            </a:r>
            <a:endParaRPr sz="2000">
              <a:solidFill>
                <a:schemeClr val="dk1"/>
              </a:solidFill>
              <a:latin typeface="游ゴシック" panose="020B0400000000000000" pitchFamily="50" charset="-128"/>
              <a:ea typeface="游ゴシック" panose="020B0400000000000000" pitchFamily="50" charset="-128"/>
              <a:sym typeface="Arial"/>
            </a:endParaRPr>
          </a:p>
        </p:txBody>
      </p:sp>
      <p:sp>
        <p:nvSpPr>
          <p:cNvPr id="317" name="Google Shape;317;p5"/>
          <p:cNvSpPr txBox="1"/>
          <p:nvPr/>
        </p:nvSpPr>
        <p:spPr>
          <a:xfrm>
            <a:off x="1074591" y="523152"/>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告示第128号・129号　とは</a:t>
            </a:r>
            <a:endParaRPr sz="4000">
              <a:solidFill>
                <a:schemeClr val="dk1"/>
              </a:solidFill>
              <a:latin typeface="游ゴシック" panose="020B0400000000000000" pitchFamily="50" charset="-128"/>
              <a:ea typeface="游ゴシック" panose="020B0400000000000000" pitchFamily="50" charset="-128"/>
              <a:sym typeface="Arial"/>
            </a:endParaRPr>
          </a:p>
        </p:txBody>
      </p:sp>
      <p:grpSp>
        <p:nvGrpSpPr>
          <p:cNvPr id="318" name="Google Shape;318;p5"/>
          <p:cNvGrpSpPr/>
          <p:nvPr/>
        </p:nvGrpSpPr>
        <p:grpSpPr>
          <a:xfrm>
            <a:off x="11534873" y="1"/>
            <a:ext cx="666276" cy="6858000"/>
            <a:chOff x="11534873" y="1"/>
            <a:chExt cx="666276" cy="6858000"/>
          </a:xfrm>
        </p:grpSpPr>
        <p:sp>
          <p:nvSpPr>
            <p:cNvPr id="319" name="Google Shape;319;p5"/>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0" name="Google Shape;320;p5"/>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1" name="Google Shape;321;p5"/>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2" name="Google Shape;322;p5"/>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3" name="Google Shape;323;p5"/>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4" name="Google Shape;324;p5"/>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5" name="Google Shape;325;p5"/>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6" name="Google Shape;326;p5"/>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7" name="Google Shape;327;p5"/>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8" name="Google Shape;328;p5"/>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9" name="Google Shape;329;p5"/>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0" name="Google Shape;330;p5"/>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1" name="Google Shape;331;p5"/>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2" name="Google Shape;332;p5"/>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3" name="Google Shape;333;p5"/>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4" name="Google Shape;334;p5"/>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5" name="Google Shape;335;p5"/>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6" name="Google Shape;336;p5"/>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37" name="Google Shape;337;p5"/>
          <p:cNvGrpSpPr/>
          <p:nvPr/>
        </p:nvGrpSpPr>
        <p:grpSpPr>
          <a:xfrm>
            <a:off x="-9149" y="0"/>
            <a:ext cx="666276" cy="6858000"/>
            <a:chOff x="-9149" y="0"/>
            <a:chExt cx="666276" cy="6858000"/>
          </a:xfrm>
        </p:grpSpPr>
        <p:sp>
          <p:nvSpPr>
            <p:cNvPr id="338" name="Google Shape;338;p5"/>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39" name="Google Shape;339;p5"/>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0" name="Google Shape;340;p5"/>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1" name="Google Shape;341;p5"/>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2" name="Google Shape;342;p5"/>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3" name="Google Shape;343;p5"/>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4" name="Google Shape;344;p5"/>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5" name="Google Shape;345;p5"/>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6" name="Google Shape;346;p5"/>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7" name="Google Shape;347;p5"/>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8" name="Google Shape;348;p5"/>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9" name="Google Shape;349;p5"/>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0" name="Google Shape;350;p5"/>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1" name="Google Shape;351;p5"/>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2" name="Google Shape;352;p5"/>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3" name="Google Shape;353;p5"/>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4" name="Google Shape;354;p5"/>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5" name="Google Shape;355;p5"/>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356" name="Google Shape;356;p5"/>
          <p:cNvSpPr txBox="1"/>
          <p:nvPr/>
        </p:nvSpPr>
        <p:spPr>
          <a:xfrm>
            <a:off x="1101776" y="1690062"/>
            <a:ext cx="4764003" cy="609357"/>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800"/>
              <a:buFont typeface="Arial"/>
              <a:buNone/>
            </a:pPr>
            <a:r>
              <a:rPr lang="ja-JP" sz="2800">
                <a:solidFill>
                  <a:schemeClr val="dk1"/>
                </a:solidFill>
                <a:latin typeface="游ゴシック" panose="020B0400000000000000" pitchFamily="50" charset="-128"/>
                <a:ea typeface="游ゴシック" panose="020B0400000000000000" pitchFamily="50" charset="-128"/>
                <a:sym typeface="Arial"/>
              </a:rPr>
              <a:t>厚生省告示第百二十八号</a:t>
            </a:r>
            <a:endParaRPr sz="2800">
              <a:solidFill>
                <a:schemeClr val="dk1"/>
              </a:solidFill>
              <a:latin typeface="游ゴシック" panose="020B0400000000000000" pitchFamily="50" charset="-128"/>
              <a:ea typeface="游ゴシック" panose="020B0400000000000000" pitchFamily="50" charset="-128"/>
              <a:sym typeface="Arial"/>
            </a:endParaRPr>
          </a:p>
        </p:txBody>
      </p:sp>
      <p:sp>
        <p:nvSpPr>
          <p:cNvPr id="357" name="Google Shape;357;p5"/>
          <p:cNvSpPr txBox="1"/>
          <p:nvPr/>
        </p:nvSpPr>
        <p:spPr>
          <a:xfrm>
            <a:off x="6407359" y="1706689"/>
            <a:ext cx="4764003" cy="566268"/>
          </a:xfrm>
          <a:prstGeom prst="rect">
            <a:avLst/>
          </a:prstGeom>
          <a:noFill/>
          <a:ln>
            <a:noFill/>
          </a:ln>
        </p:spPr>
        <p:txBody>
          <a:bodyPr spcFirstLastPara="1" wrap="square" lIns="91425" tIns="45700" rIns="91425" bIns="45700" anchor="t" anchorCtr="0">
            <a:spAutoFit/>
          </a:bodyPr>
          <a:lstStyle/>
          <a:p>
            <a:pPr marL="0" marR="0" lvl="0" indent="0" algn="l" rtl="0">
              <a:lnSpc>
                <a:spcPct val="110000"/>
              </a:lnSpc>
              <a:spcBef>
                <a:spcPts val="0"/>
              </a:spcBef>
              <a:spcAft>
                <a:spcPts val="0"/>
              </a:spcAft>
              <a:buClr>
                <a:schemeClr val="dk1"/>
              </a:buClr>
              <a:buSzPts val="2800"/>
              <a:buFont typeface="Arial"/>
              <a:buNone/>
            </a:pPr>
            <a:r>
              <a:rPr lang="ja-JP" sz="2800">
                <a:solidFill>
                  <a:schemeClr val="dk1"/>
                </a:solidFill>
                <a:latin typeface="游ゴシック" panose="020B0400000000000000" pitchFamily="50" charset="-128"/>
                <a:ea typeface="游ゴシック" panose="020B0400000000000000" pitchFamily="50" charset="-128"/>
                <a:sym typeface="Arial"/>
              </a:rPr>
              <a:t>厚生省告示第百二十九号</a:t>
            </a:r>
            <a:endParaRPr sz="2800">
              <a:solidFill>
                <a:schemeClr val="dk1"/>
              </a:solidFill>
              <a:latin typeface="游ゴシック" panose="020B0400000000000000" pitchFamily="50" charset="-128"/>
              <a:ea typeface="游ゴシック" panose="020B0400000000000000" pitchFamily="50" charset="-128"/>
              <a:sym typeface="Arial"/>
            </a:endParaRPr>
          </a:p>
        </p:txBody>
      </p:sp>
      <p:sp>
        <p:nvSpPr>
          <p:cNvPr id="358" name="Google Shape;358;p5"/>
          <p:cNvSpPr txBox="1"/>
          <p:nvPr/>
        </p:nvSpPr>
        <p:spPr>
          <a:xfrm>
            <a:off x="6407359" y="2405469"/>
            <a:ext cx="4559722" cy="1200288"/>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法律第三十六条第三項の規定に基づき</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厚生労働大臣が定める行動の制限</a:t>
            </a:r>
            <a:endParaRPr sz="2000">
              <a:solidFill>
                <a:schemeClr val="dk1"/>
              </a:solidFill>
              <a:latin typeface="游ゴシック" panose="020B0400000000000000" pitchFamily="50" charset="-128"/>
              <a:ea typeface="游ゴシック" panose="020B0400000000000000" pitchFamily="50" charset="-128"/>
              <a:sym typeface="Arial"/>
            </a:endParaRPr>
          </a:p>
        </p:txBody>
      </p:sp>
      <p:sp>
        <p:nvSpPr>
          <p:cNvPr id="359" name="Google Shape;359;p5"/>
          <p:cNvSpPr/>
          <p:nvPr/>
        </p:nvSpPr>
        <p:spPr>
          <a:xfrm>
            <a:off x="3055761" y="3718885"/>
            <a:ext cx="476655" cy="601251"/>
          </a:xfrm>
          <a:prstGeom prst="downArrow">
            <a:avLst>
              <a:gd name="adj1" fmla="val 50000"/>
              <a:gd name="adj2" fmla="val 50000"/>
            </a:avLst>
          </a:prstGeom>
          <a:solidFill>
            <a:srgbClr val="FAE2D5"/>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60" name="Google Shape;360;p5"/>
          <p:cNvSpPr/>
          <p:nvPr/>
        </p:nvSpPr>
        <p:spPr>
          <a:xfrm>
            <a:off x="1290191" y="4513911"/>
            <a:ext cx="4007796" cy="1688077"/>
          </a:xfrm>
          <a:prstGeom prst="rect">
            <a:avLst/>
          </a:prstGeom>
          <a:solidFill>
            <a:srgbClr val="D8F2CF"/>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61" name="Google Shape;361;p5"/>
          <p:cNvSpPr txBox="1"/>
          <p:nvPr/>
        </p:nvSpPr>
        <p:spPr>
          <a:xfrm>
            <a:off x="1855865" y="5000841"/>
            <a:ext cx="2876446" cy="757090"/>
          </a:xfrm>
          <a:prstGeom prst="rect">
            <a:avLst/>
          </a:prstGeom>
          <a:noFill/>
          <a:ln>
            <a:noFill/>
          </a:ln>
        </p:spPr>
        <p:txBody>
          <a:bodyPr spcFirstLastPara="1" wrap="square" lIns="91425" tIns="45700" rIns="91425" bIns="45700" anchor="t" anchorCtr="0">
            <a:spAutoFit/>
          </a:bodyPr>
          <a:lstStyle/>
          <a:p>
            <a:pPr marL="0" marR="0" lvl="0" indent="0" algn="ctr" rtl="0">
              <a:lnSpc>
                <a:spcPct val="120000"/>
              </a:lnSpc>
              <a:spcBef>
                <a:spcPts val="0"/>
              </a:spcBef>
              <a:spcAft>
                <a:spcPts val="0"/>
              </a:spcAft>
              <a:buClr>
                <a:schemeClr val="dk1"/>
              </a:buClr>
              <a:buSzPts val="1800"/>
              <a:buFont typeface="Arial"/>
              <a:buNone/>
            </a:pPr>
            <a:r>
              <a:rPr lang="ja-JP" sz="1800" dirty="0">
                <a:solidFill>
                  <a:schemeClr val="dk1"/>
                </a:solidFill>
                <a:latin typeface="游ゴシック" panose="020B0400000000000000" pitchFamily="50" charset="-128"/>
                <a:ea typeface="游ゴシック" panose="020B0400000000000000" pitchFamily="50" charset="-128"/>
                <a:sym typeface="Arial"/>
              </a:rPr>
              <a:t>行うことができない</a:t>
            </a:r>
            <a:endParaRPr dirty="0">
              <a:latin typeface="游ゴシック" panose="020B0400000000000000" pitchFamily="50" charset="-128"/>
              <a:ea typeface="游ゴシック" panose="020B0400000000000000" pitchFamily="50" charset="-128"/>
            </a:endParaRPr>
          </a:p>
          <a:p>
            <a:pPr marL="0" marR="0" lvl="0" indent="0" algn="ctr" rtl="0">
              <a:lnSpc>
                <a:spcPct val="120000"/>
              </a:lnSpc>
              <a:spcBef>
                <a:spcPts val="0"/>
              </a:spcBef>
              <a:spcAft>
                <a:spcPts val="0"/>
              </a:spcAft>
              <a:buClr>
                <a:schemeClr val="dk1"/>
              </a:buClr>
              <a:buSzPts val="1800"/>
              <a:buFont typeface="Arial"/>
              <a:buNone/>
            </a:pPr>
            <a:r>
              <a:rPr lang="ja-JP" sz="1800" dirty="0">
                <a:solidFill>
                  <a:schemeClr val="dk1"/>
                </a:solidFill>
                <a:latin typeface="游ゴシック" panose="020B0400000000000000" pitchFamily="50" charset="-128"/>
                <a:ea typeface="游ゴシック" panose="020B0400000000000000" pitchFamily="50" charset="-128"/>
                <a:sym typeface="Arial"/>
              </a:rPr>
              <a:t>行動制限を定めるもの</a:t>
            </a:r>
            <a:endParaRPr sz="1800" dirty="0">
              <a:solidFill>
                <a:schemeClr val="dk1"/>
              </a:solidFill>
              <a:latin typeface="游ゴシック" panose="020B0400000000000000" pitchFamily="50" charset="-128"/>
              <a:ea typeface="游ゴシック" panose="020B0400000000000000" pitchFamily="50" charset="-128"/>
              <a:sym typeface="Arial"/>
            </a:endParaRPr>
          </a:p>
        </p:txBody>
      </p:sp>
      <p:sp>
        <p:nvSpPr>
          <p:cNvPr id="362" name="Google Shape;362;p5"/>
          <p:cNvSpPr/>
          <p:nvPr/>
        </p:nvSpPr>
        <p:spPr>
          <a:xfrm>
            <a:off x="8390995" y="3718608"/>
            <a:ext cx="476655" cy="601251"/>
          </a:xfrm>
          <a:prstGeom prst="downArrow">
            <a:avLst>
              <a:gd name="adj1" fmla="val 50000"/>
              <a:gd name="adj2" fmla="val 50000"/>
            </a:avLst>
          </a:prstGeom>
          <a:solidFill>
            <a:srgbClr val="FAE2D5"/>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63" name="Google Shape;363;p5"/>
          <p:cNvSpPr/>
          <p:nvPr/>
        </p:nvSpPr>
        <p:spPr>
          <a:xfrm>
            <a:off x="6421144" y="4513911"/>
            <a:ext cx="4545937" cy="1688077"/>
          </a:xfrm>
          <a:prstGeom prst="rect">
            <a:avLst/>
          </a:prstGeom>
          <a:solidFill>
            <a:srgbClr val="D8F2CF"/>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64" name="Google Shape;364;p5"/>
          <p:cNvSpPr txBox="1"/>
          <p:nvPr/>
        </p:nvSpPr>
        <p:spPr>
          <a:xfrm>
            <a:off x="6525297" y="4841863"/>
            <a:ext cx="4323845" cy="113877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700" dirty="0">
                <a:solidFill>
                  <a:schemeClr val="dk1"/>
                </a:solidFill>
                <a:latin typeface="游ゴシック" panose="020B0400000000000000" pitchFamily="50" charset="-128"/>
                <a:ea typeface="游ゴシック" panose="020B0400000000000000" pitchFamily="50" charset="-128"/>
                <a:sym typeface="Arial"/>
              </a:rPr>
              <a:t>精神保健指定医が必要と認めなければ</a:t>
            </a:r>
            <a:endParaRPr sz="17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700" dirty="0">
                <a:solidFill>
                  <a:schemeClr val="dk1"/>
                </a:solidFill>
                <a:latin typeface="游ゴシック" panose="020B0400000000000000" pitchFamily="50" charset="-128"/>
                <a:ea typeface="游ゴシック" panose="020B0400000000000000" pitchFamily="50" charset="-128"/>
                <a:sym typeface="Arial"/>
              </a:rPr>
              <a:t>行うことができない行動制限を定めるもの</a:t>
            </a:r>
            <a:endParaRPr sz="17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700" dirty="0">
                <a:solidFill>
                  <a:schemeClr val="dk1"/>
                </a:solidFill>
                <a:latin typeface="游ゴシック" panose="020B0400000000000000" pitchFamily="50" charset="-128"/>
                <a:ea typeface="游ゴシック" panose="020B0400000000000000" pitchFamily="50" charset="-128"/>
                <a:sym typeface="Arial"/>
              </a:rPr>
              <a:t>「隔離」「身体的拘束」が</a:t>
            </a:r>
            <a:endParaRPr sz="17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700" dirty="0">
                <a:solidFill>
                  <a:schemeClr val="dk1"/>
                </a:solidFill>
                <a:latin typeface="游ゴシック" panose="020B0400000000000000" pitchFamily="50" charset="-128"/>
                <a:ea typeface="游ゴシック" panose="020B0400000000000000" pitchFamily="50" charset="-128"/>
                <a:sym typeface="Arial"/>
              </a:rPr>
              <a:t>どのようなものかについて記載がある</a:t>
            </a:r>
            <a:endParaRPr sz="1700" dirty="0">
              <a:solidFill>
                <a:schemeClr val="dk1"/>
              </a:solidFill>
              <a:latin typeface="游ゴシック" panose="020B0400000000000000" pitchFamily="50" charset="-128"/>
              <a:ea typeface="游ゴシック" panose="020B0400000000000000" pitchFamily="50" charset="-128"/>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43587"/>
    </mc:Choice>
    <mc:Fallback xmlns="">
      <p:transition spd="slow" advTm="43587"/>
    </mc:Fallback>
  </mc:AlternateContent>
  <p:extLst>
    <p:ext uri="{E180D4A7-C9FB-4DFB-919C-405C955672EB}">
      <p14:showEvtLst xmlns:p14="http://schemas.microsoft.com/office/powerpoint/2010/main">
        <p14:playEvt time="6" objId="2"/>
        <p14:stopEvt time="42998" objId="2"/>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
          <p:cNvSpPr txBox="1"/>
          <p:nvPr/>
        </p:nvSpPr>
        <p:spPr>
          <a:xfrm>
            <a:off x="1146233" y="1803750"/>
            <a:ext cx="10183820" cy="34163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一　信書の発受の制限</a:t>
            </a:r>
            <a:endParaRPr>
              <a:latin typeface="游ゴシック" panose="020B0400000000000000" pitchFamily="50" charset="-128"/>
              <a:ea typeface="游ゴシック" panose="020B0400000000000000" pitchFamily="50" charset="-128"/>
            </a:endParaRPr>
          </a:p>
          <a:p>
            <a:pPr marL="0" marR="0" lvl="0" indent="0" algn="l" rtl="0">
              <a:spcBef>
                <a:spcPts val="0"/>
              </a:spcBef>
              <a:spcAft>
                <a:spcPts val="0"/>
              </a:spcAft>
              <a:buClr>
                <a:schemeClr val="dk1"/>
              </a:buClr>
              <a:buSzPts val="2400"/>
              <a:buFont typeface="Arial"/>
              <a:buNone/>
            </a:pPr>
            <a:endParaRPr sz="2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二　都道府県及び地方法務局その他の人権擁護に関する行政機関の</a:t>
            </a:r>
            <a:endParaRPr sz="2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　　職員並びに患者の代理人である弁護士との電話の制限</a:t>
            </a:r>
            <a:endParaRPr>
              <a:latin typeface="游ゴシック" panose="020B0400000000000000" pitchFamily="50" charset="-128"/>
              <a:ea typeface="游ゴシック" panose="020B0400000000000000" pitchFamily="50" charset="-128"/>
            </a:endParaRPr>
          </a:p>
          <a:p>
            <a:pPr marL="0" marR="0" lvl="0" indent="0" algn="l" rtl="0">
              <a:spcBef>
                <a:spcPts val="0"/>
              </a:spcBef>
              <a:spcAft>
                <a:spcPts val="0"/>
              </a:spcAft>
              <a:buClr>
                <a:schemeClr val="dk1"/>
              </a:buClr>
              <a:buSzPts val="2400"/>
              <a:buFont typeface="Arial"/>
              <a:buNone/>
            </a:pPr>
            <a:endParaRPr sz="2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三　都道府県及び地方法務局その他の人権擁護に関する行政機関の</a:t>
            </a:r>
            <a:endParaRPr sz="2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　　職員並びに患者の代理人である弁護士及び患者又はその家族等</a:t>
            </a:r>
            <a:endParaRPr sz="2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　　(法に規定する家族等をいう)その他の関係者の依頼により患者</a:t>
            </a:r>
            <a:endParaRPr sz="24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　　の代理人となろうとする弁護士との面会の制限</a:t>
            </a:r>
            <a:endParaRPr>
              <a:latin typeface="游ゴシック" panose="020B0400000000000000" pitchFamily="50" charset="-128"/>
              <a:ea typeface="游ゴシック" panose="020B0400000000000000" pitchFamily="50" charset="-128"/>
            </a:endParaRPr>
          </a:p>
        </p:txBody>
      </p:sp>
      <p:sp>
        <p:nvSpPr>
          <p:cNvPr id="372" name="Google Shape;372;p6"/>
          <p:cNvSpPr txBox="1"/>
          <p:nvPr/>
        </p:nvSpPr>
        <p:spPr>
          <a:xfrm>
            <a:off x="1074591" y="558333"/>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行うことができない行動制限</a:t>
            </a:r>
            <a:endParaRPr sz="4000">
              <a:solidFill>
                <a:schemeClr val="dk1"/>
              </a:solidFill>
              <a:latin typeface="游ゴシック" panose="020B0400000000000000" pitchFamily="50" charset="-128"/>
              <a:ea typeface="游ゴシック" panose="020B0400000000000000" pitchFamily="50" charset="-128"/>
              <a:sym typeface="Arial"/>
            </a:endParaRPr>
          </a:p>
        </p:txBody>
      </p:sp>
      <p:grpSp>
        <p:nvGrpSpPr>
          <p:cNvPr id="373" name="Google Shape;373;p6"/>
          <p:cNvGrpSpPr/>
          <p:nvPr/>
        </p:nvGrpSpPr>
        <p:grpSpPr>
          <a:xfrm>
            <a:off x="11534873" y="1"/>
            <a:ext cx="666276" cy="6858000"/>
            <a:chOff x="11534873" y="1"/>
            <a:chExt cx="666276" cy="6858000"/>
          </a:xfrm>
        </p:grpSpPr>
        <p:sp>
          <p:nvSpPr>
            <p:cNvPr id="374" name="Google Shape;374;p6"/>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75" name="Google Shape;375;p6"/>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76" name="Google Shape;376;p6"/>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77" name="Google Shape;377;p6"/>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78" name="Google Shape;378;p6"/>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79" name="Google Shape;379;p6"/>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0" name="Google Shape;380;p6"/>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1" name="Google Shape;381;p6"/>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2" name="Google Shape;382;p6"/>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3" name="Google Shape;383;p6"/>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4" name="Google Shape;384;p6"/>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5" name="Google Shape;385;p6"/>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6" name="Google Shape;386;p6"/>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7" name="Google Shape;387;p6"/>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8" name="Google Shape;388;p6"/>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89" name="Google Shape;389;p6"/>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0" name="Google Shape;390;p6"/>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1" name="Google Shape;391;p6"/>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grpSp>
        <p:nvGrpSpPr>
          <p:cNvPr id="392" name="Google Shape;392;p6"/>
          <p:cNvGrpSpPr/>
          <p:nvPr/>
        </p:nvGrpSpPr>
        <p:grpSpPr>
          <a:xfrm>
            <a:off x="-9149" y="0"/>
            <a:ext cx="666276" cy="6858000"/>
            <a:chOff x="-9149" y="0"/>
            <a:chExt cx="666276" cy="6858000"/>
          </a:xfrm>
        </p:grpSpPr>
        <p:sp>
          <p:nvSpPr>
            <p:cNvPr id="393" name="Google Shape;393;p6"/>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4" name="Google Shape;394;p6"/>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5" name="Google Shape;395;p6"/>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6" name="Google Shape;396;p6"/>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7" name="Google Shape;397;p6"/>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8" name="Google Shape;398;p6"/>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399" name="Google Shape;399;p6"/>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0" name="Google Shape;400;p6"/>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1" name="Google Shape;401;p6"/>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2" name="Google Shape;402;p6"/>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3" name="Google Shape;403;p6"/>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4" name="Google Shape;404;p6"/>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5" name="Google Shape;405;p6"/>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6" name="Google Shape;406;p6"/>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7" name="Google Shape;407;p6"/>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8" name="Google Shape;408;p6"/>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09" name="Google Shape;409;p6"/>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10" name="Google Shape;410;p6"/>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sp>
        <p:nvSpPr>
          <p:cNvPr id="411" name="Google Shape;411;p6"/>
          <p:cNvSpPr txBox="1"/>
          <p:nvPr/>
        </p:nvSpPr>
        <p:spPr>
          <a:xfrm>
            <a:off x="1056966" y="5913053"/>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「精神保健及び精神障害者福祉に関する法律第三十六条第二項の規定に基づき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厚生労働大臣が定める行動の制限」</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厚生省告示第百二十八号)</a:t>
            </a:r>
            <a:endParaRPr>
              <a:latin typeface="游ゴシック" panose="020B0400000000000000" pitchFamily="50" charset="-128"/>
              <a:ea typeface="游ゴシック" panose="020B0400000000000000" pitchFamily="50" charset="-128"/>
            </a:endParaRPr>
          </a:p>
        </p:txBody>
      </p:sp>
    </p:spTree>
  </p:cSld>
  <p:clrMapOvr>
    <a:masterClrMapping/>
  </p:clrMapOvr>
  <mc:AlternateContent xmlns:mc="http://schemas.openxmlformats.org/markup-compatibility/2006" xmlns:p14="http://schemas.microsoft.com/office/powerpoint/2010/main">
    <mc:Choice Requires="p14">
      <p:transition spd="slow" p14:dur="2000" advTm="15781"/>
    </mc:Choice>
    <mc:Fallback xmlns="">
      <p:transition spd="slow" advTm="15781"/>
    </mc:Fallback>
  </mc:AlternateContent>
  <p:extLst>
    <p:ext uri="{E180D4A7-C9FB-4DFB-919C-405C955672EB}">
      <p14:showEvtLst xmlns:p14="http://schemas.microsoft.com/office/powerpoint/2010/main">
        <p14:playEvt time="5" objId="2"/>
        <p14:stopEvt time="15278" objId="2"/>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grpSp>
        <p:nvGrpSpPr>
          <p:cNvPr id="418" name="Google Shape;418;p7"/>
          <p:cNvGrpSpPr/>
          <p:nvPr/>
        </p:nvGrpSpPr>
        <p:grpSpPr>
          <a:xfrm>
            <a:off x="11534873" y="1"/>
            <a:ext cx="666276" cy="6858000"/>
            <a:chOff x="11534873" y="1"/>
            <a:chExt cx="666276" cy="6858000"/>
          </a:xfrm>
        </p:grpSpPr>
        <p:sp>
          <p:nvSpPr>
            <p:cNvPr id="419" name="Google Shape;419;p7"/>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0" name="Google Shape;420;p7"/>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1" name="Google Shape;421;p7"/>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2" name="Google Shape;422;p7"/>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3" name="Google Shape;423;p7"/>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4" name="Google Shape;424;p7"/>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5" name="Google Shape;425;p7"/>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6" name="Google Shape;426;p7"/>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7" name="Google Shape;427;p7"/>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8" name="Google Shape;428;p7"/>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29" name="Google Shape;429;p7"/>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0" name="Google Shape;430;p7"/>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1" name="Google Shape;431;p7"/>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2" name="Google Shape;432;p7"/>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3" name="Google Shape;433;p7"/>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4" name="Google Shape;434;p7"/>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5" name="Google Shape;435;p7"/>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6" name="Google Shape;436;p7"/>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grpSp>
        <p:nvGrpSpPr>
          <p:cNvPr id="437" name="Google Shape;437;p7"/>
          <p:cNvGrpSpPr/>
          <p:nvPr/>
        </p:nvGrpSpPr>
        <p:grpSpPr>
          <a:xfrm>
            <a:off x="-9149" y="0"/>
            <a:ext cx="666276" cy="6858000"/>
            <a:chOff x="-9149" y="0"/>
            <a:chExt cx="666276" cy="6858000"/>
          </a:xfrm>
        </p:grpSpPr>
        <p:sp>
          <p:nvSpPr>
            <p:cNvPr id="438" name="Google Shape;438;p7"/>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39" name="Google Shape;439;p7"/>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0" name="Google Shape;440;p7"/>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1" name="Google Shape;441;p7"/>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2" name="Google Shape;442;p7"/>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3" name="Google Shape;443;p7"/>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4" name="Google Shape;444;p7"/>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5" name="Google Shape;445;p7"/>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6" name="Google Shape;446;p7"/>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7" name="Google Shape;447;p7"/>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8" name="Google Shape;448;p7"/>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49" name="Google Shape;449;p7"/>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50" name="Google Shape;450;p7"/>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51" name="Google Shape;451;p7"/>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52" name="Google Shape;452;p7"/>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53" name="Google Shape;453;p7"/>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54" name="Google Shape;454;p7"/>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455" name="Google Shape;455;p7"/>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grpSp>
      <p:sp>
        <p:nvSpPr>
          <p:cNvPr id="456" name="Google Shape;456;p7"/>
          <p:cNvSpPr txBox="1"/>
          <p:nvPr/>
        </p:nvSpPr>
        <p:spPr>
          <a:xfrm>
            <a:off x="1074591" y="523152"/>
            <a:ext cx="11676205"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精神保健指定医が必要と認めなければ</a:t>
            </a:r>
            <a:endParaRPr sz="36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行うことができない行動制限</a:t>
            </a:r>
            <a:endParaRPr sz="3600">
              <a:solidFill>
                <a:schemeClr val="dk1"/>
              </a:solidFill>
              <a:latin typeface="游ゴシック" panose="020B0400000000000000" pitchFamily="50" charset="-128"/>
              <a:ea typeface="游ゴシック" panose="020B0400000000000000" pitchFamily="50" charset="-128"/>
              <a:sym typeface="Arial"/>
            </a:endParaRPr>
          </a:p>
        </p:txBody>
      </p:sp>
      <p:sp>
        <p:nvSpPr>
          <p:cNvPr id="457" name="Google Shape;457;p7"/>
          <p:cNvSpPr txBox="1"/>
          <p:nvPr/>
        </p:nvSpPr>
        <p:spPr>
          <a:xfrm>
            <a:off x="1146233" y="1990075"/>
            <a:ext cx="101838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一　患者の隔離</a:t>
            </a:r>
            <a:endParaRPr>
              <a:latin typeface="游ゴシック" panose="020B0400000000000000" pitchFamily="50" charset="-128"/>
              <a:ea typeface="游ゴシック" panose="020B0400000000000000" pitchFamily="50" charset="-128"/>
            </a:endParaRPr>
          </a:p>
        </p:txBody>
      </p:sp>
      <p:sp>
        <p:nvSpPr>
          <p:cNvPr id="458" name="Google Shape;458;p7"/>
          <p:cNvSpPr txBox="1"/>
          <p:nvPr/>
        </p:nvSpPr>
        <p:spPr>
          <a:xfrm>
            <a:off x="1056745" y="5910162"/>
            <a:ext cx="10327105" cy="80957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「精神保健及び精神障害者福祉に関する法律第三十六条第三項の規定に基づき</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厚生労働大臣が定める行動の制限」</a:t>
            </a:r>
            <a:endParaRPr sz="1400">
              <a:solidFill>
                <a:schemeClr val="dk1"/>
              </a:solidFill>
              <a:latin typeface="游ゴシック" panose="020B0400000000000000" pitchFamily="50" charset="-128"/>
              <a:ea typeface="游ゴシック" panose="020B0400000000000000" pitchFamily="50" charset="-128"/>
              <a:sym typeface="Arial"/>
            </a:endParaRPr>
          </a:p>
          <a:p>
            <a:pPr marL="0" marR="0" lvl="0" indent="0" algn="r" rtl="0">
              <a:lnSpc>
                <a:spcPct val="90000"/>
              </a:lnSpc>
              <a:spcBef>
                <a:spcPts val="500"/>
              </a:spcBef>
              <a:spcAft>
                <a:spcPts val="0"/>
              </a:spcAft>
              <a:buClr>
                <a:schemeClr val="dk1"/>
              </a:buClr>
              <a:buSzPts val="1400"/>
              <a:buFont typeface="Arial"/>
              <a:buNone/>
            </a:pPr>
            <a:r>
              <a:rPr lang="ja-JP" sz="1400">
                <a:solidFill>
                  <a:schemeClr val="dk1"/>
                </a:solidFill>
                <a:latin typeface="游ゴシック" panose="020B0400000000000000" pitchFamily="50" charset="-128"/>
                <a:ea typeface="游ゴシック" panose="020B0400000000000000" pitchFamily="50" charset="-128"/>
                <a:sym typeface="Arial"/>
              </a:rPr>
              <a:t>(昭和六十三年四月八日 厚生省告示第百二十九号)</a:t>
            </a:r>
            <a:endParaRPr>
              <a:latin typeface="游ゴシック" panose="020B0400000000000000" pitchFamily="50" charset="-128"/>
              <a:ea typeface="游ゴシック" panose="020B0400000000000000" pitchFamily="50" charset="-128"/>
            </a:endParaRPr>
          </a:p>
        </p:txBody>
      </p:sp>
      <p:sp>
        <p:nvSpPr>
          <p:cNvPr id="459" name="Google Shape;459;p7"/>
          <p:cNvSpPr txBox="1"/>
          <p:nvPr/>
        </p:nvSpPr>
        <p:spPr>
          <a:xfrm>
            <a:off x="1146233" y="2489416"/>
            <a:ext cx="10183820" cy="110799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200"/>
              <a:buFont typeface="Arial"/>
              <a:buNone/>
            </a:pPr>
            <a:r>
              <a:rPr lang="ja-JP" sz="2200">
                <a:solidFill>
                  <a:schemeClr val="dk1"/>
                </a:solidFill>
                <a:latin typeface="游ゴシック" panose="020B0400000000000000" pitchFamily="50" charset="-128"/>
                <a:ea typeface="游ゴシック" panose="020B0400000000000000" pitchFamily="50" charset="-128"/>
                <a:sym typeface="Arial"/>
              </a:rPr>
              <a:t>(内側から患者本人の意思によつては出ることができない部屋の中へ一人だけ</a:t>
            </a:r>
            <a:endParaRPr sz="22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200"/>
              <a:buFont typeface="Arial"/>
              <a:buNone/>
            </a:pPr>
            <a:r>
              <a:rPr lang="ja-JP" sz="2200">
                <a:solidFill>
                  <a:schemeClr val="dk1"/>
                </a:solidFill>
                <a:latin typeface="游ゴシック" panose="020B0400000000000000" pitchFamily="50" charset="-128"/>
                <a:ea typeface="游ゴシック" panose="020B0400000000000000" pitchFamily="50" charset="-128"/>
                <a:sym typeface="Arial"/>
              </a:rPr>
              <a:t>入室させることにより当該患者を他の患者から遮断する行動の制限をいい、</a:t>
            </a:r>
            <a:endParaRPr sz="22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200"/>
              <a:buFont typeface="Arial"/>
              <a:buNone/>
            </a:pPr>
            <a:r>
              <a:rPr lang="ja-JP" sz="2200">
                <a:solidFill>
                  <a:schemeClr val="dk1"/>
                </a:solidFill>
                <a:latin typeface="游ゴシック" panose="020B0400000000000000" pitchFamily="50" charset="-128"/>
                <a:ea typeface="游ゴシック" panose="020B0400000000000000" pitchFamily="50" charset="-128"/>
                <a:sym typeface="Arial"/>
              </a:rPr>
              <a:t>十二時間を超えるものに限る。)</a:t>
            </a:r>
            <a:endParaRPr>
              <a:latin typeface="游ゴシック" panose="020B0400000000000000" pitchFamily="50" charset="-128"/>
              <a:ea typeface="游ゴシック" panose="020B0400000000000000" pitchFamily="50" charset="-128"/>
            </a:endParaRPr>
          </a:p>
        </p:txBody>
      </p:sp>
      <p:sp>
        <p:nvSpPr>
          <p:cNvPr id="460" name="Google Shape;460;p7"/>
          <p:cNvSpPr txBox="1"/>
          <p:nvPr/>
        </p:nvSpPr>
        <p:spPr>
          <a:xfrm>
            <a:off x="1146233" y="3937859"/>
            <a:ext cx="101838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ja-JP" sz="2400">
                <a:solidFill>
                  <a:schemeClr val="dk1"/>
                </a:solidFill>
                <a:latin typeface="游ゴシック" panose="020B0400000000000000" pitchFamily="50" charset="-128"/>
                <a:ea typeface="游ゴシック" panose="020B0400000000000000" pitchFamily="50" charset="-128"/>
                <a:sym typeface="Arial"/>
              </a:rPr>
              <a:t>二　身体的拘束</a:t>
            </a:r>
            <a:endParaRPr>
              <a:latin typeface="游ゴシック" panose="020B0400000000000000" pitchFamily="50" charset="-128"/>
              <a:ea typeface="游ゴシック" panose="020B0400000000000000" pitchFamily="50" charset="-128"/>
            </a:endParaRPr>
          </a:p>
        </p:txBody>
      </p:sp>
      <p:sp>
        <p:nvSpPr>
          <p:cNvPr id="461" name="Google Shape;461;p7"/>
          <p:cNvSpPr txBox="1"/>
          <p:nvPr/>
        </p:nvSpPr>
        <p:spPr>
          <a:xfrm>
            <a:off x="1146233" y="4437200"/>
            <a:ext cx="1018382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200"/>
              <a:buFont typeface="Arial"/>
              <a:buNone/>
            </a:pPr>
            <a:r>
              <a:rPr lang="ja-JP" sz="2200">
                <a:solidFill>
                  <a:schemeClr val="dk1"/>
                </a:solidFill>
                <a:latin typeface="游ゴシック" panose="020B0400000000000000" pitchFamily="50" charset="-128"/>
                <a:ea typeface="游ゴシック" panose="020B0400000000000000" pitchFamily="50" charset="-128"/>
                <a:sym typeface="Arial"/>
              </a:rPr>
              <a:t>(衣類又は綿入り帯等を使用して、一時的に当該患者の身体を拘束し、</a:t>
            </a:r>
            <a:endParaRPr sz="22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200"/>
              <a:buFont typeface="Arial"/>
              <a:buNone/>
            </a:pPr>
            <a:r>
              <a:rPr lang="ja-JP" sz="2200">
                <a:solidFill>
                  <a:schemeClr val="dk1"/>
                </a:solidFill>
                <a:latin typeface="游ゴシック" panose="020B0400000000000000" pitchFamily="50" charset="-128"/>
                <a:ea typeface="游ゴシック" panose="020B0400000000000000" pitchFamily="50" charset="-128"/>
                <a:sym typeface="Arial"/>
              </a:rPr>
              <a:t>その運動を抑制する行動の制限をいう。)</a:t>
            </a:r>
            <a:endParaRPr>
              <a:latin typeface="游ゴシック" panose="020B0400000000000000" pitchFamily="50" charset="-128"/>
              <a:ea typeface="游ゴシック" panose="020B0400000000000000" pitchFamily="50" charset="-128"/>
            </a:endParaRPr>
          </a:p>
        </p:txBody>
      </p:sp>
    </p:spTree>
  </p:cSld>
  <p:clrMapOvr>
    <a:masterClrMapping/>
  </p:clrMapOvr>
  <mc:AlternateContent xmlns:mc="http://schemas.openxmlformats.org/markup-compatibility/2006" xmlns:p14="http://schemas.microsoft.com/office/powerpoint/2010/main">
    <mc:Choice Requires="p14">
      <p:transition spd="slow" p14:dur="2000" advTm="15261"/>
    </mc:Choice>
    <mc:Fallback xmlns="">
      <p:transition spd="slow" advTm="15261"/>
    </mc:Fallback>
  </mc:AlternateContent>
  <p:extLst>
    <p:ext uri="{E180D4A7-C9FB-4DFB-919C-405C955672EB}">
      <p14:showEvtLst xmlns:p14="http://schemas.microsoft.com/office/powerpoint/2010/main">
        <p14:playEvt time="6" objId="2"/>
        <p14:stopEvt time="14567" objId="2"/>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8"/>
          <p:cNvSpPr txBox="1"/>
          <p:nvPr/>
        </p:nvSpPr>
        <p:spPr>
          <a:xfrm>
            <a:off x="1128961" y="2145561"/>
            <a:ext cx="10183820" cy="29238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厚生労働大臣は、前条に定めるもののほか、</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精神科病院に入院中の者の処遇について</a:t>
            </a:r>
            <a:r>
              <a:rPr lang="ja-JP" sz="2300" u="sng">
                <a:solidFill>
                  <a:schemeClr val="dk1"/>
                </a:solidFill>
                <a:latin typeface="游ゴシック" panose="020B0400000000000000" pitchFamily="50" charset="-128"/>
                <a:ea typeface="游ゴシック" panose="020B0400000000000000" pitchFamily="50" charset="-128"/>
                <a:sym typeface="Arial"/>
              </a:rPr>
              <a:t>必要な基準</a:t>
            </a:r>
            <a:r>
              <a:rPr lang="ja-JP" sz="2300">
                <a:solidFill>
                  <a:schemeClr val="dk1"/>
                </a:solidFill>
                <a:latin typeface="游ゴシック" panose="020B0400000000000000" pitchFamily="50" charset="-128"/>
                <a:ea typeface="游ゴシック" panose="020B0400000000000000" pitchFamily="50" charset="-128"/>
                <a:sym typeface="Arial"/>
              </a:rPr>
              <a:t>を定めることができる。</a:t>
            </a:r>
            <a:endParaRPr>
              <a:latin typeface="游ゴシック" panose="020B0400000000000000" pitchFamily="50" charset="-128"/>
              <a:ea typeface="游ゴシック" panose="020B0400000000000000" pitchFamily="50" charset="-128"/>
            </a:endParaRPr>
          </a:p>
          <a:p>
            <a:pPr marL="0" marR="0" lvl="0" indent="0" algn="l" rtl="0">
              <a:spcBef>
                <a:spcPts val="0"/>
              </a:spcBef>
              <a:spcAft>
                <a:spcPts val="0"/>
              </a:spcAft>
              <a:buClr>
                <a:schemeClr val="dk1"/>
              </a:buClr>
              <a:buSzPts val="2300"/>
              <a:buFont typeface="Arial"/>
              <a:buNone/>
            </a:pP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２　前項の基準が定められたときは、精神科病院の管理者は、</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　　その基準を</a:t>
            </a:r>
            <a:r>
              <a:rPr lang="ja-JP" sz="2300" u="sng">
                <a:solidFill>
                  <a:schemeClr val="dk1"/>
                </a:solidFill>
                <a:latin typeface="游ゴシック" panose="020B0400000000000000" pitchFamily="50" charset="-128"/>
                <a:ea typeface="游ゴシック" panose="020B0400000000000000" pitchFamily="50" charset="-128"/>
                <a:sym typeface="Arial"/>
              </a:rPr>
              <a:t>遵守</a:t>
            </a:r>
            <a:r>
              <a:rPr lang="ja-JP" sz="2300">
                <a:solidFill>
                  <a:schemeClr val="dk1"/>
                </a:solidFill>
                <a:latin typeface="游ゴシック" panose="020B0400000000000000" pitchFamily="50" charset="-128"/>
                <a:ea typeface="游ゴシック" panose="020B0400000000000000" pitchFamily="50" charset="-128"/>
                <a:sym typeface="Arial"/>
              </a:rPr>
              <a:t>しなければならない。</a:t>
            </a:r>
            <a:endParaRPr>
              <a:latin typeface="游ゴシック" panose="020B0400000000000000" pitchFamily="50" charset="-128"/>
              <a:ea typeface="游ゴシック" panose="020B0400000000000000" pitchFamily="50" charset="-128"/>
            </a:endParaRPr>
          </a:p>
          <a:p>
            <a:pPr marL="0" marR="0" lvl="0" indent="0" algn="l" rtl="0">
              <a:spcBef>
                <a:spcPts val="0"/>
              </a:spcBef>
              <a:spcAft>
                <a:spcPts val="0"/>
              </a:spcAft>
              <a:buClr>
                <a:schemeClr val="dk1"/>
              </a:buClr>
              <a:buSzPts val="2300"/>
              <a:buFont typeface="Arial"/>
              <a:buNone/>
            </a:pP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３　厚生労働大臣は、第一項の基準を定めようとするときは、</a:t>
            </a:r>
            <a:endParaRPr sz="23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Clr>
                <a:schemeClr val="dk1"/>
              </a:buClr>
              <a:buSzPts val="2300"/>
              <a:buFont typeface="Arial"/>
              <a:buNone/>
            </a:pPr>
            <a:r>
              <a:rPr lang="ja-JP" sz="2300">
                <a:solidFill>
                  <a:schemeClr val="dk1"/>
                </a:solidFill>
                <a:latin typeface="游ゴシック" panose="020B0400000000000000" pitchFamily="50" charset="-128"/>
                <a:ea typeface="游ゴシック" panose="020B0400000000000000" pitchFamily="50" charset="-128"/>
                <a:sym typeface="Arial"/>
              </a:rPr>
              <a:t>　　あらかじめ、</a:t>
            </a:r>
            <a:r>
              <a:rPr lang="ja-JP" sz="2300" u="sng">
                <a:solidFill>
                  <a:schemeClr val="dk1"/>
                </a:solidFill>
                <a:latin typeface="游ゴシック" panose="020B0400000000000000" pitchFamily="50" charset="-128"/>
                <a:ea typeface="游ゴシック" panose="020B0400000000000000" pitchFamily="50" charset="-128"/>
                <a:sym typeface="Arial"/>
              </a:rPr>
              <a:t>社会保障審議会</a:t>
            </a:r>
            <a:r>
              <a:rPr lang="ja-JP" sz="2300">
                <a:solidFill>
                  <a:schemeClr val="dk1"/>
                </a:solidFill>
                <a:latin typeface="游ゴシック" panose="020B0400000000000000" pitchFamily="50" charset="-128"/>
                <a:ea typeface="游ゴシック" panose="020B0400000000000000" pitchFamily="50" charset="-128"/>
                <a:sym typeface="Arial"/>
              </a:rPr>
              <a:t>の意見を聴かなければならない。</a:t>
            </a:r>
            <a:endParaRPr>
              <a:latin typeface="游ゴシック" panose="020B0400000000000000" pitchFamily="50" charset="-128"/>
              <a:ea typeface="游ゴシック" panose="020B0400000000000000" pitchFamily="50" charset="-128"/>
            </a:endParaRPr>
          </a:p>
        </p:txBody>
      </p:sp>
      <p:sp>
        <p:nvSpPr>
          <p:cNvPr id="469" name="Google Shape;469;p8"/>
          <p:cNvSpPr txBox="1"/>
          <p:nvPr/>
        </p:nvSpPr>
        <p:spPr>
          <a:xfrm>
            <a:off x="1074591" y="523152"/>
            <a:ext cx="11676205"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精神保健福祉法　第四節</a:t>
            </a:r>
            <a:endParaRPr sz="3600">
              <a:solidFill>
                <a:schemeClr val="dk1"/>
              </a:solidFill>
              <a:latin typeface="游ゴシック" panose="020B0400000000000000" pitchFamily="50" charset="-128"/>
              <a:ea typeface="游ゴシック" panose="020B0400000000000000" pitchFamily="50" charset="-128"/>
              <a:sym typeface="Arial"/>
            </a:endParaRPr>
          </a:p>
          <a:p>
            <a:pPr marL="0" marR="0" lvl="0" indent="0" algn="l" rtl="0">
              <a:spcBef>
                <a:spcPts val="0"/>
              </a:spcBef>
              <a:spcAft>
                <a:spcPts val="0"/>
              </a:spcAft>
              <a:buNone/>
            </a:pPr>
            <a:r>
              <a:rPr lang="ja-JP" sz="3600">
                <a:solidFill>
                  <a:schemeClr val="dk1"/>
                </a:solidFill>
                <a:latin typeface="游ゴシック" panose="020B0400000000000000" pitchFamily="50" charset="-128"/>
                <a:ea typeface="游ゴシック" panose="020B0400000000000000" pitchFamily="50" charset="-128"/>
                <a:sym typeface="Arial"/>
              </a:rPr>
              <a:t>精神科病院における処遇等（処遇）第三十七条</a:t>
            </a:r>
            <a:endParaRPr sz="3600">
              <a:solidFill>
                <a:schemeClr val="dk1"/>
              </a:solidFill>
              <a:latin typeface="游ゴシック" panose="020B0400000000000000" pitchFamily="50" charset="-128"/>
              <a:ea typeface="游ゴシック" panose="020B0400000000000000" pitchFamily="50" charset="-128"/>
              <a:sym typeface="Arial"/>
            </a:endParaRPr>
          </a:p>
        </p:txBody>
      </p:sp>
      <p:grpSp>
        <p:nvGrpSpPr>
          <p:cNvPr id="470" name="Google Shape;470;p8"/>
          <p:cNvGrpSpPr/>
          <p:nvPr/>
        </p:nvGrpSpPr>
        <p:grpSpPr>
          <a:xfrm>
            <a:off x="11534873" y="1"/>
            <a:ext cx="666276" cy="6858000"/>
            <a:chOff x="11534873" y="1"/>
            <a:chExt cx="666276" cy="6858000"/>
          </a:xfrm>
        </p:grpSpPr>
        <p:sp>
          <p:nvSpPr>
            <p:cNvPr id="471" name="Google Shape;471;p8"/>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2" name="Google Shape;472;p8"/>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3" name="Google Shape;473;p8"/>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4" name="Google Shape;474;p8"/>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5" name="Google Shape;475;p8"/>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6" name="Google Shape;476;p8"/>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7" name="Google Shape;477;p8"/>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8" name="Google Shape;478;p8"/>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9" name="Google Shape;479;p8"/>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0" name="Google Shape;480;p8"/>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1" name="Google Shape;481;p8"/>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2" name="Google Shape;482;p8"/>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3" name="Google Shape;483;p8"/>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4" name="Google Shape;484;p8"/>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5" name="Google Shape;485;p8"/>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6" name="Google Shape;486;p8"/>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7" name="Google Shape;487;p8"/>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8" name="Google Shape;488;p8"/>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89" name="Google Shape;489;p8"/>
          <p:cNvGrpSpPr/>
          <p:nvPr/>
        </p:nvGrpSpPr>
        <p:grpSpPr>
          <a:xfrm>
            <a:off x="-9149" y="0"/>
            <a:ext cx="666276" cy="6858000"/>
            <a:chOff x="-9149" y="0"/>
            <a:chExt cx="666276" cy="6858000"/>
          </a:xfrm>
        </p:grpSpPr>
        <p:sp>
          <p:nvSpPr>
            <p:cNvPr id="490" name="Google Shape;490;p8"/>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1" name="Google Shape;491;p8"/>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2" name="Google Shape;492;p8"/>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3" name="Google Shape;493;p8"/>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4" name="Google Shape;494;p8"/>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5" name="Google Shape;495;p8"/>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6" name="Google Shape;496;p8"/>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7" name="Google Shape;497;p8"/>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8" name="Google Shape;498;p8"/>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9" name="Google Shape;499;p8"/>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0" name="Google Shape;500;p8"/>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1" name="Google Shape;501;p8"/>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2" name="Google Shape;502;p8"/>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3" name="Google Shape;503;p8"/>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4" name="Google Shape;504;p8"/>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5" name="Google Shape;505;p8"/>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6" name="Google Shape;506;p8"/>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7" name="Google Shape;507;p8"/>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26706"/>
    </mc:Choice>
    <mc:Fallback xmlns="">
      <p:transition spd="slow" advTm="26706"/>
    </mc:Fallback>
  </mc:AlternateContent>
  <p:extLst>
    <p:ext uri="{E180D4A7-C9FB-4DFB-919C-405C955672EB}">
      <p14:showEvtLst xmlns:p14="http://schemas.microsoft.com/office/powerpoint/2010/main">
        <p14:playEvt time="6" objId="2"/>
        <p14:stopEvt time="25989" objId="2"/>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9"/>
          <p:cNvSpPr txBox="1"/>
          <p:nvPr/>
        </p:nvSpPr>
        <p:spPr>
          <a:xfrm>
            <a:off x="1074591" y="523152"/>
            <a:ext cx="116762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4000">
                <a:solidFill>
                  <a:schemeClr val="dk1"/>
                </a:solidFill>
                <a:latin typeface="游ゴシック" panose="020B0400000000000000" pitchFamily="50" charset="-128"/>
                <a:ea typeface="游ゴシック" panose="020B0400000000000000" pitchFamily="50" charset="-128"/>
                <a:sym typeface="Arial"/>
              </a:rPr>
              <a:t>告示第130号　とは</a:t>
            </a:r>
            <a:endParaRPr sz="4000">
              <a:solidFill>
                <a:schemeClr val="dk1"/>
              </a:solidFill>
              <a:latin typeface="游ゴシック" panose="020B0400000000000000" pitchFamily="50" charset="-128"/>
              <a:ea typeface="游ゴシック" panose="020B0400000000000000" pitchFamily="50" charset="-128"/>
              <a:sym typeface="Arial"/>
            </a:endParaRPr>
          </a:p>
        </p:txBody>
      </p:sp>
      <p:grpSp>
        <p:nvGrpSpPr>
          <p:cNvPr id="515" name="Google Shape;515;p9"/>
          <p:cNvGrpSpPr/>
          <p:nvPr/>
        </p:nvGrpSpPr>
        <p:grpSpPr>
          <a:xfrm>
            <a:off x="11534873" y="1"/>
            <a:ext cx="666276" cy="6858000"/>
            <a:chOff x="11534873" y="1"/>
            <a:chExt cx="666276" cy="6858000"/>
          </a:xfrm>
        </p:grpSpPr>
        <p:sp>
          <p:nvSpPr>
            <p:cNvPr id="516" name="Google Shape;516;p9"/>
            <p:cNvSpPr/>
            <p:nvPr/>
          </p:nvSpPr>
          <p:spPr>
            <a:xfrm>
              <a:off x="11534873" y="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7" name="Google Shape;517;p9"/>
            <p:cNvSpPr/>
            <p:nvPr/>
          </p:nvSpPr>
          <p:spPr>
            <a:xfrm>
              <a:off x="11756965" y="60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8" name="Google Shape;518;p9"/>
            <p:cNvSpPr/>
            <p:nvPr/>
          </p:nvSpPr>
          <p:spPr>
            <a:xfrm>
              <a:off x="11979057" y="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9" name="Google Shape;519;p9"/>
            <p:cNvSpPr/>
            <p:nvPr/>
          </p:nvSpPr>
          <p:spPr>
            <a:xfrm>
              <a:off x="11534873" y="120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0" name="Google Shape;520;p9"/>
            <p:cNvSpPr/>
            <p:nvPr/>
          </p:nvSpPr>
          <p:spPr>
            <a:xfrm>
              <a:off x="11756965" y="1803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1" name="Google Shape;521;p9"/>
            <p:cNvSpPr/>
            <p:nvPr/>
          </p:nvSpPr>
          <p:spPr>
            <a:xfrm>
              <a:off x="11979057" y="120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2" name="Google Shape;522;p9"/>
            <p:cNvSpPr/>
            <p:nvPr/>
          </p:nvSpPr>
          <p:spPr>
            <a:xfrm>
              <a:off x="11534873" y="2405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3" name="Google Shape;523;p9"/>
            <p:cNvSpPr/>
            <p:nvPr/>
          </p:nvSpPr>
          <p:spPr>
            <a:xfrm>
              <a:off x="11756965" y="3006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4" name="Google Shape;524;p9"/>
            <p:cNvSpPr/>
            <p:nvPr/>
          </p:nvSpPr>
          <p:spPr>
            <a:xfrm>
              <a:off x="11979057" y="2405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5" name="Google Shape;525;p9"/>
            <p:cNvSpPr/>
            <p:nvPr/>
          </p:nvSpPr>
          <p:spPr>
            <a:xfrm>
              <a:off x="11534873" y="3607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6" name="Google Shape;526;p9"/>
            <p:cNvSpPr/>
            <p:nvPr/>
          </p:nvSpPr>
          <p:spPr>
            <a:xfrm>
              <a:off x="11756965" y="42087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7" name="Google Shape;527;p9"/>
            <p:cNvSpPr/>
            <p:nvPr/>
          </p:nvSpPr>
          <p:spPr>
            <a:xfrm>
              <a:off x="11979057" y="3607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8" name="Google Shape;528;p9"/>
            <p:cNvSpPr/>
            <p:nvPr/>
          </p:nvSpPr>
          <p:spPr>
            <a:xfrm>
              <a:off x="11534873" y="48100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9" name="Google Shape;529;p9"/>
            <p:cNvSpPr/>
            <p:nvPr/>
          </p:nvSpPr>
          <p:spPr>
            <a:xfrm>
              <a:off x="11756965" y="5411251"/>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0" name="Google Shape;530;p9"/>
            <p:cNvSpPr/>
            <p:nvPr/>
          </p:nvSpPr>
          <p:spPr>
            <a:xfrm>
              <a:off x="11979057" y="48100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1" name="Google Shape;531;p9"/>
            <p:cNvSpPr/>
            <p:nvPr/>
          </p:nvSpPr>
          <p:spPr>
            <a:xfrm>
              <a:off x="11534873" y="6012501"/>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2" name="Google Shape;532;p9"/>
            <p:cNvSpPr/>
            <p:nvPr/>
          </p:nvSpPr>
          <p:spPr>
            <a:xfrm>
              <a:off x="11756965" y="6613751"/>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3" name="Google Shape;533;p9"/>
            <p:cNvSpPr/>
            <p:nvPr/>
          </p:nvSpPr>
          <p:spPr>
            <a:xfrm>
              <a:off x="11979057" y="6012501"/>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534" name="Google Shape;534;p9"/>
          <p:cNvGrpSpPr/>
          <p:nvPr/>
        </p:nvGrpSpPr>
        <p:grpSpPr>
          <a:xfrm>
            <a:off x="-9149" y="0"/>
            <a:ext cx="666276" cy="6858000"/>
            <a:chOff x="-9149" y="0"/>
            <a:chExt cx="666276" cy="6858000"/>
          </a:xfrm>
        </p:grpSpPr>
        <p:sp>
          <p:nvSpPr>
            <p:cNvPr id="535" name="Google Shape;535;p9"/>
            <p:cNvSpPr/>
            <p:nvPr/>
          </p:nvSpPr>
          <p:spPr>
            <a:xfrm>
              <a:off x="-9149" y="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6" name="Google Shape;536;p9"/>
            <p:cNvSpPr/>
            <p:nvPr/>
          </p:nvSpPr>
          <p:spPr>
            <a:xfrm>
              <a:off x="212943" y="60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7" name="Google Shape;537;p9"/>
            <p:cNvSpPr/>
            <p:nvPr/>
          </p:nvSpPr>
          <p:spPr>
            <a:xfrm>
              <a:off x="435035" y="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8" name="Google Shape;538;p9"/>
            <p:cNvSpPr/>
            <p:nvPr/>
          </p:nvSpPr>
          <p:spPr>
            <a:xfrm>
              <a:off x="-9149" y="120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9" name="Google Shape;539;p9"/>
            <p:cNvSpPr/>
            <p:nvPr/>
          </p:nvSpPr>
          <p:spPr>
            <a:xfrm>
              <a:off x="212943" y="1803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0" name="Google Shape;540;p9"/>
            <p:cNvSpPr/>
            <p:nvPr/>
          </p:nvSpPr>
          <p:spPr>
            <a:xfrm>
              <a:off x="435035" y="120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1" name="Google Shape;541;p9"/>
            <p:cNvSpPr/>
            <p:nvPr/>
          </p:nvSpPr>
          <p:spPr>
            <a:xfrm>
              <a:off x="-9149" y="2405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2" name="Google Shape;542;p9"/>
            <p:cNvSpPr/>
            <p:nvPr/>
          </p:nvSpPr>
          <p:spPr>
            <a:xfrm>
              <a:off x="212943" y="3006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3" name="Google Shape;543;p9"/>
            <p:cNvSpPr/>
            <p:nvPr/>
          </p:nvSpPr>
          <p:spPr>
            <a:xfrm>
              <a:off x="435035" y="2405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4" name="Google Shape;544;p9"/>
            <p:cNvSpPr/>
            <p:nvPr/>
          </p:nvSpPr>
          <p:spPr>
            <a:xfrm>
              <a:off x="-9149" y="3607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5" name="Google Shape;545;p9"/>
            <p:cNvSpPr/>
            <p:nvPr/>
          </p:nvSpPr>
          <p:spPr>
            <a:xfrm>
              <a:off x="212943" y="42087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6" name="Google Shape;546;p9"/>
            <p:cNvSpPr/>
            <p:nvPr/>
          </p:nvSpPr>
          <p:spPr>
            <a:xfrm>
              <a:off x="435035" y="3607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7" name="Google Shape;547;p9"/>
            <p:cNvSpPr/>
            <p:nvPr/>
          </p:nvSpPr>
          <p:spPr>
            <a:xfrm>
              <a:off x="-9149" y="48100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8" name="Google Shape;548;p9"/>
            <p:cNvSpPr/>
            <p:nvPr/>
          </p:nvSpPr>
          <p:spPr>
            <a:xfrm>
              <a:off x="212943" y="5411250"/>
              <a:ext cx="222092" cy="601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9" name="Google Shape;549;p9"/>
            <p:cNvSpPr/>
            <p:nvPr/>
          </p:nvSpPr>
          <p:spPr>
            <a:xfrm>
              <a:off x="435035" y="48100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0" name="Google Shape;550;p9"/>
            <p:cNvSpPr/>
            <p:nvPr/>
          </p:nvSpPr>
          <p:spPr>
            <a:xfrm>
              <a:off x="-9149" y="6012500"/>
              <a:ext cx="222092" cy="601250"/>
            </a:xfrm>
            <a:prstGeom prst="rect">
              <a:avLst/>
            </a:prstGeom>
            <a:solidFill>
              <a:srgbClr val="B3E5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1" name="Google Shape;551;p9"/>
            <p:cNvSpPr/>
            <p:nvPr/>
          </p:nvSpPr>
          <p:spPr>
            <a:xfrm>
              <a:off x="212943" y="6613750"/>
              <a:ext cx="222092" cy="244250"/>
            </a:xfrm>
            <a:prstGeom prst="rect">
              <a:avLst/>
            </a:prstGeom>
            <a:solidFill>
              <a:srgbClr val="82CA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2" name="Google Shape;552;p9"/>
            <p:cNvSpPr/>
            <p:nvPr/>
          </p:nvSpPr>
          <p:spPr>
            <a:xfrm>
              <a:off x="435035" y="6012500"/>
              <a:ext cx="222092" cy="601250"/>
            </a:xfrm>
            <a:prstGeom prst="rect">
              <a:avLst/>
            </a:prstGeom>
            <a:solidFill>
              <a:srgbClr val="FAE2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553" name="Google Shape;553;p9"/>
          <p:cNvSpPr txBox="1"/>
          <p:nvPr/>
        </p:nvSpPr>
        <p:spPr>
          <a:xfrm>
            <a:off x="4189075" y="1555379"/>
            <a:ext cx="3813848" cy="566268"/>
          </a:xfrm>
          <a:prstGeom prst="rect">
            <a:avLst/>
          </a:prstGeom>
          <a:noFill/>
          <a:ln>
            <a:noFill/>
          </a:ln>
        </p:spPr>
        <p:txBody>
          <a:bodyPr spcFirstLastPara="1" wrap="square" lIns="91425" tIns="45700" rIns="91425" bIns="45700" anchor="t" anchorCtr="0">
            <a:spAutoFit/>
          </a:bodyPr>
          <a:lstStyle/>
          <a:p>
            <a:pPr marL="0" marR="0" lvl="0" indent="0" algn="l" rtl="0">
              <a:lnSpc>
                <a:spcPct val="110000"/>
              </a:lnSpc>
              <a:spcBef>
                <a:spcPts val="0"/>
              </a:spcBef>
              <a:spcAft>
                <a:spcPts val="0"/>
              </a:spcAft>
              <a:buClr>
                <a:schemeClr val="dk1"/>
              </a:buClr>
              <a:buSzPts val="2800"/>
              <a:buFont typeface="Arial"/>
              <a:buNone/>
            </a:pPr>
            <a:r>
              <a:rPr lang="ja-JP" sz="2800">
                <a:solidFill>
                  <a:schemeClr val="dk1"/>
                </a:solidFill>
                <a:latin typeface="游ゴシック" panose="020B0400000000000000" pitchFamily="50" charset="-128"/>
                <a:ea typeface="游ゴシック" panose="020B0400000000000000" pitchFamily="50" charset="-128"/>
                <a:sym typeface="Arial"/>
              </a:rPr>
              <a:t>厚生省告示第百三十号</a:t>
            </a:r>
            <a:endParaRPr sz="2800">
              <a:solidFill>
                <a:schemeClr val="dk1"/>
              </a:solidFill>
              <a:latin typeface="游ゴシック" panose="020B0400000000000000" pitchFamily="50" charset="-128"/>
              <a:ea typeface="游ゴシック" panose="020B0400000000000000" pitchFamily="50" charset="-128"/>
              <a:sym typeface="Arial"/>
            </a:endParaRPr>
          </a:p>
        </p:txBody>
      </p:sp>
      <p:sp>
        <p:nvSpPr>
          <p:cNvPr id="554" name="Google Shape;554;p9"/>
          <p:cNvSpPr txBox="1"/>
          <p:nvPr/>
        </p:nvSpPr>
        <p:spPr>
          <a:xfrm>
            <a:off x="2322551" y="2148354"/>
            <a:ext cx="7324805"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精神保健及び精神障害者福祉に関する</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法律第三十七条第一項の規定に基づき</a:t>
            </a:r>
            <a:endParaRPr sz="200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厚生労働大臣が定める基準</a:t>
            </a:r>
            <a:endParaRPr>
              <a:latin typeface="游ゴシック" panose="020B0400000000000000" pitchFamily="50" charset="-128"/>
              <a:ea typeface="游ゴシック" panose="020B0400000000000000" pitchFamily="50" charset="-128"/>
            </a:endParaRPr>
          </a:p>
          <a:p>
            <a:pPr marL="0" marR="0" lvl="0" indent="0" algn="ctr" rtl="0">
              <a:lnSpc>
                <a:spcPct val="120000"/>
              </a:lnSpc>
              <a:spcBef>
                <a:spcPts val="0"/>
              </a:spcBef>
              <a:spcAft>
                <a:spcPts val="0"/>
              </a:spcAft>
              <a:buClr>
                <a:schemeClr val="dk1"/>
              </a:buClr>
              <a:buSzPts val="2000"/>
              <a:buFont typeface="Arial"/>
              <a:buNone/>
            </a:pPr>
            <a:r>
              <a:rPr lang="ja-JP" sz="2000">
                <a:solidFill>
                  <a:schemeClr val="dk1"/>
                </a:solidFill>
                <a:latin typeface="游ゴシック" panose="020B0400000000000000" pitchFamily="50" charset="-128"/>
                <a:ea typeface="游ゴシック" panose="020B0400000000000000" pitchFamily="50" charset="-128"/>
                <a:sym typeface="Arial"/>
              </a:rPr>
              <a:t>(昭和六十三年四月八日)</a:t>
            </a:r>
            <a:endParaRPr>
              <a:latin typeface="游ゴシック" panose="020B0400000000000000" pitchFamily="50" charset="-128"/>
              <a:ea typeface="游ゴシック" panose="020B0400000000000000" pitchFamily="50" charset="-128"/>
            </a:endParaRPr>
          </a:p>
        </p:txBody>
      </p:sp>
      <p:sp>
        <p:nvSpPr>
          <p:cNvPr id="555" name="Google Shape;555;p9"/>
          <p:cNvSpPr/>
          <p:nvPr/>
        </p:nvSpPr>
        <p:spPr>
          <a:xfrm>
            <a:off x="5857672" y="3781680"/>
            <a:ext cx="476655" cy="601251"/>
          </a:xfrm>
          <a:prstGeom prst="downArrow">
            <a:avLst>
              <a:gd name="adj1" fmla="val 50000"/>
              <a:gd name="adj2" fmla="val 50000"/>
            </a:avLst>
          </a:prstGeom>
          <a:solidFill>
            <a:srgbClr val="FAE2D5"/>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56" name="Google Shape;556;p9"/>
          <p:cNvSpPr/>
          <p:nvPr/>
        </p:nvSpPr>
        <p:spPr>
          <a:xfrm>
            <a:off x="2463800" y="4498338"/>
            <a:ext cx="7324805" cy="1688077"/>
          </a:xfrm>
          <a:prstGeom prst="rect">
            <a:avLst/>
          </a:prstGeom>
          <a:solidFill>
            <a:srgbClr val="D8F2CF"/>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游ゴシック" panose="020B0400000000000000" pitchFamily="50" charset="-128"/>
              <a:ea typeface="游ゴシック" panose="020B0400000000000000" pitchFamily="50" charset="-128"/>
              <a:sym typeface="Arial"/>
            </a:endParaRPr>
          </a:p>
        </p:txBody>
      </p:sp>
      <p:sp>
        <p:nvSpPr>
          <p:cNvPr id="557" name="Google Shape;557;p9"/>
          <p:cNvSpPr txBox="1"/>
          <p:nvPr/>
        </p:nvSpPr>
        <p:spPr>
          <a:xfrm>
            <a:off x="2938502" y="4742211"/>
            <a:ext cx="637540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精神保健福祉法に定める行動の制限の詳細を定める</a:t>
            </a:r>
            <a:endParaRPr sz="18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法的拘束力を持った基準。</a:t>
            </a:r>
            <a:endParaRPr dirty="0">
              <a:latin typeface="游ゴシック" panose="020B0400000000000000" pitchFamily="50" charset="-128"/>
              <a:ea typeface="游ゴシック" panose="020B0400000000000000" pitchFamily="50" charset="-128"/>
            </a:endParaRPr>
          </a:p>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目的や対象、観察や診察等に関する</a:t>
            </a:r>
            <a:endParaRPr sz="1800" dirty="0">
              <a:solidFill>
                <a:schemeClr val="dk1"/>
              </a:solidFill>
              <a:latin typeface="游ゴシック" panose="020B0400000000000000" pitchFamily="50" charset="-128"/>
              <a:ea typeface="游ゴシック" panose="020B0400000000000000" pitchFamily="50" charset="-128"/>
              <a:sym typeface="Arial"/>
            </a:endParaRPr>
          </a:p>
          <a:p>
            <a:pPr marL="0" marR="0" lvl="0" indent="0" algn="ctr" rtl="0">
              <a:spcBef>
                <a:spcPts val="0"/>
              </a:spcBef>
              <a:spcAft>
                <a:spcPts val="0"/>
              </a:spcAft>
              <a:buNone/>
            </a:pPr>
            <a:r>
              <a:rPr lang="ja-JP" sz="1800" dirty="0">
                <a:solidFill>
                  <a:schemeClr val="dk1"/>
                </a:solidFill>
                <a:latin typeface="游ゴシック" panose="020B0400000000000000" pitchFamily="50" charset="-128"/>
                <a:ea typeface="游ゴシック" panose="020B0400000000000000" pitchFamily="50" charset="-128"/>
                <a:sym typeface="Arial"/>
              </a:rPr>
              <a:t>遵守事項を定めた法的根拠は他にない。</a:t>
            </a:r>
            <a:endParaRPr sz="1800" dirty="0">
              <a:solidFill>
                <a:schemeClr val="dk1"/>
              </a:solidFill>
              <a:latin typeface="游ゴシック" panose="020B0400000000000000" pitchFamily="50" charset="-128"/>
              <a:ea typeface="游ゴシック" panose="020B0400000000000000" pitchFamily="50" charset="-128"/>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59755"/>
    </mc:Choice>
    <mc:Fallback xmlns="">
      <p:transition spd="slow" advTm="59755"/>
    </mc:Fallback>
  </mc:AlternateContent>
  <p:extLst>
    <p:ext uri="{E180D4A7-C9FB-4DFB-919C-405C955672EB}">
      <p14:showEvtLst xmlns:p14="http://schemas.microsoft.com/office/powerpoint/2010/main">
        <p14:playEvt time="5" objId="2"/>
        <p14:stopEvt time="59433" objId="2"/>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23.9"/>
</p:tagLst>
</file>

<file path=ppt/theme/theme1.xml><?xml version="1.0" encoding="utf-8"?>
<a:theme xmlns:a="http://schemas.openxmlformats.org/drawingml/2006/main" name="Office テーマ">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TotalTime>
  <Words>5255</Words>
  <Application>Microsoft Office PowerPoint</Application>
  <PresentationFormat>ワイド画面</PresentationFormat>
  <Paragraphs>393</Paragraphs>
  <Slides>20</Slides>
  <Notes>20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20</vt:i4>
      </vt:variant>
    </vt:vector>
  </HeadingPairs>
  <TitlesOfParts>
    <vt:vector size="23" baseType="lpstr">
      <vt:lpstr>游ゴシック</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八神 颯</dc:creator>
  <cp:lastModifiedBy>奈良 麻結</cp:lastModifiedBy>
  <cp:revision>16</cp:revision>
  <dcterms:created xsi:type="dcterms:W3CDTF">2024-03-03T03:15:09Z</dcterms:created>
  <dcterms:modified xsi:type="dcterms:W3CDTF">2025-06-09T07:25:28Z</dcterms:modified>
</cp:coreProperties>
</file>