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64" r:id="rId3"/>
    <p:sldId id="281" r:id="rId4"/>
    <p:sldId id="299" r:id="rId5"/>
    <p:sldId id="295" r:id="rId6"/>
    <p:sldId id="283" r:id="rId7"/>
    <p:sldId id="284" r:id="rId8"/>
    <p:sldId id="285" r:id="rId9"/>
    <p:sldId id="298" r:id="rId10"/>
    <p:sldId id="287" r:id="rId11"/>
    <p:sldId id="288" r:id="rId12"/>
    <p:sldId id="289" r:id="rId13"/>
    <p:sldId id="300" r:id="rId14"/>
    <p:sldId id="291" r:id="rId15"/>
    <p:sldId id="292" r:id="rId16"/>
    <p:sldId id="293" r:id="rId17"/>
    <p:sldId id="294" r:id="rId18"/>
  </p:sldIdLst>
  <p:sldSz cx="12192000" cy="6858000"/>
  <p:notesSz cx="6858000" cy="987425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bktWoGA4cC6Y1yWpY9XNHg==" hashData="ec2qHZUi+V9clzzbUPkUV4W/m+Trw4sMCx2Crorc6/9a6LPOHy5538QqK72L82pDdto8bmV8y+SF7XplSjBFVw=="/>
  <p:extLst>
    <p:ext uri="{EFAFB233-063F-42B5-8137-9DF3F51BA10A}">
      <p15:sldGuideLst xmlns:p15="http://schemas.microsoft.com/office/powerpoint/2012/main"/>
    </p:ext>
    <p:ext uri="{2D200454-40CA-4A62-9FC3-DE9A4176ACB9}">
      <p15:notesGuideLst xmlns:p15="http://schemas.microsoft.com/office/powerpoint/2012/main">
        <p15:guide id="1" orient="horz" pos="311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7F0D81-C2C9-BA10-5D73-A37FCB9637A2}" name="奈良 麻結" initials="麻奈" userId="S::mayuinara@ncnpchiiki.onmicrosoft.com::74529d65-6a6d-40df-a37e-7011da9a6b0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美智 三宅" initials="美三" lastIdx="3" clrIdx="0">
    <p:extLst>
      <p:ext uri="{19B8F6BF-5375-455C-9EA6-DF929625EA0E}">
        <p15:presenceInfo xmlns:p15="http://schemas.microsoft.com/office/powerpoint/2012/main" userId="7a97ea02ea6aa765" providerId="Windows Live"/>
      </p:ext>
    </p:extLst>
  </p:cmAuthor>
  <p:cmAuthor id="2" name="NCH" initials="N" lastIdx="3" clrIdx="1">
    <p:extLst>
      <p:ext uri="{19B8F6BF-5375-455C-9EA6-DF929625EA0E}">
        <p15:presenceInfo xmlns:p15="http://schemas.microsoft.com/office/powerpoint/2012/main" userId="NCH" providerId="None"/>
      </p:ext>
    </p:extLst>
  </p:cmAuthor>
  <p:cmAuthor id="3" name="こうきょうせいしんけんこういりょうけんきゅうぶ 公共精神健康医療研究部" initials="こ公" lastIdx="16" clrIdx="2">
    <p:extLst>
      <p:ext uri="{19B8F6BF-5375-455C-9EA6-DF929625EA0E}">
        <p15:presenceInfo xmlns:p15="http://schemas.microsoft.com/office/powerpoint/2012/main" userId="800fe150220bcf8c" providerId="Windows Live"/>
      </p:ext>
    </p:extLst>
  </p:cmAuthor>
  <p:cmAuthor id="4" name="友 琴美" initials="琴友" lastIdx="2" clrIdx="3">
    <p:extLst>
      <p:ext uri="{19B8F6BF-5375-455C-9EA6-DF929625EA0E}">
        <p15:presenceInfo xmlns:p15="http://schemas.microsoft.com/office/powerpoint/2012/main" userId="S::tomo-k@ecxis.net::d3370d20-6224-4079-bcb9-60e11c701f3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890"/>
    <a:srgbClr val="DCEAF7"/>
    <a:srgbClr val="D9F2D0"/>
    <a:srgbClr val="FBE3D6"/>
    <a:srgbClr val="D1D1D1"/>
    <a:srgbClr val="E4960A"/>
    <a:srgbClr val="990033"/>
    <a:srgbClr val="FFFFFF"/>
    <a:srgbClr val="00B48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853" autoAdjust="0"/>
    <p:restoredTop sz="74670" autoAdjust="0"/>
  </p:normalViewPr>
  <p:slideViewPr>
    <p:cSldViewPr snapToGrid="0">
      <p:cViewPr varScale="1">
        <p:scale>
          <a:sx n="79" d="100"/>
          <a:sy n="79" d="100"/>
        </p:scale>
        <p:origin x="1302" y="78"/>
      </p:cViewPr>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showGuides="1">
      <p:cViewPr varScale="1">
        <p:scale>
          <a:sx n="75" d="100"/>
          <a:sy n="75" d="100"/>
        </p:scale>
        <p:origin x="4008" y="78"/>
      </p:cViewPr>
      <p:guideLst>
        <p:guide orient="horz" pos="311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C05295-02B2-46A6-B087-37A983587532}" type="doc">
      <dgm:prSet loTypeId="urn:microsoft.com/office/officeart/2005/8/layout/chevron1" loCatId="process" qsTypeId="urn:microsoft.com/office/officeart/2005/8/quickstyle/simple1" qsCatId="simple" csTypeId="urn:microsoft.com/office/officeart/2005/8/colors/accent2_1" csCatId="accent2" phldr="1"/>
      <dgm:spPr/>
    </dgm:pt>
    <dgm:pt modelId="{10021FB3-DDA3-4D66-8C7E-B31E7239ACD9}">
      <dgm:prSet phldrT="[テキスト]" custT="1"/>
      <dgm:spPr/>
      <dgm:t>
        <a:bodyPr/>
        <a:lstStyle/>
        <a:p>
          <a:r>
            <a:rPr kumimoji="1" lang="ja-JP" altLang="en-US" sz="2000" dirty="0"/>
            <a:t>個別の特徴の把握</a:t>
          </a:r>
        </a:p>
      </dgm:t>
    </dgm:pt>
    <dgm:pt modelId="{1713388F-0412-4DEA-8E28-0F9A60103427}" type="parTrans" cxnId="{1CF77123-99E9-4D9B-81F2-E65F2E9D5872}">
      <dgm:prSet/>
      <dgm:spPr/>
      <dgm:t>
        <a:bodyPr/>
        <a:lstStyle/>
        <a:p>
          <a:endParaRPr kumimoji="1" lang="ja-JP" altLang="en-US" sz="1600"/>
        </a:p>
      </dgm:t>
    </dgm:pt>
    <dgm:pt modelId="{56D27EFF-FF27-4A26-9931-886706CB8DB6}" type="sibTrans" cxnId="{1CF77123-99E9-4D9B-81F2-E65F2E9D5872}">
      <dgm:prSet/>
      <dgm:spPr/>
      <dgm:t>
        <a:bodyPr/>
        <a:lstStyle/>
        <a:p>
          <a:endParaRPr kumimoji="1" lang="ja-JP" altLang="en-US" sz="1600"/>
        </a:p>
      </dgm:t>
    </dgm:pt>
    <dgm:pt modelId="{EE47EAE3-E84B-4794-8A79-BEE6931C4E52}">
      <dgm:prSet phldrT="[テキスト]" custT="1"/>
      <dgm:spPr/>
      <dgm:t>
        <a:bodyPr/>
        <a:lstStyle/>
        <a:p>
          <a:r>
            <a:rPr kumimoji="1" lang="ja-JP" altLang="en-US" sz="2000" dirty="0"/>
            <a:t>共感的な理解</a:t>
          </a:r>
        </a:p>
      </dgm:t>
    </dgm:pt>
    <dgm:pt modelId="{4C485D7B-C8FD-4EC5-BD8E-363172F2C587}" type="parTrans" cxnId="{67FE259E-E34E-4AED-9EDA-08C932FDDA03}">
      <dgm:prSet/>
      <dgm:spPr/>
      <dgm:t>
        <a:bodyPr/>
        <a:lstStyle/>
        <a:p>
          <a:endParaRPr kumimoji="1" lang="ja-JP" altLang="en-US" sz="1600"/>
        </a:p>
      </dgm:t>
    </dgm:pt>
    <dgm:pt modelId="{0C103964-D0C2-4309-A1E3-87E6EA14611E}" type="sibTrans" cxnId="{67FE259E-E34E-4AED-9EDA-08C932FDDA03}">
      <dgm:prSet/>
      <dgm:spPr/>
      <dgm:t>
        <a:bodyPr/>
        <a:lstStyle/>
        <a:p>
          <a:endParaRPr kumimoji="1" lang="ja-JP" altLang="en-US" sz="1600"/>
        </a:p>
      </dgm:t>
    </dgm:pt>
    <dgm:pt modelId="{E7B0798A-090F-42A7-8616-173FEC673C75}">
      <dgm:prSet phldrT="[テキスト]" custT="1"/>
      <dgm:spPr/>
      <dgm:t>
        <a:bodyPr/>
        <a:lstStyle/>
        <a:p>
          <a:r>
            <a:rPr kumimoji="1" lang="ja-JP" altLang="en-US" sz="2000" dirty="0"/>
            <a:t>一般的な要因の評価</a:t>
          </a:r>
        </a:p>
      </dgm:t>
    </dgm:pt>
    <dgm:pt modelId="{7D945448-42DE-4418-BE9F-F857BBA53330}" type="parTrans" cxnId="{2F8B1FD2-248A-44B5-98C0-27E617F1F0C4}">
      <dgm:prSet/>
      <dgm:spPr/>
      <dgm:t>
        <a:bodyPr/>
        <a:lstStyle/>
        <a:p>
          <a:endParaRPr kumimoji="1" lang="ja-JP" altLang="en-US" sz="1600"/>
        </a:p>
      </dgm:t>
    </dgm:pt>
    <dgm:pt modelId="{4D18FD07-EAF6-4DE1-9BF0-4F84BAE6B016}" type="sibTrans" cxnId="{2F8B1FD2-248A-44B5-98C0-27E617F1F0C4}">
      <dgm:prSet/>
      <dgm:spPr/>
      <dgm:t>
        <a:bodyPr/>
        <a:lstStyle/>
        <a:p>
          <a:endParaRPr kumimoji="1" lang="ja-JP" altLang="en-US" sz="1600"/>
        </a:p>
      </dgm:t>
    </dgm:pt>
    <dgm:pt modelId="{8DABA555-22A2-4F2A-8EEF-F188389CBE1A}" type="pres">
      <dgm:prSet presAssocID="{DDC05295-02B2-46A6-B087-37A983587532}" presName="Name0" presStyleCnt="0">
        <dgm:presLayoutVars>
          <dgm:dir/>
          <dgm:animLvl val="lvl"/>
          <dgm:resizeHandles val="exact"/>
        </dgm:presLayoutVars>
      </dgm:prSet>
      <dgm:spPr/>
    </dgm:pt>
    <dgm:pt modelId="{35E8216A-0D79-4339-A51D-FA189E1C4380}" type="pres">
      <dgm:prSet presAssocID="{E7B0798A-090F-42A7-8616-173FEC673C75}" presName="parTxOnly" presStyleLbl="node1" presStyleIdx="0" presStyleCnt="3" custLinFactNeighborY="-1094">
        <dgm:presLayoutVars>
          <dgm:chMax val="0"/>
          <dgm:chPref val="0"/>
          <dgm:bulletEnabled val="1"/>
        </dgm:presLayoutVars>
      </dgm:prSet>
      <dgm:spPr/>
    </dgm:pt>
    <dgm:pt modelId="{CB2F1DA3-B18C-42DA-A3CE-449A58EF739C}" type="pres">
      <dgm:prSet presAssocID="{4D18FD07-EAF6-4DE1-9BF0-4F84BAE6B016}" presName="parTxOnlySpace" presStyleCnt="0"/>
      <dgm:spPr/>
    </dgm:pt>
    <dgm:pt modelId="{1CABC6EF-CF41-4B6A-89E5-44C62790FC11}" type="pres">
      <dgm:prSet presAssocID="{10021FB3-DDA3-4D66-8C7E-B31E7239ACD9}" presName="parTxOnly" presStyleLbl="node1" presStyleIdx="1" presStyleCnt="3" custLinFactNeighborY="-1094">
        <dgm:presLayoutVars>
          <dgm:chMax val="0"/>
          <dgm:chPref val="0"/>
          <dgm:bulletEnabled val="1"/>
        </dgm:presLayoutVars>
      </dgm:prSet>
      <dgm:spPr/>
    </dgm:pt>
    <dgm:pt modelId="{7FBBE5BA-C18A-4C45-8F75-65AF5256E19F}" type="pres">
      <dgm:prSet presAssocID="{56D27EFF-FF27-4A26-9931-886706CB8DB6}" presName="parTxOnlySpace" presStyleCnt="0"/>
      <dgm:spPr/>
    </dgm:pt>
    <dgm:pt modelId="{64876626-261F-465C-8A31-AF38D3CF0847}" type="pres">
      <dgm:prSet presAssocID="{EE47EAE3-E84B-4794-8A79-BEE6931C4E52}" presName="parTxOnly" presStyleLbl="node1" presStyleIdx="2" presStyleCnt="3" custLinFactNeighborY="-1094">
        <dgm:presLayoutVars>
          <dgm:chMax val="0"/>
          <dgm:chPref val="0"/>
          <dgm:bulletEnabled val="1"/>
        </dgm:presLayoutVars>
      </dgm:prSet>
      <dgm:spPr/>
    </dgm:pt>
  </dgm:ptLst>
  <dgm:cxnLst>
    <dgm:cxn modelId="{7763550F-D261-4F55-8617-7E0CA509CD41}" type="presOf" srcId="{E7B0798A-090F-42A7-8616-173FEC673C75}" destId="{35E8216A-0D79-4339-A51D-FA189E1C4380}" srcOrd="0" destOrd="0" presId="urn:microsoft.com/office/officeart/2005/8/layout/chevron1"/>
    <dgm:cxn modelId="{1CF77123-99E9-4D9B-81F2-E65F2E9D5872}" srcId="{DDC05295-02B2-46A6-B087-37A983587532}" destId="{10021FB3-DDA3-4D66-8C7E-B31E7239ACD9}" srcOrd="1" destOrd="0" parTransId="{1713388F-0412-4DEA-8E28-0F9A60103427}" sibTransId="{56D27EFF-FF27-4A26-9931-886706CB8DB6}"/>
    <dgm:cxn modelId="{67FE259E-E34E-4AED-9EDA-08C932FDDA03}" srcId="{DDC05295-02B2-46A6-B087-37A983587532}" destId="{EE47EAE3-E84B-4794-8A79-BEE6931C4E52}" srcOrd="2" destOrd="0" parTransId="{4C485D7B-C8FD-4EC5-BD8E-363172F2C587}" sibTransId="{0C103964-D0C2-4309-A1E3-87E6EA14611E}"/>
    <dgm:cxn modelId="{FE0C4BBA-C87C-41A7-8EA5-27A60C88C160}" type="presOf" srcId="{EE47EAE3-E84B-4794-8A79-BEE6931C4E52}" destId="{64876626-261F-465C-8A31-AF38D3CF0847}" srcOrd="0" destOrd="0" presId="urn:microsoft.com/office/officeart/2005/8/layout/chevron1"/>
    <dgm:cxn modelId="{D6CCCFC5-7265-44DE-A42D-7937A65CFDEA}" type="presOf" srcId="{10021FB3-DDA3-4D66-8C7E-B31E7239ACD9}" destId="{1CABC6EF-CF41-4B6A-89E5-44C62790FC11}" srcOrd="0" destOrd="0" presId="urn:microsoft.com/office/officeart/2005/8/layout/chevron1"/>
    <dgm:cxn modelId="{2F8B1FD2-248A-44B5-98C0-27E617F1F0C4}" srcId="{DDC05295-02B2-46A6-B087-37A983587532}" destId="{E7B0798A-090F-42A7-8616-173FEC673C75}" srcOrd="0" destOrd="0" parTransId="{7D945448-42DE-4418-BE9F-F857BBA53330}" sibTransId="{4D18FD07-EAF6-4DE1-9BF0-4F84BAE6B016}"/>
    <dgm:cxn modelId="{64A752E2-1FE1-4E27-AA3C-C95CD9478865}" type="presOf" srcId="{DDC05295-02B2-46A6-B087-37A983587532}" destId="{8DABA555-22A2-4F2A-8EEF-F188389CBE1A}" srcOrd="0" destOrd="0" presId="urn:microsoft.com/office/officeart/2005/8/layout/chevron1"/>
    <dgm:cxn modelId="{50C54FBA-34A8-492F-88B6-EC46C69A6BEB}" type="presParOf" srcId="{8DABA555-22A2-4F2A-8EEF-F188389CBE1A}" destId="{35E8216A-0D79-4339-A51D-FA189E1C4380}" srcOrd="0" destOrd="0" presId="urn:microsoft.com/office/officeart/2005/8/layout/chevron1"/>
    <dgm:cxn modelId="{CBE4E2A1-1F64-48E1-B1E4-D013EFFD93A1}" type="presParOf" srcId="{8DABA555-22A2-4F2A-8EEF-F188389CBE1A}" destId="{CB2F1DA3-B18C-42DA-A3CE-449A58EF739C}" srcOrd="1" destOrd="0" presId="urn:microsoft.com/office/officeart/2005/8/layout/chevron1"/>
    <dgm:cxn modelId="{00AA47E4-C2BD-491E-92EA-8B7B84011FBF}" type="presParOf" srcId="{8DABA555-22A2-4F2A-8EEF-F188389CBE1A}" destId="{1CABC6EF-CF41-4B6A-89E5-44C62790FC11}" srcOrd="2" destOrd="0" presId="urn:microsoft.com/office/officeart/2005/8/layout/chevron1"/>
    <dgm:cxn modelId="{F9B090B5-D5E1-40DA-B699-C583EB934C40}" type="presParOf" srcId="{8DABA555-22A2-4F2A-8EEF-F188389CBE1A}" destId="{7FBBE5BA-C18A-4C45-8F75-65AF5256E19F}" srcOrd="3" destOrd="0" presId="urn:microsoft.com/office/officeart/2005/8/layout/chevron1"/>
    <dgm:cxn modelId="{012FFF9C-BDAD-41FB-BDE8-D102A5C4902B}" type="presParOf" srcId="{8DABA555-22A2-4F2A-8EEF-F188389CBE1A}" destId="{64876626-261F-465C-8A31-AF38D3CF0847}" srcOrd="4"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E8216A-0D79-4339-A51D-FA189E1C4380}">
      <dsp:nvSpPr>
        <dsp:cNvPr id="0" name=""/>
        <dsp:cNvSpPr/>
      </dsp:nvSpPr>
      <dsp:spPr>
        <a:xfrm>
          <a:off x="2852" y="0"/>
          <a:ext cx="3474742" cy="928379"/>
        </a:xfrm>
        <a:prstGeom prst="chevron">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一般的な要因の評価</a:t>
          </a:r>
        </a:p>
      </dsp:txBody>
      <dsp:txXfrm>
        <a:off x="467042" y="0"/>
        <a:ext cx="2546363" cy="928379"/>
      </dsp:txXfrm>
    </dsp:sp>
    <dsp:sp modelId="{1CABC6EF-CF41-4B6A-89E5-44C62790FC11}">
      <dsp:nvSpPr>
        <dsp:cNvPr id="0" name=""/>
        <dsp:cNvSpPr/>
      </dsp:nvSpPr>
      <dsp:spPr>
        <a:xfrm>
          <a:off x="3130120" y="0"/>
          <a:ext cx="3474742" cy="928379"/>
        </a:xfrm>
        <a:prstGeom prst="chevron">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個別の特徴の把握</a:t>
          </a:r>
        </a:p>
      </dsp:txBody>
      <dsp:txXfrm>
        <a:off x="3594310" y="0"/>
        <a:ext cx="2546363" cy="928379"/>
      </dsp:txXfrm>
    </dsp:sp>
    <dsp:sp modelId="{64876626-261F-465C-8A31-AF38D3CF0847}">
      <dsp:nvSpPr>
        <dsp:cNvPr id="0" name=""/>
        <dsp:cNvSpPr/>
      </dsp:nvSpPr>
      <dsp:spPr>
        <a:xfrm>
          <a:off x="6257388" y="0"/>
          <a:ext cx="3474742" cy="928379"/>
        </a:xfrm>
        <a:prstGeom prst="chevron">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共感的な理解</a:t>
          </a:r>
        </a:p>
      </dsp:txBody>
      <dsp:txXfrm>
        <a:off x="6721578" y="0"/>
        <a:ext cx="2546363" cy="928379"/>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71800" cy="49542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1"/>
            <a:ext cx="2971800" cy="495427"/>
          </a:xfrm>
          <a:prstGeom prst="rect">
            <a:avLst/>
          </a:prstGeom>
        </p:spPr>
        <p:txBody>
          <a:bodyPr vert="horz" lIns="91440" tIns="45720" rIns="91440" bIns="45720" rtlCol="0"/>
          <a:lstStyle>
            <a:lvl1pPr algn="r">
              <a:defRPr sz="1200"/>
            </a:lvl1pPr>
          </a:lstStyle>
          <a:p>
            <a:fld id="{1B6B6BB0-808A-4AB9-9018-617A61931691}" type="datetimeFigureOut">
              <a:rPr kumimoji="1" lang="ja-JP" altLang="en-US" smtClean="0"/>
              <a:t>2025/6/9</a:t>
            </a:fld>
            <a:endParaRPr kumimoji="1" lang="ja-JP" altLang="en-US"/>
          </a:p>
        </p:txBody>
      </p:sp>
      <p:sp>
        <p:nvSpPr>
          <p:cNvPr id="4" name="スライド イメージ プレースホルダー 3"/>
          <p:cNvSpPr>
            <a:spLocks noGrp="1" noRot="1" noChangeAspect="1"/>
          </p:cNvSpPr>
          <p:nvPr>
            <p:ph type="sldImg" idx="2"/>
          </p:nvPr>
        </p:nvSpPr>
        <p:spPr>
          <a:xfrm>
            <a:off x="468313" y="1235075"/>
            <a:ext cx="5921375" cy="33321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51982"/>
            <a:ext cx="5486400" cy="38879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8824"/>
            <a:ext cx="2971800" cy="49542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378824"/>
            <a:ext cx="2971800" cy="495426"/>
          </a:xfrm>
          <a:prstGeom prst="rect">
            <a:avLst/>
          </a:prstGeom>
        </p:spPr>
        <p:txBody>
          <a:bodyPr vert="horz" lIns="91440" tIns="45720" rIns="91440" bIns="45720" rtlCol="0" anchor="b"/>
          <a:lstStyle>
            <a:lvl1pPr algn="r">
              <a:defRPr sz="1200"/>
            </a:lvl1pPr>
          </a:lstStyle>
          <a:p>
            <a:fld id="{37FC9F54-A53E-4658-BFFC-C44314BEC9B5}" type="slidenum">
              <a:rPr kumimoji="1" lang="ja-JP" altLang="en-US" smtClean="0"/>
              <a:t>‹#›</a:t>
            </a:fld>
            <a:endParaRPr kumimoji="1" lang="ja-JP" altLang="en-US"/>
          </a:p>
        </p:txBody>
      </p:sp>
    </p:spTree>
    <p:extLst>
      <p:ext uri="{BB962C8B-B14F-4D97-AF65-F5344CB8AC3E}">
        <p14:creationId xmlns:p14="http://schemas.microsoft.com/office/powerpoint/2010/main" val="70691151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UD デジタル 教科書体 NK-R" panose="02020400000000000000" pitchFamily="18" charset="-128"/>
        <a:ea typeface="UD デジタル 教科書体 NK-R" panose="02020400000000000000" pitchFamily="18" charset="-128"/>
        <a:cs typeface="+mn-cs"/>
      </a:defRPr>
    </a:lvl1pPr>
    <a:lvl2pPr marL="457200" algn="l" defTabSz="914400" rtl="0" eaLnBrk="1" latinLnBrk="0" hangingPunct="1">
      <a:defRPr kumimoji="1" sz="1200" kern="1200">
        <a:solidFill>
          <a:schemeClr val="tx1"/>
        </a:solidFill>
        <a:latin typeface="UD デジタル 教科書体 NK-R" panose="02020400000000000000" pitchFamily="18" charset="-128"/>
        <a:ea typeface="UD デジタル 教科書体 NK-R" panose="02020400000000000000" pitchFamily="18" charset="-128"/>
        <a:cs typeface="+mn-cs"/>
      </a:defRPr>
    </a:lvl2pPr>
    <a:lvl3pPr marL="914400" algn="l" defTabSz="914400" rtl="0" eaLnBrk="1" latinLnBrk="0" hangingPunct="1">
      <a:defRPr kumimoji="1" sz="1200" kern="1200">
        <a:solidFill>
          <a:schemeClr val="tx1"/>
        </a:solidFill>
        <a:latin typeface="UD デジタル 教科書体 NK-R" panose="02020400000000000000" pitchFamily="18" charset="-128"/>
        <a:ea typeface="UD デジタル 教科書体 NK-R" panose="02020400000000000000" pitchFamily="18" charset="-128"/>
        <a:cs typeface="+mn-cs"/>
      </a:defRPr>
    </a:lvl3pPr>
    <a:lvl4pPr marL="1371600" algn="l" defTabSz="914400" rtl="0" eaLnBrk="1" latinLnBrk="0" hangingPunct="1">
      <a:defRPr kumimoji="1" sz="1200" kern="1200">
        <a:solidFill>
          <a:schemeClr val="tx1"/>
        </a:solidFill>
        <a:latin typeface="UD デジタル 教科書体 NK-R" panose="02020400000000000000" pitchFamily="18" charset="-128"/>
        <a:ea typeface="UD デジタル 教科書体 NK-R" panose="02020400000000000000" pitchFamily="18" charset="-128"/>
        <a:cs typeface="+mn-cs"/>
      </a:defRPr>
    </a:lvl4pPr>
    <a:lvl5pPr marL="1828800" algn="l" defTabSz="914400" rtl="0" eaLnBrk="1" latinLnBrk="0" hangingPunct="1">
      <a:defRPr kumimoji="1" sz="1200" kern="1200">
        <a:solidFill>
          <a:schemeClr val="tx1"/>
        </a:solidFill>
        <a:latin typeface="UD デジタル 教科書体 NK-R" panose="02020400000000000000" pitchFamily="18" charset="-128"/>
        <a:ea typeface="UD デジタル 教科書体 NK-R" panose="02020400000000000000"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1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n-ea"/>
                <a:ea typeface="+mn-ea"/>
              </a:rPr>
              <a:t>皆様</a:t>
            </a:r>
          </a:p>
          <a:p>
            <a:r>
              <a:rPr lang="ja-JP" altLang="en-US" dirty="0">
                <a:latin typeface="+mn-ea"/>
                <a:ea typeface="+mn-ea"/>
              </a:rPr>
              <a:t>お疲れのところ、行動制限最小化のための研修シリーズ第</a:t>
            </a:r>
            <a:r>
              <a:rPr lang="en-US" altLang="ja-JP" dirty="0">
                <a:latin typeface="+mn-ea"/>
                <a:ea typeface="+mn-ea"/>
              </a:rPr>
              <a:t>6</a:t>
            </a:r>
            <a:r>
              <a:rPr lang="ja-JP" altLang="en-US" dirty="0">
                <a:latin typeface="+mn-ea"/>
                <a:ea typeface="+mn-ea"/>
              </a:rPr>
              <a:t>回をご視聴いただき、ありがとうございます。</a:t>
            </a:r>
          </a:p>
          <a:p>
            <a:r>
              <a:rPr lang="ja-JP" altLang="en-US" dirty="0">
                <a:latin typeface="+mn-ea"/>
                <a:ea typeface="+mn-ea"/>
              </a:rPr>
              <a:t>本日のテーマは「ディエスカレーション」です。</a:t>
            </a:r>
            <a:endParaRPr lang="en-US" altLang="ja-JP" dirty="0">
              <a:latin typeface="+mn-ea"/>
              <a:ea typeface="+mn-ea"/>
            </a:endParaRPr>
          </a:p>
          <a:p>
            <a:r>
              <a:rPr lang="ja-JP" altLang="en-US" dirty="0">
                <a:latin typeface="+mn-ea"/>
                <a:ea typeface="+mn-ea"/>
              </a:rPr>
              <a:t>これは、暴力の回避につながり、行動制限を予防するために役立つ方法ですので、知識を身に着けておく必要があるでしょう。</a:t>
            </a:r>
            <a:endParaRPr lang="en-US" altLang="ja-JP" dirty="0">
              <a:latin typeface="+mn-ea"/>
              <a:ea typeface="+mn-ea"/>
            </a:endParaRPr>
          </a:p>
          <a:p>
            <a:endParaRPr lang="en-US" altLang="ja-JP" dirty="0">
              <a:latin typeface="+mn-ea"/>
              <a:ea typeface="+mn-ea"/>
            </a:endParaRPr>
          </a:p>
          <a:p>
            <a:r>
              <a:rPr lang="en-US" altLang="ja-JP" b="0" i="0" dirty="0">
                <a:effectLst/>
                <a:latin typeface="+mn-ea"/>
                <a:ea typeface="+mn-ea"/>
              </a:rPr>
              <a:t>※</a:t>
            </a:r>
            <a:r>
              <a:rPr lang="ja-JP" altLang="en-US" b="0" i="0" dirty="0">
                <a:effectLst/>
                <a:latin typeface="+mn-ea"/>
                <a:ea typeface="+mn-ea"/>
              </a:rPr>
              <a:t>以下はメモの為、台本ではありません。 </a:t>
            </a:r>
            <a:endParaRPr lang="en-US" altLang="ja-JP" b="0" i="0" dirty="0">
              <a:effectLst/>
              <a:latin typeface="+mn-ea"/>
              <a:ea typeface="+mn-ea"/>
            </a:endParaRPr>
          </a:p>
          <a:p>
            <a:r>
              <a:rPr lang="ja-JP" altLang="en-US" b="0" i="0" dirty="0">
                <a:effectLst/>
                <a:latin typeface="+mn-ea"/>
                <a:ea typeface="+mn-ea"/>
              </a:rPr>
              <a:t>この資料は</a:t>
            </a:r>
            <a:r>
              <a:rPr lang="en-US" altLang="ja-JP" b="0" i="0" dirty="0">
                <a:effectLst/>
                <a:latin typeface="+mn-ea"/>
                <a:ea typeface="+mn-ea"/>
              </a:rPr>
              <a:t>PowerPoint</a:t>
            </a:r>
            <a:r>
              <a:rPr lang="ja-JP" altLang="en-US" b="0" i="0" dirty="0">
                <a:effectLst/>
                <a:latin typeface="+mn-ea"/>
                <a:ea typeface="+mn-ea"/>
              </a:rPr>
              <a:t>のプレゼンテーション機能を使っていただく事を想定している為、 このタイミングでスライドを次に遷移し、アニメーションを再生して欲しいという箇所が数点有ります。 </a:t>
            </a:r>
            <a:endParaRPr lang="en-US" altLang="ja-JP" b="0" i="0" dirty="0">
              <a:effectLst/>
              <a:latin typeface="+mn-ea"/>
              <a:ea typeface="+mn-ea"/>
            </a:endParaRPr>
          </a:p>
          <a:p>
            <a:r>
              <a:rPr lang="ja-JP" altLang="en-US" b="0" i="0" dirty="0">
                <a:effectLst/>
                <a:latin typeface="+mn-ea"/>
                <a:ea typeface="+mn-ea"/>
              </a:rPr>
              <a:t>その際には「⏎」の記号が記載されているので、このタイミングでスライドを次のページに更新するようお願い致します。</a:t>
            </a:r>
            <a:endParaRPr lang="ja-JP" altLang="en-US" sz="1200" dirty="0">
              <a:latin typeface="+mn-ea"/>
              <a:ea typeface="+mn-ea"/>
            </a:endParaRPr>
          </a:p>
        </p:txBody>
      </p:sp>
      <p:sp>
        <p:nvSpPr>
          <p:cNvPr id="4" name="スライド番号プレースホルダー 3"/>
          <p:cNvSpPr>
            <a:spLocks noGrp="1"/>
          </p:cNvSpPr>
          <p:nvPr>
            <p:ph type="sldNum" sz="quarter" idx="5"/>
          </p:nvPr>
        </p:nvSpPr>
        <p:spPr/>
        <p:txBody>
          <a:bodyPr/>
          <a:lstStyle/>
          <a:p>
            <a:fld id="{37FC9F54-A53E-4658-BFFC-C44314BEC9B5}" type="slidenum">
              <a:rPr kumimoji="1" lang="ja-JP" altLang="en-US" smtClean="0"/>
              <a:t>1</a:t>
            </a:fld>
            <a:endParaRPr kumimoji="1" lang="ja-JP" altLang="en-US"/>
          </a:p>
        </p:txBody>
      </p:sp>
    </p:spTree>
    <p:extLst>
      <p:ext uri="{BB962C8B-B14F-4D97-AF65-F5344CB8AC3E}">
        <p14:creationId xmlns:p14="http://schemas.microsoft.com/office/powerpoint/2010/main" val="5759684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8538E5-BB23-F08A-24DF-F49C03A8986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C4B50E-14FF-59E5-2008-A8031940E2E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8417FBD-563F-8693-776E-128B82FC50A4}"/>
              </a:ext>
            </a:extLst>
          </p:cNvPr>
          <p:cNvSpPr>
            <a:spLocks noGrp="1"/>
          </p:cNvSpPr>
          <p:nvPr>
            <p:ph type="body" idx="1"/>
          </p:nvPr>
        </p:nvSpPr>
        <p:spPr>
          <a:xfrm>
            <a:off x="685800" y="4751983"/>
            <a:ext cx="5486400" cy="4626841"/>
          </a:xfrm>
        </p:spPr>
        <p:txBody>
          <a:bodyPr/>
          <a:lstStyle/>
          <a:p>
            <a:r>
              <a:rPr kumimoji="1" lang="ja-JP" altLang="en-US" dirty="0">
                <a:latin typeface="+mn-ea"/>
                <a:ea typeface="+mn-ea"/>
              </a:rPr>
              <a:t>アセスメントの視点として、特におさえておきたい項目を２つ挙げています。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まず</a:t>
            </a:r>
            <a:r>
              <a:rPr kumimoji="1" lang="en-US" altLang="ja-JP" dirty="0">
                <a:latin typeface="+mn-ea"/>
                <a:ea typeface="+mn-ea"/>
              </a:rPr>
              <a:t>1</a:t>
            </a:r>
            <a:r>
              <a:rPr kumimoji="1" lang="ja-JP" altLang="en-US" dirty="0">
                <a:latin typeface="+mn-ea"/>
                <a:ea typeface="+mn-ea"/>
              </a:rPr>
              <a:t>つ目は、基本的な要因として、精神疾患や環境を評価するとともに、ほかの状況因子との関係の評価をすることです。</a:t>
            </a:r>
            <a:endParaRPr kumimoji="1" lang="en-US" altLang="ja-JP" dirty="0">
              <a:latin typeface="+mn-ea"/>
              <a:ea typeface="+mn-ea"/>
            </a:endParaRPr>
          </a:p>
          <a:p>
            <a:r>
              <a:rPr lang="ja-JP" altLang="en-US" strike="noStrike" dirty="0">
                <a:latin typeface="+mn-ea"/>
                <a:ea typeface="+mn-ea"/>
              </a:rPr>
              <a:t>２つ目に攻撃性・暴力の</a:t>
            </a:r>
            <a:r>
              <a:rPr kumimoji="1" lang="ja-JP" altLang="en-US" dirty="0">
                <a:latin typeface="+mn-ea"/>
                <a:ea typeface="+mn-ea"/>
              </a:rPr>
              <a:t>リスクを増加・減少させる要因の探索も重要な視点であり、それを行うことが、危険を回避するための準備となります。</a:t>
            </a:r>
            <a:endParaRPr kumimoji="1" lang="en-US" altLang="ja-JP" dirty="0">
              <a:latin typeface="+mn-ea"/>
              <a:ea typeface="+mn-ea"/>
            </a:endParaRPr>
          </a:p>
          <a:p>
            <a:endParaRPr kumimoji="1" lang="en-US" altLang="ja-JP"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これらのアセスメントの視点を踏まえたうえで、リスクの性質と程度の予測や攻撃対象の保護方法について検討することが</a:t>
            </a:r>
            <a:r>
              <a:rPr lang="ja-JP" altLang="en-US" dirty="0">
                <a:latin typeface="+mn-ea"/>
                <a:ea typeface="+mn-ea"/>
              </a:rPr>
              <a:t>ディエスカレーションの際に役立ちます。</a:t>
            </a:r>
            <a:endParaRPr kumimoji="1" lang="ja-JP" altLang="en-US" dirty="0">
              <a:latin typeface="+mn-ea"/>
              <a:ea typeface="+mn-ea"/>
            </a:endParaRPr>
          </a:p>
        </p:txBody>
      </p:sp>
      <p:sp>
        <p:nvSpPr>
          <p:cNvPr id="4" name="スライド番号プレースホルダー 3">
            <a:extLst>
              <a:ext uri="{FF2B5EF4-FFF2-40B4-BE49-F238E27FC236}">
                <a16:creationId xmlns:a16="http://schemas.microsoft.com/office/drawing/2014/main" id="{E0318FF8-B591-EC24-1C7B-A16772B0A3F0}"/>
              </a:ext>
            </a:extLst>
          </p:cNvPr>
          <p:cNvSpPr>
            <a:spLocks noGrp="1"/>
          </p:cNvSpPr>
          <p:nvPr>
            <p:ph type="sldNum" sz="quarter" idx="5"/>
          </p:nvPr>
        </p:nvSpPr>
        <p:spPr/>
        <p:txBody>
          <a:bodyPr/>
          <a:lstStyle/>
          <a:p>
            <a:fld id="{37FC9F54-A53E-4658-BFFC-C44314BEC9B5}" type="slidenum">
              <a:rPr kumimoji="1" lang="ja-JP" altLang="en-US" smtClean="0"/>
              <a:t>10</a:t>
            </a:fld>
            <a:endParaRPr kumimoji="1" lang="ja-JP" altLang="en-US"/>
          </a:p>
        </p:txBody>
      </p:sp>
    </p:spTree>
    <p:extLst>
      <p:ext uri="{BB962C8B-B14F-4D97-AF65-F5344CB8AC3E}">
        <p14:creationId xmlns:p14="http://schemas.microsoft.com/office/powerpoint/2010/main" val="374624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D1D3B-4531-486F-6F7E-18E92179FD3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D3C9861-84BB-A61D-B943-797F4C6E629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428E59E-E3D2-BEAB-5CFD-689D7B7D3958}"/>
              </a:ext>
            </a:extLst>
          </p:cNvPr>
          <p:cNvSpPr>
            <a:spLocks noGrp="1"/>
          </p:cNvSpPr>
          <p:nvPr>
            <p:ph type="body" idx="1"/>
          </p:nvPr>
        </p:nvSpPr>
        <p:spPr/>
        <p:txBody>
          <a:bodyPr/>
          <a:lstStyle/>
          <a:p>
            <a:r>
              <a:rPr kumimoji="1" lang="ja-JP" altLang="en-US" dirty="0">
                <a:latin typeface="+mn-ea"/>
                <a:ea typeface="+mn-ea"/>
              </a:rPr>
              <a:t>最後に介入です。</a:t>
            </a:r>
            <a:endParaRPr kumimoji="1" lang="en-US" altLang="ja-JP"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適切で安全、効果的なアプローチとなるよう、ディエスカレーションの実践方法を正しく理解しましょう。</a:t>
            </a:r>
            <a:endParaRPr kumimoji="1" lang="en-US" altLang="ja-JP" dirty="0">
              <a:latin typeface="+mn-ea"/>
              <a:ea typeface="+mn-ea"/>
            </a:endParaRPr>
          </a:p>
          <a:p>
            <a:pPr marL="0" indent="0" defTabSz="914269" eaLnBrk="1" fontAlgn="auto" hangingPunct="1">
              <a:spcBef>
                <a:spcPts val="1000"/>
              </a:spcBef>
              <a:spcAft>
                <a:spcPts val="0"/>
              </a:spcAft>
              <a:buFont typeface="Wingdings" panose="05000000000000000000" pitchFamily="2" charset="2"/>
              <a:buNone/>
              <a:defRPr/>
            </a:pPr>
            <a:endParaRPr kumimoji="1" lang="en-US" altLang="ja-JP" dirty="0">
              <a:latin typeface="+mn-ea"/>
              <a:ea typeface="+mn-ea"/>
            </a:endParaRPr>
          </a:p>
          <a:p>
            <a:pPr marL="0" indent="0" defTabSz="914269" eaLnBrk="1" fontAlgn="auto" hangingPunct="1">
              <a:spcBef>
                <a:spcPts val="1000"/>
              </a:spcBef>
              <a:spcAft>
                <a:spcPts val="0"/>
              </a:spcAft>
              <a:buFont typeface="Wingdings" panose="05000000000000000000" pitchFamily="2" charset="2"/>
              <a:buNone/>
              <a:defRPr/>
            </a:pPr>
            <a:r>
              <a:rPr kumimoji="1" lang="ja-JP" altLang="en-US" dirty="0">
                <a:latin typeface="+mn-ea"/>
                <a:ea typeface="+mn-ea"/>
              </a:rPr>
              <a:t>ディエスカレーションの前提として、</a:t>
            </a:r>
            <a:r>
              <a:rPr kumimoji="1" lang="en-US" altLang="ja-JP" dirty="0">
                <a:latin typeface="+mn-ea"/>
                <a:ea typeface="+mn-ea"/>
              </a:rPr>
              <a:t>1</a:t>
            </a:r>
            <a:r>
              <a:rPr kumimoji="1" lang="ja-JP" altLang="en-US" dirty="0">
                <a:latin typeface="+mn-ea"/>
                <a:ea typeface="+mn-ea"/>
              </a:rPr>
              <a:t>人のスタッフが責任をもって状況をコントロールし、常に暴力の発生に備え、</a:t>
            </a:r>
            <a:r>
              <a:rPr lang="ja-JP" altLang="en-US" dirty="0">
                <a:latin typeface="+mn-ea"/>
                <a:ea typeface="+mn-ea"/>
              </a:rPr>
              <a:t>ディエスカレーションテクニックが効果的な状況か判断をすることが重要です。</a:t>
            </a:r>
            <a:endParaRPr lang="en-US" altLang="ja-JP"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この役割は、必ずしも担当スタッフが適切とは限らず、その状況を解決するのに最適なスタッフが対応できるようにします。</a:t>
            </a:r>
            <a:endParaRPr kumimoji="1" lang="en-US" altLang="ja-JP"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特に攻撃対象になっているスタッフがいる場合は、速やかに交代し、対応するスタッフの性別、年齢、ポジション、関係性などを考慮し、体制を整えることが大切です。</a:t>
            </a:r>
          </a:p>
        </p:txBody>
      </p:sp>
      <p:sp>
        <p:nvSpPr>
          <p:cNvPr id="4" name="スライド番号プレースホルダー 3">
            <a:extLst>
              <a:ext uri="{FF2B5EF4-FFF2-40B4-BE49-F238E27FC236}">
                <a16:creationId xmlns:a16="http://schemas.microsoft.com/office/drawing/2014/main" id="{95883D16-6E94-BC6D-905B-7C816E4BFD3B}"/>
              </a:ext>
            </a:extLst>
          </p:cNvPr>
          <p:cNvSpPr>
            <a:spLocks noGrp="1"/>
          </p:cNvSpPr>
          <p:nvPr>
            <p:ph type="sldNum" sz="quarter" idx="5"/>
          </p:nvPr>
        </p:nvSpPr>
        <p:spPr/>
        <p:txBody>
          <a:bodyPr/>
          <a:lstStyle/>
          <a:p>
            <a:fld id="{37FC9F54-A53E-4658-BFFC-C44314BEC9B5}" type="slidenum">
              <a:rPr kumimoji="1" lang="ja-JP" altLang="en-US" smtClean="0"/>
              <a:t>11</a:t>
            </a:fld>
            <a:endParaRPr kumimoji="1" lang="ja-JP" altLang="en-US"/>
          </a:p>
        </p:txBody>
      </p:sp>
    </p:spTree>
    <p:extLst>
      <p:ext uri="{BB962C8B-B14F-4D97-AF65-F5344CB8AC3E}">
        <p14:creationId xmlns:p14="http://schemas.microsoft.com/office/powerpoint/2010/main" val="689855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546A2-310A-34AA-84E8-3FE9B5B662A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69BA751-640E-0CEC-B30B-C34E54C545F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0B07C0A-2E3A-EEBC-C21B-7EAA7FAADF37}"/>
              </a:ext>
            </a:extLst>
          </p:cNvPr>
          <p:cNvSpPr>
            <a:spLocks noGrp="1"/>
          </p:cNvSpPr>
          <p:nvPr>
            <p:ph type="body" idx="1"/>
          </p:nvPr>
        </p:nvSpPr>
        <p:spPr/>
        <p:txBody>
          <a:bodyPr/>
          <a:lstStyle/>
          <a:p>
            <a:r>
              <a:rPr kumimoji="1" lang="ja-JP" altLang="en-US" dirty="0">
                <a:latin typeface="+mn-ea"/>
                <a:ea typeface="+mn-ea"/>
              </a:rPr>
              <a:t>ディエスカレーションを実践する際には、周辺環境を管理することが重要です。</a:t>
            </a:r>
            <a:endParaRPr kumimoji="1" lang="en-US" altLang="ja-JP" dirty="0">
              <a:latin typeface="+mn-ea"/>
              <a:ea typeface="+mn-ea"/>
            </a:endParaRPr>
          </a:p>
          <a:p>
            <a:r>
              <a:rPr kumimoji="1" lang="ja-JP" altLang="en-US" dirty="0">
                <a:latin typeface="+mn-ea"/>
                <a:ea typeface="+mn-ea"/>
              </a:rPr>
              <a:t>それは、当該患者のほか、他の患者、スタッフの安全を守ることにつながります。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患者の興奮状態が認められたときには、他の患者あるいは当該患者を移動させ、</a:t>
            </a:r>
            <a:endParaRPr kumimoji="1" lang="en-US" altLang="ja-JP" dirty="0">
              <a:latin typeface="+mn-ea"/>
              <a:ea typeface="+mn-ea"/>
            </a:endParaRPr>
          </a:p>
          <a:p>
            <a:r>
              <a:rPr kumimoji="1" lang="ja-JP" altLang="en-US" dirty="0">
                <a:latin typeface="+mn-ea"/>
                <a:ea typeface="+mn-ea"/>
              </a:rPr>
              <a:t>周辺や患者の身に着けているもので危険なものはないか確認し、あった場合には、除去していきます。</a:t>
            </a:r>
            <a:endParaRPr kumimoji="1" lang="en-US" altLang="ja-JP" dirty="0">
              <a:latin typeface="+mn-ea"/>
              <a:ea typeface="+mn-ea"/>
            </a:endParaRPr>
          </a:p>
          <a:p>
            <a:r>
              <a:rPr kumimoji="1" lang="ja-JP" altLang="en-US" dirty="0">
                <a:latin typeface="+mn-ea"/>
                <a:ea typeface="+mn-ea"/>
              </a:rPr>
              <a:t>同時に、応援の必要性を検討していきます。</a:t>
            </a:r>
            <a:endParaRPr kumimoji="1" lang="en-US" altLang="ja-JP" dirty="0">
              <a:latin typeface="+mn-ea"/>
              <a:ea typeface="+mn-ea"/>
            </a:endParaRPr>
          </a:p>
          <a:p>
            <a:r>
              <a:rPr kumimoji="1" lang="ja-JP" altLang="en-US" dirty="0">
                <a:latin typeface="+mn-ea"/>
                <a:ea typeface="+mn-ea"/>
              </a:rPr>
              <a:t>音が刺激になることもあるので、周辺の音は消すようにします。</a:t>
            </a:r>
            <a:endParaRPr kumimoji="1" lang="en-US" altLang="ja-JP" dirty="0">
              <a:latin typeface="+mn-ea"/>
              <a:ea typeface="+mn-ea"/>
            </a:endParaRPr>
          </a:p>
          <a:p>
            <a:r>
              <a:rPr kumimoji="1" lang="ja-JP" altLang="en-US" dirty="0">
                <a:latin typeface="+mn-ea"/>
                <a:ea typeface="+mn-ea"/>
              </a:rPr>
              <a:t>環境調整が必要な状況であることを他の患者に説明し、他のスタッフには状況を説明し、情報を共有しておくことが大切です。</a:t>
            </a:r>
            <a:endParaRPr kumimoji="1" lang="en-US" altLang="ja-JP" dirty="0">
              <a:latin typeface="+mn-ea"/>
              <a:ea typeface="+mn-ea"/>
            </a:endParaRPr>
          </a:p>
        </p:txBody>
      </p:sp>
      <p:sp>
        <p:nvSpPr>
          <p:cNvPr id="4" name="スライド番号プレースホルダー 3">
            <a:extLst>
              <a:ext uri="{FF2B5EF4-FFF2-40B4-BE49-F238E27FC236}">
                <a16:creationId xmlns:a16="http://schemas.microsoft.com/office/drawing/2014/main" id="{50165BB3-508E-2B51-EFDC-255A32E6A046}"/>
              </a:ext>
            </a:extLst>
          </p:cNvPr>
          <p:cNvSpPr>
            <a:spLocks noGrp="1"/>
          </p:cNvSpPr>
          <p:nvPr>
            <p:ph type="sldNum" sz="quarter" idx="5"/>
          </p:nvPr>
        </p:nvSpPr>
        <p:spPr/>
        <p:txBody>
          <a:bodyPr/>
          <a:lstStyle/>
          <a:p>
            <a:fld id="{37FC9F54-A53E-4658-BFFC-C44314BEC9B5}" type="slidenum">
              <a:rPr kumimoji="1" lang="ja-JP" altLang="en-US" smtClean="0"/>
              <a:t>12</a:t>
            </a:fld>
            <a:endParaRPr kumimoji="1" lang="ja-JP" altLang="en-US"/>
          </a:p>
        </p:txBody>
      </p:sp>
    </p:spTree>
    <p:extLst>
      <p:ext uri="{BB962C8B-B14F-4D97-AF65-F5344CB8AC3E}">
        <p14:creationId xmlns:p14="http://schemas.microsoft.com/office/powerpoint/2010/main" val="2036526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7E3EEA-27F8-32C1-DC5B-A32527BCB60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D28C1E1-44EB-5315-F18A-1B5567E6194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59906FE-A0CA-661A-C4E6-0007513351D1}"/>
              </a:ext>
            </a:extLst>
          </p:cNvPr>
          <p:cNvSpPr>
            <a:spLocks noGrp="1"/>
          </p:cNvSpPr>
          <p:nvPr>
            <p:ph type="body" idx="1"/>
          </p:nvPr>
        </p:nvSpPr>
        <p:spPr/>
        <p:txBody>
          <a:bodyPr/>
          <a:lstStyle/>
          <a:p>
            <a:r>
              <a:rPr kumimoji="1" lang="ja-JP" altLang="en-US" dirty="0">
                <a:latin typeface="+mn-ea"/>
                <a:ea typeface="+mn-ea"/>
              </a:rPr>
              <a:t>ディエスカレーションの実践では、患者のパーソナルスペースを確保することが求められます。</a:t>
            </a:r>
            <a:endParaRPr kumimoji="1" lang="en-US" altLang="ja-JP" dirty="0">
              <a:latin typeface="+mn-ea"/>
              <a:ea typeface="+mn-ea"/>
            </a:endParaRPr>
          </a:p>
          <a:p>
            <a:r>
              <a:rPr kumimoji="1" lang="ja-JP" altLang="en-US" dirty="0">
                <a:latin typeface="+mn-ea"/>
                <a:ea typeface="+mn-ea"/>
              </a:rPr>
              <a:t>必要以上に接近することは、相手を脅かし、過剰な反応を引き出すことにつながる可能性があります。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対応の前には、暴力発生を誘発したりケガの原因になる可能性のある危険物は、所持せずにはずしましょう。</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対応の準備を整えたうえで、通常より広いスペースを保てるよう、立ち位置には配慮します。</a:t>
            </a:r>
            <a:endParaRPr kumimoji="1" lang="en-US" altLang="ja-JP" dirty="0">
              <a:latin typeface="+mn-ea"/>
              <a:ea typeface="+mn-ea"/>
            </a:endParaRPr>
          </a:p>
          <a:p>
            <a:r>
              <a:rPr kumimoji="1" lang="ja-JP" altLang="en-US" dirty="0">
                <a:latin typeface="+mn-ea"/>
                <a:ea typeface="+mn-ea"/>
              </a:rPr>
              <a:t>立ち位置は、一般的には、正面ではなく斜め</a:t>
            </a:r>
            <a:r>
              <a:rPr kumimoji="1" lang="en-US" altLang="ja-JP" dirty="0">
                <a:latin typeface="+mn-ea"/>
                <a:ea typeface="+mn-ea"/>
              </a:rPr>
              <a:t>45</a:t>
            </a:r>
            <a:r>
              <a:rPr kumimoji="1" lang="ja-JP" altLang="en-US" dirty="0">
                <a:latin typeface="+mn-ea"/>
                <a:ea typeface="+mn-ea"/>
              </a:rPr>
              <a:t>度がよいと言われています。</a:t>
            </a:r>
            <a:endParaRPr kumimoji="1" lang="en-US" altLang="ja-JP"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また、患者に背を向けないようにし、自分自身が壁やコーナーに追い詰められないようにしましょう。</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水分を勧めるなど接近、接触が必要な場合には、必ず丁寧に説明を行います。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患者とスタッフの安全に配慮し、出入口をふさぐようなことはせず、互いに退路を保てる位置に立つことが大切です。</a:t>
            </a:r>
            <a:endParaRPr kumimoji="1" lang="en-US" altLang="ja-JP" dirty="0">
              <a:latin typeface="+mn-ea"/>
              <a:ea typeface="+mn-ea"/>
            </a:endParaRPr>
          </a:p>
          <a:p>
            <a:endParaRPr kumimoji="1" lang="ja-JP" altLang="en-US" dirty="0">
              <a:latin typeface="+mn-ea"/>
              <a:ea typeface="+mn-ea"/>
            </a:endParaRPr>
          </a:p>
        </p:txBody>
      </p:sp>
      <p:sp>
        <p:nvSpPr>
          <p:cNvPr id="4" name="スライド番号プレースホルダー 3">
            <a:extLst>
              <a:ext uri="{FF2B5EF4-FFF2-40B4-BE49-F238E27FC236}">
                <a16:creationId xmlns:a16="http://schemas.microsoft.com/office/drawing/2014/main" id="{4BD8594D-B681-51FC-DBB1-7B4DA84E8CF6}"/>
              </a:ext>
            </a:extLst>
          </p:cNvPr>
          <p:cNvSpPr>
            <a:spLocks noGrp="1"/>
          </p:cNvSpPr>
          <p:nvPr>
            <p:ph type="sldNum" sz="quarter" idx="5"/>
          </p:nvPr>
        </p:nvSpPr>
        <p:spPr/>
        <p:txBody>
          <a:bodyPr/>
          <a:lstStyle/>
          <a:p>
            <a:fld id="{37FC9F54-A53E-4658-BFFC-C44314BEC9B5}" type="slidenum">
              <a:rPr kumimoji="1" lang="ja-JP" altLang="en-US" smtClean="0"/>
              <a:t>13</a:t>
            </a:fld>
            <a:endParaRPr kumimoji="1" lang="ja-JP" altLang="en-US"/>
          </a:p>
        </p:txBody>
      </p:sp>
    </p:spTree>
    <p:extLst>
      <p:ext uri="{BB962C8B-B14F-4D97-AF65-F5344CB8AC3E}">
        <p14:creationId xmlns:p14="http://schemas.microsoft.com/office/powerpoint/2010/main" val="16284165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89E4B7-ABAC-8E1D-C2E2-0D4878B7A3E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3175B79-575E-6E5D-5875-EFCB66D7680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F6AC4C-D9F3-BCAA-FF47-2BD82F036327}"/>
              </a:ext>
            </a:extLst>
          </p:cNvPr>
          <p:cNvSpPr>
            <a:spLocks noGrp="1"/>
          </p:cNvSpPr>
          <p:nvPr>
            <p:ph type="body" idx="1"/>
          </p:nvPr>
        </p:nvSpPr>
        <p:spPr/>
        <p:txBody>
          <a:bodyPr/>
          <a:lstStyle/>
          <a:p>
            <a:r>
              <a:rPr kumimoji="1" lang="ja-JP" altLang="en-US" dirty="0">
                <a:latin typeface="+mn-ea"/>
                <a:ea typeface="+mn-ea"/>
              </a:rPr>
              <a:t>ディエスカレーションを促す際に、挑発的な態度・振る舞いを避けることが大切です。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視線は凝視を避けつつも、目をそらさずにアイコンタクトを保ちます。</a:t>
            </a:r>
            <a:endParaRPr kumimoji="1" lang="en-US" altLang="ja-JP" dirty="0">
              <a:latin typeface="+mn-ea"/>
              <a:ea typeface="+mn-ea"/>
            </a:endParaRPr>
          </a:p>
          <a:p>
            <a:r>
              <a:rPr kumimoji="1" lang="ja-JP" altLang="en-US" dirty="0">
                <a:latin typeface="+mn-ea"/>
                <a:ea typeface="+mn-ea"/>
              </a:rPr>
              <a:t>淡々とした表情で、腕を組んだり、腰に手を当てたりせず、両手が前面にみえるような姿勢を取ります。</a:t>
            </a:r>
            <a:endParaRPr kumimoji="1" lang="en-US" altLang="ja-JP" dirty="0">
              <a:latin typeface="+mn-ea"/>
              <a:ea typeface="+mn-ea"/>
            </a:endParaRPr>
          </a:p>
          <a:p>
            <a:r>
              <a:rPr kumimoji="1" lang="ja-JP" altLang="en-US" dirty="0">
                <a:latin typeface="+mn-ea"/>
                <a:ea typeface="+mn-ea"/>
              </a:rPr>
              <a:t>態度や姿勢に注意することで、高慢、威圧的な印象を避け、攻撃の意思がないことを示すことにつながります。</a:t>
            </a:r>
            <a:endParaRPr kumimoji="1" lang="en-US" altLang="ja-JP"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そのうえで、ゆっくりと移動し、急な動作は控えるようにします。</a:t>
            </a:r>
            <a:endParaRPr kumimoji="1" lang="en-US" altLang="ja-JP"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身振り・手振りが多すぎることや、そわそわと体を揺すったり、体重を移動することも避けるように気を付けましょう。</a:t>
            </a:r>
            <a:endParaRPr kumimoji="1" lang="en-US" altLang="ja-JP" dirty="0">
              <a:latin typeface="+mn-ea"/>
              <a:ea typeface="+mn-ea"/>
            </a:endParaRPr>
          </a:p>
        </p:txBody>
      </p:sp>
      <p:sp>
        <p:nvSpPr>
          <p:cNvPr id="4" name="スライド番号プレースホルダー 3">
            <a:extLst>
              <a:ext uri="{FF2B5EF4-FFF2-40B4-BE49-F238E27FC236}">
                <a16:creationId xmlns:a16="http://schemas.microsoft.com/office/drawing/2014/main" id="{CE628011-BD90-07A3-92B2-169B97707EC4}"/>
              </a:ext>
            </a:extLst>
          </p:cNvPr>
          <p:cNvSpPr>
            <a:spLocks noGrp="1"/>
          </p:cNvSpPr>
          <p:nvPr>
            <p:ph type="sldNum" sz="quarter" idx="5"/>
          </p:nvPr>
        </p:nvSpPr>
        <p:spPr/>
        <p:txBody>
          <a:bodyPr/>
          <a:lstStyle/>
          <a:p>
            <a:fld id="{37FC9F54-A53E-4658-BFFC-C44314BEC9B5}" type="slidenum">
              <a:rPr kumimoji="1" lang="ja-JP" altLang="en-US" smtClean="0"/>
              <a:t>14</a:t>
            </a:fld>
            <a:endParaRPr kumimoji="1" lang="ja-JP" altLang="en-US"/>
          </a:p>
        </p:txBody>
      </p:sp>
    </p:spTree>
    <p:extLst>
      <p:ext uri="{BB962C8B-B14F-4D97-AF65-F5344CB8AC3E}">
        <p14:creationId xmlns:p14="http://schemas.microsoft.com/office/powerpoint/2010/main" val="3376397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1660C-1407-F4F0-2198-6236E96C70F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F929F15-89A7-B336-C215-99AB621178C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0EECFE4-F28A-CFCF-C1F5-1C899FEDD876}"/>
              </a:ext>
            </a:extLst>
          </p:cNvPr>
          <p:cNvSpPr>
            <a:spLocks noGrp="1"/>
          </p:cNvSpPr>
          <p:nvPr>
            <p:ph type="body" idx="1"/>
          </p:nvPr>
        </p:nvSpPr>
        <p:spPr>
          <a:xfrm>
            <a:off x="685800" y="4751982"/>
            <a:ext cx="5486400" cy="4938118"/>
          </a:xfrm>
        </p:spPr>
        <p:txBody>
          <a:bodyPr/>
          <a:lstStyle/>
          <a:p>
            <a:r>
              <a:rPr kumimoji="1" lang="ja-JP" altLang="en-US" dirty="0">
                <a:latin typeface="+mn-ea"/>
                <a:ea typeface="+mn-ea"/>
              </a:rPr>
              <a:t>言語的コミュニケーションを用いて、対立しないように状況を解決するための交渉を心がけることが求められます。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ゆっくりと低めの声で静かに話しかけます。</a:t>
            </a:r>
            <a:endParaRPr kumimoji="1" lang="en-US" altLang="ja-JP" dirty="0">
              <a:latin typeface="+mn-ea"/>
              <a:ea typeface="+mn-ea"/>
            </a:endParaRPr>
          </a:p>
          <a:p>
            <a:r>
              <a:rPr kumimoji="1" lang="ja-JP" altLang="en-US" dirty="0">
                <a:latin typeface="+mn-ea"/>
                <a:ea typeface="+mn-ea"/>
              </a:rPr>
              <a:t>内容は、穏やかに、はっきりと、短く、具体的に伝えます。</a:t>
            </a:r>
            <a:endParaRPr kumimoji="1" lang="en-US" altLang="ja-JP" dirty="0">
              <a:latin typeface="+mn-ea"/>
              <a:ea typeface="+mn-ea"/>
            </a:endParaRPr>
          </a:p>
          <a:p>
            <a:r>
              <a:rPr kumimoji="1" lang="ja-JP" altLang="en-US" dirty="0">
                <a:latin typeface="+mn-ea"/>
                <a:ea typeface="+mn-ea"/>
              </a:rPr>
              <a:t>感情的にならずに、冷静に対応すること</a:t>
            </a:r>
            <a:endParaRPr kumimoji="1" lang="en-US" altLang="ja-JP"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信頼関係を築くように試み、一緒に問題解決しようとしているという姿勢を示すこと</a:t>
            </a:r>
            <a:endParaRPr kumimoji="1" lang="en-US" altLang="ja-JP" dirty="0">
              <a:latin typeface="+mn-ea"/>
              <a:ea typeface="+mn-ea"/>
            </a:endParaRPr>
          </a:p>
          <a:p>
            <a:r>
              <a:rPr kumimoji="1" lang="ja-JP" altLang="en-US" dirty="0">
                <a:latin typeface="+mn-ea"/>
                <a:ea typeface="+mn-ea"/>
              </a:rPr>
              <a:t>が大切です。</a:t>
            </a:r>
            <a:endParaRPr kumimoji="1" lang="en-US" altLang="ja-JP"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自分の感情については普段から、自分がどのような言葉や場面で感情的になりやすいか、知っておくとよいでしょう。</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話し合う場面では、批判を避け、感情に焦点を当て、患者が自分の気持ちや意見を安心して話せるようにサポートします。</a:t>
            </a:r>
            <a:endParaRPr kumimoji="1" lang="en-US" altLang="ja-JP" dirty="0">
              <a:latin typeface="+mn-ea"/>
              <a:ea typeface="+mn-ea"/>
            </a:endParaRPr>
          </a:p>
          <a:p>
            <a:r>
              <a:rPr kumimoji="1" lang="ja-JP" altLang="en-US" dirty="0">
                <a:latin typeface="+mn-ea"/>
                <a:ea typeface="+mn-ea"/>
              </a:rPr>
              <a:t>このときには、積極的傾聴につとめ、患者の気持ちや置かれている状況を把握することが、解決の手がかりになります。</a:t>
            </a:r>
            <a:endParaRPr kumimoji="1" lang="en-US" altLang="ja-JP" dirty="0">
              <a:latin typeface="+mn-ea"/>
              <a:ea typeface="+mn-ea"/>
            </a:endParaRPr>
          </a:p>
          <a:p>
            <a:r>
              <a:rPr kumimoji="1" lang="ja-JP" altLang="en-US" dirty="0">
                <a:latin typeface="+mn-ea"/>
                <a:ea typeface="+mn-ea"/>
              </a:rPr>
              <a:t>ただし、このときに患者の気持ちを先取りして「あなたの気持ちはよくわかります」と伝えるのは逆効果なので、気を付けましょう。</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そのうえで、現実的な条件として自分たちにできることがどこまでかを提示し、交渉を行います。</a:t>
            </a:r>
            <a:endParaRPr kumimoji="1" lang="en-US" altLang="ja-JP" dirty="0">
              <a:latin typeface="+mn-ea"/>
              <a:ea typeface="+mn-ea"/>
            </a:endParaRPr>
          </a:p>
          <a:p>
            <a:r>
              <a:rPr kumimoji="1" lang="ja-JP" altLang="en-US" dirty="0">
                <a:latin typeface="+mn-ea"/>
                <a:ea typeface="+mn-ea"/>
              </a:rPr>
              <a:t>交渉の際には、その場限りの約束はしないように気を付けましょう。</a:t>
            </a:r>
            <a:endParaRPr kumimoji="1" lang="en-US" altLang="ja-JP" dirty="0">
              <a:latin typeface="+mn-ea"/>
              <a:ea typeface="+mn-ea"/>
            </a:endParaRPr>
          </a:p>
          <a:p>
            <a:r>
              <a:rPr kumimoji="1" lang="ja-JP" altLang="en-US" dirty="0">
                <a:latin typeface="+mn-ea"/>
                <a:ea typeface="+mn-ea"/>
              </a:rPr>
              <a:t>苦情や心配ごと、欲求不満については理解を示しますが、肩入れしすぎることのないように注意が必要です。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ときには、沈黙を許容し、決断するための時間を与え、こちらが待つ姿勢を示すことも有効です。</a:t>
            </a:r>
            <a:endParaRPr kumimoji="1" lang="en-US" altLang="ja-JP" dirty="0">
              <a:latin typeface="+mn-ea"/>
              <a:ea typeface="+mn-ea"/>
            </a:endParaRPr>
          </a:p>
          <a:p>
            <a:endParaRPr kumimoji="1" lang="en-US" altLang="ja-JP" dirty="0">
              <a:latin typeface="+mn-ea"/>
              <a:ea typeface="+mn-ea"/>
            </a:endParaRPr>
          </a:p>
        </p:txBody>
      </p:sp>
      <p:sp>
        <p:nvSpPr>
          <p:cNvPr id="4" name="スライド番号プレースホルダー 3">
            <a:extLst>
              <a:ext uri="{FF2B5EF4-FFF2-40B4-BE49-F238E27FC236}">
                <a16:creationId xmlns:a16="http://schemas.microsoft.com/office/drawing/2014/main" id="{51A07C4F-91A9-6AB6-9BFE-08C154AB4099}"/>
              </a:ext>
            </a:extLst>
          </p:cNvPr>
          <p:cNvSpPr>
            <a:spLocks noGrp="1"/>
          </p:cNvSpPr>
          <p:nvPr>
            <p:ph type="sldNum" sz="quarter" idx="5"/>
          </p:nvPr>
        </p:nvSpPr>
        <p:spPr/>
        <p:txBody>
          <a:bodyPr/>
          <a:lstStyle/>
          <a:p>
            <a:fld id="{37FC9F54-A53E-4658-BFFC-C44314BEC9B5}" type="slidenum">
              <a:rPr kumimoji="1" lang="ja-JP" altLang="en-US" smtClean="0"/>
              <a:t>15</a:t>
            </a:fld>
            <a:endParaRPr kumimoji="1" lang="ja-JP" altLang="en-US"/>
          </a:p>
        </p:txBody>
      </p:sp>
    </p:spTree>
    <p:extLst>
      <p:ext uri="{BB962C8B-B14F-4D97-AF65-F5344CB8AC3E}">
        <p14:creationId xmlns:p14="http://schemas.microsoft.com/office/powerpoint/2010/main" val="35573592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DDE10B-DB00-99FC-C9EE-1533B2BC7E1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5D2B4F9-BFCA-E154-72F7-F915B8FA11D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361F04C-263D-EFC3-A8B8-D0B0870C0E89}"/>
              </a:ext>
            </a:extLst>
          </p:cNvPr>
          <p:cNvSpPr>
            <a:spLocks noGrp="1"/>
          </p:cNvSpPr>
          <p:nvPr>
            <p:ph type="body" idx="1"/>
          </p:nvPr>
        </p:nvSpPr>
        <p:spPr>
          <a:xfrm>
            <a:off x="685800" y="4751982"/>
            <a:ext cx="5486400" cy="4455518"/>
          </a:xfrm>
        </p:spPr>
        <p:txBody>
          <a:bodyPr/>
          <a:lstStyle/>
          <a:p>
            <a:r>
              <a:rPr kumimoji="1" lang="ja-JP" altLang="en-US" dirty="0">
                <a:latin typeface="+mn-ea"/>
                <a:ea typeface="+mn-ea"/>
              </a:rPr>
              <a:t>言語的コミュニケーションの具体例です。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一緒に問題解決する姿勢を示すために、</a:t>
            </a:r>
            <a:endParaRPr kumimoji="1" lang="en-US" altLang="ja-JP" dirty="0">
              <a:latin typeface="+mn-ea"/>
              <a:ea typeface="+mn-ea"/>
            </a:endParaRPr>
          </a:p>
          <a:p>
            <a:r>
              <a:rPr lang="ja-JP" altLang="en-US" dirty="0">
                <a:solidFill>
                  <a:schemeClr val="tx1"/>
                </a:solidFill>
                <a:latin typeface="+mn-ea"/>
                <a:ea typeface="+mn-ea"/>
              </a:rPr>
              <a:t>「</a:t>
            </a:r>
            <a:r>
              <a:rPr lang="en-US" altLang="ja-JP" dirty="0">
                <a:solidFill>
                  <a:schemeClr val="tx1"/>
                </a:solidFill>
                <a:latin typeface="+mn-ea"/>
                <a:ea typeface="+mn-ea"/>
              </a:rPr>
              <a:t>A</a:t>
            </a:r>
            <a:r>
              <a:rPr lang="ja-JP" altLang="en-US" dirty="0">
                <a:solidFill>
                  <a:schemeClr val="tx1"/>
                </a:solidFill>
                <a:latin typeface="+mn-ea"/>
                <a:ea typeface="+mn-ea"/>
              </a:rPr>
              <a:t>さんが何を求めているのかを知りたいので、私たちが理解するために協力してもらえませんか。」</a:t>
            </a:r>
            <a:endParaRPr kumimoji="1" lang="en-US" altLang="ja-JP" dirty="0">
              <a:solidFill>
                <a:schemeClr val="tx1"/>
              </a:solidFill>
              <a:latin typeface="+mn-ea"/>
              <a:ea typeface="+mn-ea"/>
            </a:endParaRPr>
          </a:p>
          <a:p>
            <a:r>
              <a:rPr kumimoji="1" lang="ja-JP" altLang="en-US" dirty="0">
                <a:latin typeface="+mn-ea"/>
                <a:ea typeface="+mn-ea"/>
              </a:rPr>
              <a:t>と協力を求めたり、</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現実的な提案の手がかりを探るために</a:t>
            </a:r>
            <a:endParaRPr kumimoji="1" lang="en-US" altLang="ja-JP" dirty="0">
              <a:latin typeface="+mn-ea"/>
              <a:ea typeface="+mn-ea"/>
            </a:endParaRPr>
          </a:p>
          <a:p>
            <a:r>
              <a:rPr kumimoji="1" lang="ja-JP" altLang="en-US" dirty="0">
                <a:latin typeface="+mn-ea"/>
                <a:ea typeface="+mn-ea"/>
              </a:rPr>
              <a:t>「これまでに、</a:t>
            </a:r>
            <a:r>
              <a:rPr lang="en-US" altLang="ja-JP" dirty="0">
                <a:solidFill>
                  <a:schemeClr val="tx1"/>
                </a:solidFill>
                <a:latin typeface="+mn-ea"/>
                <a:ea typeface="+mn-ea"/>
              </a:rPr>
              <a:t> A</a:t>
            </a:r>
            <a:r>
              <a:rPr kumimoji="1" lang="ja-JP" altLang="en-US" dirty="0">
                <a:latin typeface="+mn-ea"/>
                <a:ea typeface="+mn-ea"/>
              </a:rPr>
              <a:t>さんの助けになったことがあれば、教えてもらえませんか。」</a:t>
            </a:r>
            <a:endParaRPr kumimoji="1" lang="en-US" altLang="ja-JP" dirty="0">
              <a:latin typeface="+mn-ea"/>
              <a:ea typeface="+mn-ea"/>
            </a:endParaRPr>
          </a:p>
          <a:p>
            <a:r>
              <a:rPr kumimoji="1" lang="ja-JP" altLang="en-US" dirty="0">
                <a:latin typeface="+mn-ea"/>
                <a:ea typeface="+mn-ea"/>
              </a:rPr>
              <a:t>とたずねるてみるのも有用です。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患者の気持ちを先取りせずに、</a:t>
            </a:r>
            <a:endParaRPr kumimoji="1" lang="en-US" altLang="ja-JP" dirty="0">
              <a:latin typeface="+mn-ea"/>
              <a:ea typeface="+mn-ea"/>
            </a:endParaRPr>
          </a:p>
          <a:p>
            <a:r>
              <a:rPr kumimoji="1" lang="ja-JP" altLang="en-US" dirty="0">
                <a:latin typeface="+mn-ea"/>
                <a:ea typeface="+mn-ea"/>
              </a:rPr>
              <a:t>「</a:t>
            </a:r>
            <a:r>
              <a:rPr lang="en-US" altLang="ja-JP" dirty="0">
                <a:solidFill>
                  <a:schemeClr val="tx1"/>
                </a:solidFill>
                <a:latin typeface="+mn-ea"/>
                <a:ea typeface="+mn-ea"/>
              </a:rPr>
              <a:t> A</a:t>
            </a:r>
            <a:r>
              <a:rPr kumimoji="1" lang="ja-JP" altLang="en-US" dirty="0">
                <a:latin typeface="+mn-ea"/>
                <a:ea typeface="+mn-ea"/>
              </a:rPr>
              <a:t>さんは、〇〇という気持ちでいると理解したのですが、合っていますか」</a:t>
            </a:r>
            <a:endParaRPr kumimoji="1" lang="en-US" altLang="ja-JP" dirty="0">
              <a:latin typeface="+mn-ea"/>
              <a:ea typeface="+mn-ea"/>
            </a:endParaRPr>
          </a:p>
          <a:p>
            <a:r>
              <a:rPr kumimoji="1" lang="ja-JP" altLang="en-US" dirty="0">
                <a:latin typeface="+mn-ea"/>
                <a:ea typeface="+mn-ea"/>
              </a:rPr>
              <a:t>と確認すると、患者の安心につながるでしょう。</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また、こちらの許容できる範囲を示すために、</a:t>
            </a:r>
            <a:endParaRPr kumimoji="1" lang="en-US" altLang="ja-JP" dirty="0">
              <a:latin typeface="+mn-ea"/>
              <a:ea typeface="+mn-ea"/>
            </a:endParaRPr>
          </a:p>
          <a:p>
            <a:r>
              <a:rPr kumimoji="1" lang="ja-JP" altLang="en-US" dirty="0">
                <a:latin typeface="+mn-ea"/>
                <a:ea typeface="+mn-ea"/>
              </a:rPr>
              <a:t>「</a:t>
            </a:r>
            <a:r>
              <a:rPr lang="en-US" altLang="ja-JP" dirty="0">
                <a:solidFill>
                  <a:schemeClr val="tx1"/>
                </a:solidFill>
                <a:latin typeface="+mn-ea"/>
                <a:ea typeface="+mn-ea"/>
              </a:rPr>
              <a:t> A</a:t>
            </a:r>
            <a:r>
              <a:rPr kumimoji="1" lang="ja-JP" altLang="en-US" dirty="0">
                <a:solidFill>
                  <a:schemeClr val="tx1"/>
                </a:solidFill>
                <a:latin typeface="+mn-ea"/>
                <a:ea typeface="+mn-ea"/>
              </a:rPr>
              <a:t>さんが〇〇という気持ちでいることは分かりました。</a:t>
            </a:r>
            <a:r>
              <a:rPr lang="ja-JP" altLang="en-US" dirty="0">
                <a:solidFill>
                  <a:schemeClr val="tx1"/>
                </a:solidFill>
                <a:latin typeface="+mn-ea"/>
                <a:ea typeface="+mn-ea"/>
              </a:rPr>
              <a:t>でも、大きな声を出さずにお話ししましょう。</a:t>
            </a:r>
            <a:r>
              <a:rPr kumimoji="1" lang="ja-JP" altLang="en-US" dirty="0">
                <a:latin typeface="+mn-ea"/>
                <a:ea typeface="+mn-ea"/>
              </a:rPr>
              <a:t>」</a:t>
            </a:r>
            <a:endParaRPr kumimoji="1" lang="en-US" altLang="ja-JP" dirty="0">
              <a:latin typeface="+mn-ea"/>
              <a:ea typeface="+mn-ea"/>
            </a:endParaRPr>
          </a:p>
          <a:p>
            <a:r>
              <a:rPr kumimoji="1" lang="ja-JP" altLang="en-US" dirty="0">
                <a:latin typeface="+mn-ea"/>
                <a:ea typeface="+mn-ea"/>
              </a:rPr>
              <a:t>と、条件を提示することもときには必要です。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これはあくまでも一例で、どのような言葉をかけることが患者のディエスカレーションに有効か、普段から想定しておくことが大切です。</a:t>
            </a:r>
            <a:endParaRPr kumimoji="1" lang="en-US" altLang="ja-JP" dirty="0">
              <a:latin typeface="+mn-ea"/>
              <a:ea typeface="+mn-ea"/>
            </a:endParaRPr>
          </a:p>
          <a:p>
            <a:endParaRPr kumimoji="1" lang="en-US" altLang="ja-JP" dirty="0">
              <a:latin typeface="+mn-ea"/>
              <a:ea typeface="+mn-ea"/>
            </a:endParaRPr>
          </a:p>
        </p:txBody>
      </p:sp>
      <p:sp>
        <p:nvSpPr>
          <p:cNvPr id="4" name="スライド番号プレースホルダー 3">
            <a:extLst>
              <a:ext uri="{FF2B5EF4-FFF2-40B4-BE49-F238E27FC236}">
                <a16:creationId xmlns:a16="http://schemas.microsoft.com/office/drawing/2014/main" id="{C5369C2E-CFF4-BAA4-8B87-80BE54226F4F}"/>
              </a:ext>
            </a:extLst>
          </p:cNvPr>
          <p:cNvSpPr>
            <a:spLocks noGrp="1"/>
          </p:cNvSpPr>
          <p:nvPr>
            <p:ph type="sldNum" sz="quarter" idx="5"/>
          </p:nvPr>
        </p:nvSpPr>
        <p:spPr/>
        <p:txBody>
          <a:bodyPr/>
          <a:lstStyle/>
          <a:p>
            <a:fld id="{37FC9F54-A53E-4658-BFFC-C44314BEC9B5}" type="slidenum">
              <a:rPr kumimoji="1" lang="ja-JP" altLang="en-US" smtClean="0"/>
              <a:t>16</a:t>
            </a:fld>
            <a:endParaRPr kumimoji="1" lang="ja-JP" altLang="en-US"/>
          </a:p>
        </p:txBody>
      </p:sp>
    </p:spTree>
    <p:extLst>
      <p:ext uri="{BB962C8B-B14F-4D97-AF65-F5344CB8AC3E}">
        <p14:creationId xmlns:p14="http://schemas.microsoft.com/office/powerpoint/2010/main" val="36166519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735C8A-3E02-109B-17B2-1E8D1741DCF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64D9BA7-4458-FE56-ED7C-758521660A5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3DC5D21-0611-01C6-080E-4CEA095E3C83}"/>
              </a:ext>
            </a:extLst>
          </p:cNvPr>
          <p:cNvSpPr>
            <a:spLocks noGrp="1"/>
          </p:cNvSpPr>
          <p:nvPr>
            <p:ph type="body" idx="1"/>
          </p:nvPr>
        </p:nvSpPr>
        <p:spPr>
          <a:xfrm>
            <a:off x="685800" y="4751984"/>
            <a:ext cx="5486400" cy="4513354"/>
          </a:xfrm>
        </p:spPr>
        <p:txBody>
          <a:bodyPr/>
          <a:lstStyle/>
          <a:p>
            <a:pPr algn="just">
              <a:defRPr/>
            </a:pPr>
            <a:r>
              <a:rPr lang="ja-JP" altLang="ja-JP" kern="100" dirty="0">
                <a:latin typeface="+mn-ea"/>
                <a:ea typeface="+mn-ea"/>
                <a:cs typeface="Times New Roman" panose="02020603050405020304" pitchFamily="18" charset="0"/>
              </a:rPr>
              <a:t>まとめです。</a:t>
            </a:r>
          </a:p>
          <a:p>
            <a:pPr eaLnBrk="1" hangingPunct="1"/>
            <a:r>
              <a:rPr lang="ja-JP" altLang="en-US" dirty="0">
                <a:latin typeface="+mn-ea"/>
                <a:ea typeface="+mn-ea"/>
              </a:rPr>
              <a:t>この講義では、</a:t>
            </a:r>
            <a:endParaRPr lang="en-US" altLang="ja-JP" dirty="0">
              <a:latin typeface="+mn-ea"/>
              <a:ea typeface="+mn-ea"/>
            </a:endParaRPr>
          </a:p>
          <a:p>
            <a:pPr eaLnBrk="1" hangingPunct="1"/>
            <a:r>
              <a:rPr lang="ja-JP" altLang="en-US" dirty="0">
                <a:latin typeface="+mn-ea"/>
                <a:ea typeface="+mn-ea"/>
              </a:rPr>
              <a:t>ディエスカレーションの定義について確認しました。</a:t>
            </a:r>
            <a:endParaRPr lang="en-US" altLang="ja-JP" dirty="0">
              <a:latin typeface="+mn-ea"/>
              <a:ea typeface="+mn-ea"/>
            </a:endParaRPr>
          </a:p>
          <a:p>
            <a:pPr eaLnBrk="1" hangingPunct="1"/>
            <a:r>
              <a:rPr kumimoji="1" lang="ja-JP" altLang="en-US" dirty="0">
                <a:latin typeface="+mn-ea"/>
                <a:ea typeface="+mn-ea"/>
              </a:rPr>
              <a:t>興奮、苛立ち、怒り、攻撃性の初期兆候や</a:t>
            </a:r>
            <a:r>
              <a:rPr lang="ja-JP" altLang="en-US" dirty="0">
                <a:latin typeface="+mn-ea"/>
                <a:ea typeface="+mn-ea"/>
              </a:rPr>
              <a:t>攻撃性や暴力について理解を深めるための方法を説明しました</a:t>
            </a:r>
            <a:endParaRPr lang="en-US" altLang="ja-JP" dirty="0">
              <a:latin typeface="+mn-ea"/>
              <a:ea typeface="+mn-ea"/>
            </a:endParaRPr>
          </a:p>
          <a:p>
            <a:pPr eaLnBrk="1" hangingPunct="1"/>
            <a:r>
              <a:rPr lang="ja-JP" altLang="en-US" dirty="0">
                <a:latin typeface="+mn-ea"/>
                <a:ea typeface="+mn-ea"/>
              </a:rPr>
              <a:t>ディエスカレーションの原則や方法について紹介しました。</a:t>
            </a:r>
            <a:endParaRPr lang="en-US" altLang="ja-JP" dirty="0">
              <a:latin typeface="+mn-ea"/>
              <a:ea typeface="+mn-ea"/>
            </a:endParaRPr>
          </a:p>
          <a:p>
            <a:pPr eaLnBrk="1" hangingPunct="1"/>
            <a:endParaRPr lang="en-US" altLang="ja-JP" dirty="0">
              <a:latin typeface="+mn-ea"/>
              <a:ea typeface="+mn-ea"/>
            </a:endParaRPr>
          </a:p>
          <a:p>
            <a:pPr eaLnBrk="1" hangingPunct="1"/>
            <a:r>
              <a:rPr lang="ja-JP" altLang="en-US" dirty="0">
                <a:latin typeface="+mn-ea"/>
                <a:ea typeface="+mn-ea"/>
              </a:rPr>
              <a:t>興奮、苛立ち、怒り、攻撃性の初期徴候を知り、攻撃性や暴力の原因を理解し、チームでアセスメントした内容は、</a:t>
            </a:r>
            <a:endParaRPr lang="en-US" altLang="ja-JP" dirty="0">
              <a:latin typeface="+mn-ea"/>
              <a:ea typeface="+mn-ea"/>
            </a:endParaRPr>
          </a:p>
          <a:p>
            <a:pPr eaLnBrk="1" hangingPunct="1"/>
            <a:r>
              <a:rPr lang="ja-JP" altLang="en-US" dirty="0">
                <a:latin typeface="+mn-ea"/>
                <a:ea typeface="+mn-ea"/>
              </a:rPr>
              <a:t>予防や介入を行う際に、患者個人により合った対応として活用することができます。</a:t>
            </a:r>
            <a:endParaRPr lang="en-US" altLang="ja-JP" dirty="0">
              <a:latin typeface="+mn-ea"/>
              <a:ea typeface="+mn-ea"/>
            </a:endParaRPr>
          </a:p>
          <a:p>
            <a:pPr eaLnBrk="1" hangingPunct="1"/>
            <a:r>
              <a:rPr lang="ja-JP" altLang="en-US" dirty="0">
                <a:latin typeface="+mn-ea"/>
                <a:ea typeface="+mn-ea"/>
              </a:rPr>
              <a:t>ディエスカレーションの知識を持つことで、暴力の回避につながり、隔離や身体的拘束といった対処を減らすことにつながる可能性があります。</a:t>
            </a:r>
            <a:endParaRPr lang="en-US" altLang="ja-JP" dirty="0">
              <a:latin typeface="+mn-ea"/>
              <a:ea typeface="+mn-ea"/>
            </a:endParaRPr>
          </a:p>
          <a:p>
            <a:pPr>
              <a:defRPr/>
            </a:pPr>
            <a:endParaRPr lang="en-US" altLang="ja-JP" dirty="0">
              <a:latin typeface="+mn-ea"/>
              <a:ea typeface="+mn-ea"/>
            </a:endParaRPr>
          </a:p>
          <a:p>
            <a:pPr>
              <a:defRPr/>
            </a:pPr>
            <a:r>
              <a:rPr lang="ja-JP" altLang="en-US" dirty="0">
                <a:latin typeface="+mn-ea"/>
                <a:ea typeface="+mn-ea"/>
              </a:rPr>
              <a:t>お疲れさまでした。</a:t>
            </a:r>
          </a:p>
        </p:txBody>
      </p:sp>
      <p:sp>
        <p:nvSpPr>
          <p:cNvPr id="4" name="スライド番号プレースホルダー 3">
            <a:extLst>
              <a:ext uri="{FF2B5EF4-FFF2-40B4-BE49-F238E27FC236}">
                <a16:creationId xmlns:a16="http://schemas.microsoft.com/office/drawing/2014/main" id="{EC5A00A4-8262-B588-E5E8-E4941ACC1FEE}"/>
              </a:ext>
            </a:extLst>
          </p:cNvPr>
          <p:cNvSpPr>
            <a:spLocks noGrp="1"/>
          </p:cNvSpPr>
          <p:nvPr>
            <p:ph type="sldNum" sz="quarter" idx="5"/>
          </p:nvPr>
        </p:nvSpPr>
        <p:spPr/>
        <p:txBody>
          <a:bodyPr/>
          <a:lstStyle/>
          <a:p>
            <a:fld id="{37FC9F54-A53E-4658-BFFC-C44314BEC9B5}" type="slidenum">
              <a:rPr kumimoji="1" lang="ja-JP" altLang="en-US" smtClean="0"/>
              <a:t>17</a:t>
            </a:fld>
            <a:endParaRPr kumimoji="1" lang="ja-JP" altLang="en-US"/>
          </a:p>
        </p:txBody>
      </p:sp>
    </p:spTree>
    <p:extLst>
      <p:ext uri="{BB962C8B-B14F-4D97-AF65-F5344CB8AC3E}">
        <p14:creationId xmlns:p14="http://schemas.microsoft.com/office/powerpoint/2010/main" val="498195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n-ea"/>
                <a:ea typeface="+mn-ea"/>
              </a:rPr>
              <a:t>NICE</a:t>
            </a:r>
            <a:r>
              <a:rPr kumimoji="1" lang="ja-JP" altLang="en-US" dirty="0">
                <a:latin typeface="+mn-ea"/>
                <a:ea typeface="+mn-ea"/>
              </a:rPr>
              <a:t>のガイドラインでは、ディエスカレーションを「怒りを和らげ、攻撃性を回避することを目的とした技術」と定義しています。</a:t>
            </a:r>
            <a:endParaRPr kumimoji="1" lang="en-US" altLang="ja-JP" dirty="0">
              <a:latin typeface="+mn-ea"/>
              <a:ea typeface="+mn-ea"/>
            </a:endParaRPr>
          </a:p>
          <a:p>
            <a:r>
              <a:rPr kumimoji="1" lang="ja-JP" altLang="en-US" dirty="0">
                <a:latin typeface="+mn-ea"/>
                <a:ea typeface="+mn-ea"/>
              </a:rPr>
              <a:t>その技術には、言語的および非言語的コミュニケーションスキルが含まれています。</a:t>
            </a:r>
            <a:endParaRPr kumimoji="1" lang="en-US" altLang="ja-JP" dirty="0">
              <a:latin typeface="+mn-ea"/>
              <a:ea typeface="+mn-ea"/>
            </a:endParaRPr>
          </a:p>
        </p:txBody>
      </p:sp>
      <p:sp>
        <p:nvSpPr>
          <p:cNvPr id="4" name="スライド番号プレースホルダー 3"/>
          <p:cNvSpPr>
            <a:spLocks noGrp="1"/>
          </p:cNvSpPr>
          <p:nvPr>
            <p:ph type="sldNum" sz="quarter" idx="5"/>
          </p:nvPr>
        </p:nvSpPr>
        <p:spPr/>
        <p:txBody>
          <a:bodyPr/>
          <a:lstStyle/>
          <a:p>
            <a:fld id="{37FC9F54-A53E-4658-BFFC-C44314BEC9B5}" type="slidenum">
              <a:rPr kumimoji="1" lang="ja-JP" altLang="en-US" smtClean="0"/>
              <a:t>2</a:t>
            </a:fld>
            <a:endParaRPr kumimoji="1" lang="ja-JP" altLang="en-US"/>
          </a:p>
        </p:txBody>
      </p:sp>
    </p:spTree>
    <p:extLst>
      <p:ext uri="{BB962C8B-B14F-4D97-AF65-F5344CB8AC3E}">
        <p14:creationId xmlns:p14="http://schemas.microsoft.com/office/powerpoint/2010/main" val="1714028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1A2D9E-1FE8-E2AF-BFD2-7B2998EB09B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E0CDEFA-8F15-9A6E-F48A-B6101AEAE92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B026F35-BDBA-9279-05CE-E778908C0C1F}"/>
              </a:ext>
            </a:extLst>
          </p:cNvPr>
          <p:cNvSpPr>
            <a:spLocks noGrp="1"/>
          </p:cNvSpPr>
          <p:nvPr>
            <p:ph type="body" idx="1"/>
          </p:nvPr>
        </p:nvSpPr>
        <p:spPr>
          <a:xfrm>
            <a:off x="685800" y="4751983"/>
            <a:ext cx="5486400" cy="4480442"/>
          </a:xfrm>
        </p:spPr>
        <p:txBody>
          <a:bodyPr/>
          <a:lstStyle/>
          <a:p>
            <a:r>
              <a:rPr kumimoji="1" lang="ja-JP" altLang="en-US" dirty="0">
                <a:latin typeface="+mn-ea"/>
                <a:ea typeface="+mn-ea"/>
              </a:rPr>
              <a:t>障害者の権利に関する条約は、「社会モデル」に基づいており、</a:t>
            </a:r>
            <a:endParaRPr kumimoji="1" lang="en-US" altLang="ja-JP" dirty="0">
              <a:latin typeface="+mn-ea"/>
              <a:ea typeface="+mn-ea"/>
            </a:endParaRPr>
          </a:p>
          <a:p>
            <a:r>
              <a:rPr kumimoji="1" lang="ja-JP" altLang="en-US" dirty="0">
                <a:latin typeface="+mn-ea"/>
                <a:ea typeface="+mn-ea"/>
              </a:rPr>
              <a:t>そのなかで、障害とは、</a:t>
            </a:r>
            <a:endParaRPr kumimoji="1" lang="en-US" altLang="ja-JP" dirty="0">
              <a:latin typeface="+mn-ea"/>
              <a:ea typeface="+mn-ea"/>
            </a:endParaRPr>
          </a:p>
          <a:p>
            <a:pPr algn="l"/>
            <a:r>
              <a:rPr lang="ja-JP" altLang="en-US" b="0" i="0" u="none" strike="noStrike" baseline="0" dirty="0">
                <a:latin typeface="+mn-ea"/>
                <a:ea typeface="+mn-ea"/>
              </a:rPr>
              <a:t>機能障害を有する者とこれらの者に対する態度及び環境による障壁との間の相互作用であって、</a:t>
            </a:r>
            <a:endParaRPr lang="en-US" altLang="ja-JP" b="0" i="0" u="none" strike="noStrike" baseline="0" dirty="0">
              <a:latin typeface="+mn-ea"/>
              <a:ea typeface="+mn-ea"/>
            </a:endParaRPr>
          </a:p>
          <a:p>
            <a:pPr algn="l"/>
            <a:r>
              <a:rPr lang="ja-JP" altLang="en-US" b="0" i="0" u="none" strike="noStrike" baseline="0" dirty="0">
                <a:latin typeface="+mn-ea"/>
                <a:ea typeface="+mn-ea"/>
              </a:rPr>
              <a:t>これらの者が他の者との平等を基礎として社会に完全かつ効果的に参加することを妨げるものによって生ずること</a:t>
            </a:r>
            <a:endParaRPr lang="en-US" altLang="ja-JP" b="0" i="0" u="none" strike="noStrike" baseline="0" dirty="0">
              <a:latin typeface="+mn-ea"/>
              <a:ea typeface="+mn-ea"/>
            </a:endParaRPr>
          </a:p>
          <a:p>
            <a:pPr algn="l"/>
            <a:r>
              <a:rPr kumimoji="1" lang="ja-JP" altLang="en-US" b="0" i="0" u="none" strike="noStrike" baseline="0" dirty="0">
                <a:latin typeface="+mn-ea"/>
                <a:ea typeface="+mn-ea"/>
              </a:rPr>
              <a:t>とされています。</a:t>
            </a:r>
            <a:endParaRPr kumimoji="1" lang="en-US" altLang="ja-JP" b="0" i="0" u="none" strike="noStrike" baseline="0" dirty="0">
              <a:latin typeface="+mn-ea"/>
              <a:ea typeface="+mn-ea"/>
            </a:endParaRPr>
          </a:p>
          <a:p>
            <a:pPr algn="l"/>
            <a:endParaRPr kumimoji="1" lang="en-US" altLang="ja-JP" b="0" i="0" u="none" strike="noStrike" baseline="0" dirty="0">
              <a:latin typeface="+mn-ea"/>
              <a:ea typeface="+mn-ea"/>
            </a:endParaRPr>
          </a:p>
          <a:p>
            <a:pPr algn="l"/>
            <a:r>
              <a:rPr kumimoji="1" lang="ja-JP" altLang="en-US" b="0" i="0" u="none" strike="noStrike" baseline="0" dirty="0">
                <a:latin typeface="+mn-ea"/>
                <a:ea typeface="+mn-ea"/>
              </a:rPr>
              <a:t>つまり、「障害」は、障害者</a:t>
            </a:r>
            <a:r>
              <a:rPr lang="ja-JP" altLang="en-US" dirty="0">
                <a:latin typeface="+mn-ea"/>
                <a:ea typeface="+mn-ea"/>
              </a:rPr>
              <a:t>本人に</a:t>
            </a:r>
            <a:r>
              <a:rPr kumimoji="1" lang="ja-JP" altLang="en-US" b="0" i="0" u="none" strike="noStrike" baseline="0" dirty="0">
                <a:latin typeface="+mn-ea"/>
                <a:ea typeface="+mn-ea"/>
              </a:rPr>
              <a:t>ではなく、社会が作り出しているという考え方です。</a:t>
            </a:r>
            <a:endParaRPr kumimoji="1" lang="en-US" altLang="ja-JP" b="0" i="0" u="none" strike="noStrike" baseline="0" dirty="0">
              <a:latin typeface="+mn-ea"/>
              <a:ea typeface="+mn-ea"/>
            </a:endParaRPr>
          </a:p>
          <a:p>
            <a:pPr algn="l"/>
            <a:endParaRPr kumimoji="1" lang="en-US" altLang="ja-JP" b="0" i="0" u="none" strike="noStrike" baseline="0" dirty="0">
              <a:latin typeface="+mn-ea"/>
              <a:ea typeface="+mn-ea"/>
            </a:endParaRPr>
          </a:p>
          <a:p>
            <a:pPr algn="l"/>
            <a:r>
              <a:rPr kumimoji="1" lang="ja-JP" altLang="en-US" b="0" i="0" u="none" strike="noStrike" baseline="0" dirty="0">
                <a:latin typeface="+mn-ea"/>
                <a:ea typeface="+mn-ea"/>
              </a:rPr>
              <a:t>「怒りや攻撃性」についても、社会モデルに基づいて考えることができます。</a:t>
            </a:r>
            <a:endParaRPr kumimoji="1" lang="en-US" altLang="ja-JP" b="0" i="0" u="none" strike="noStrike" baseline="0" dirty="0">
              <a:latin typeface="+mn-ea"/>
              <a:ea typeface="+mn-ea"/>
            </a:endParaRPr>
          </a:p>
          <a:p>
            <a:pPr algn="l"/>
            <a:r>
              <a:rPr kumimoji="1" lang="ja-JP" altLang="en-US" b="0" i="0" u="none" strike="noStrike" baseline="0" dirty="0">
                <a:latin typeface="+mn-ea"/>
                <a:ea typeface="+mn-ea"/>
              </a:rPr>
              <a:t>その場合、医療者の態度や治療環境との相互作用によって、患者の怒りや攻撃性が引き起こされることもあるうるということです。</a:t>
            </a:r>
            <a:endParaRPr kumimoji="1" lang="en-US" altLang="ja-JP" b="0" i="0" u="none" strike="noStrike" baseline="0" dirty="0">
              <a:latin typeface="+mn-ea"/>
              <a:ea typeface="+mn-ea"/>
            </a:endParaRPr>
          </a:p>
          <a:p>
            <a:pPr algn="l"/>
            <a:endParaRPr kumimoji="1" lang="en-US" altLang="ja-JP" b="0" i="0" u="none" strike="noStrike" baseline="0" dirty="0">
              <a:latin typeface="+mn-ea"/>
              <a:ea typeface="+mn-ea"/>
            </a:endParaRPr>
          </a:p>
          <a:p>
            <a:pPr algn="l"/>
            <a:r>
              <a:rPr kumimoji="1" lang="ja-JP" altLang="en-US" b="0" i="0" u="none" strike="noStrike" baseline="0" dirty="0">
                <a:latin typeface="+mn-ea"/>
                <a:ea typeface="+mn-ea"/>
              </a:rPr>
              <a:t>われわれ医療者は、われわれ自身や治療環境が障壁となりうることを理解しておく必要があります。</a:t>
            </a:r>
            <a:endParaRPr kumimoji="1" lang="en-US" altLang="ja-JP" b="0" i="0" u="none" strike="noStrike" baseline="0" dirty="0">
              <a:latin typeface="+mn-ea"/>
              <a:ea typeface="+mn-ea"/>
            </a:endParaRPr>
          </a:p>
          <a:p>
            <a:pPr algn="l"/>
            <a:r>
              <a:rPr kumimoji="1" lang="ja-JP" altLang="en-US" b="0" i="0" u="none" strike="noStrike" baseline="0" dirty="0">
                <a:latin typeface="+mn-ea"/>
                <a:ea typeface="+mn-ea"/>
              </a:rPr>
              <a:t>逆に、医療者の関わりが変われば、患者の「怒りや攻撃性」に適切に対応することができ、「暴力」を未然に防ぐことにつながります。</a:t>
            </a:r>
            <a:endParaRPr kumimoji="1" lang="en-US" altLang="ja-JP" b="0" i="0" u="none" strike="noStrike" baseline="0" dirty="0">
              <a:latin typeface="+mn-ea"/>
              <a:ea typeface="+mn-ea"/>
            </a:endParaRPr>
          </a:p>
          <a:p>
            <a:pPr algn="l"/>
            <a:r>
              <a:rPr kumimoji="1" lang="ja-JP" altLang="en-US" b="0" i="0" u="none" strike="noStrike" baseline="0" dirty="0">
                <a:latin typeface="+mn-ea"/>
                <a:ea typeface="+mn-ea"/>
              </a:rPr>
              <a:t>そのためディエスカレーションについて学ぶことが求められています。</a:t>
            </a:r>
            <a:endParaRPr kumimoji="1" lang="en-US" altLang="ja-JP" b="0" i="0" u="none" strike="noStrike" baseline="0" dirty="0">
              <a:latin typeface="+mn-ea"/>
              <a:ea typeface="+mn-ea"/>
            </a:endParaRPr>
          </a:p>
        </p:txBody>
      </p:sp>
      <p:sp>
        <p:nvSpPr>
          <p:cNvPr id="4" name="スライド番号プレースホルダー 3">
            <a:extLst>
              <a:ext uri="{FF2B5EF4-FFF2-40B4-BE49-F238E27FC236}">
                <a16:creationId xmlns:a16="http://schemas.microsoft.com/office/drawing/2014/main" id="{3D07D345-921A-FD92-428A-C02D7A3ACA13}"/>
              </a:ext>
            </a:extLst>
          </p:cNvPr>
          <p:cNvSpPr>
            <a:spLocks noGrp="1"/>
          </p:cNvSpPr>
          <p:nvPr>
            <p:ph type="sldNum" sz="quarter" idx="5"/>
          </p:nvPr>
        </p:nvSpPr>
        <p:spPr/>
        <p:txBody>
          <a:bodyPr/>
          <a:lstStyle/>
          <a:p>
            <a:fld id="{37FC9F54-A53E-4658-BFFC-C44314BEC9B5}" type="slidenum">
              <a:rPr kumimoji="1" lang="ja-JP" altLang="en-US" smtClean="0"/>
              <a:t>3</a:t>
            </a:fld>
            <a:endParaRPr kumimoji="1" lang="ja-JP" altLang="en-US"/>
          </a:p>
        </p:txBody>
      </p:sp>
    </p:spTree>
    <p:extLst>
      <p:ext uri="{BB962C8B-B14F-4D97-AF65-F5344CB8AC3E}">
        <p14:creationId xmlns:p14="http://schemas.microsoft.com/office/powerpoint/2010/main" val="748201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DCF671-8C46-D304-D2F4-6A43350049A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70C62C3-DF4F-03FD-709B-99791656940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D1631E7-B256-F989-7F42-05C29F1517C2}"/>
              </a:ext>
            </a:extLst>
          </p:cNvPr>
          <p:cNvSpPr>
            <a:spLocks noGrp="1"/>
          </p:cNvSpPr>
          <p:nvPr>
            <p:ph type="body" idx="1"/>
          </p:nvPr>
        </p:nvSpPr>
        <p:spPr>
          <a:xfrm>
            <a:off x="685800" y="4751984"/>
            <a:ext cx="5486400" cy="4912716"/>
          </a:xfrm>
        </p:spPr>
        <p:txBody>
          <a:bodyPr/>
          <a:lstStyle/>
          <a:p>
            <a:r>
              <a:rPr kumimoji="1" lang="en-US" altLang="ja-JP" dirty="0">
                <a:latin typeface="+mn-ea"/>
                <a:ea typeface="+mn-ea"/>
              </a:rPr>
              <a:t>NICE</a:t>
            </a:r>
            <a:r>
              <a:rPr kumimoji="1" lang="ja-JP" altLang="en-US" dirty="0">
                <a:latin typeface="+mn-ea"/>
                <a:ea typeface="+mn-ea"/>
              </a:rPr>
              <a:t>のガイドラインでは、</a:t>
            </a:r>
            <a:r>
              <a:rPr kumimoji="1" lang="en-US" altLang="ja-JP" dirty="0">
                <a:latin typeface="+mn-ea"/>
                <a:ea typeface="+mn-ea"/>
              </a:rPr>
              <a:t>5</a:t>
            </a:r>
            <a:r>
              <a:rPr kumimoji="1" lang="ja-JP" altLang="en-US" dirty="0">
                <a:latin typeface="+mn-ea"/>
                <a:ea typeface="+mn-ea"/>
              </a:rPr>
              <a:t>つの原則を挙げています。</a:t>
            </a:r>
            <a:br>
              <a:rPr kumimoji="1" lang="en-US" altLang="ja-JP" dirty="0">
                <a:latin typeface="+mn-ea"/>
                <a:ea typeface="+mn-ea"/>
              </a:rPr>
            </a:br>
            <a:r>
              <a:rPr kumimoji="1" lang="ja-JP" altLang="en-US" dirty="0">
                <a:latin typeface="+mn-ea"/>
                <a:ea typeface="+mn-ea"/>
              </a:rPr>
              <a:t>こちらは、ディエスカレーションを実践する際の基本的な姿勢や対応となります。</a:t>
            </a:r>
            <a:endParaRPr kumimoji="1" lang="en-US" altLang="ja-JP" dirty="0">
              <a:latin typeface="+mn-ea"/>
              <a:ea typeface="+mn-ea"/>
            </a:endParaRPr>
          </a:p>
          <a:p>
            <a:endParaRPr kumimoji="1" lang="en-US" altLang="ja-JP" dirty="0">
              <a:latin typeface="+mn-ea"/>
              <a:ea typeface="+mn-ea"/>
            </a:endParaRPr>
          </a:p>
          <a:p>
            <a:r>
              <a:rPr lang="ja-JP" altLang="en-US" dirty="0">
                <a:latin typeface="+mn-ea"/>
                <a:ea typeface="+mn-ea"/>
              </a:rPr>
              <a:t>ディエスカレーションを効果的に行うには、日頃から</a:t>
            </a:r>
            <a:r>
              <a:rPr kumimoji="1" lang="ja-JP" altLang="en-US" dirty="0">
                <a:latin typeface="+mn-ea"/>
                <a:ea typeface="+mn-ea"/>
              </a:rPr>
              <a:t>患者との協力関係を構築</a:t>
            </a:r>
            <a:r>
              <a:rPr lang="ja-JP" altLang="en-US" dirty="0">
                <a:latin typeface="+mn-ea"/>
                <a:ea typeface="+mn-ea"/>
              </a:rPr>
              <a:t>しておく</a:t>
            </a:r>
            <a:r>
              <a:rPr kumimoji="1" lang="ja-JP" altLang="en-US" dirty="0">
                <a:latin typeface="+mn-ea"/>
                <a:ea typeface="+mn-ea"/>
              </a:rPr>
              <a:t>ことがとても大切です。</a:t>
            </a:r>
            <a:endParaRPr kumimoji="1" lang="en-US" altLang="ja-JP" dirty="0">
              <a:latin typeface="+mn-ea"/>
              <a:ea typeface="+mn-ea"/>
            </a:endParaRPr>
          </a:p>
          <a:p>
            <a:r>
              <a:rPr kumimoji="1" lang="ja-JP" altLang="en-US" dirty="0">
                <a:latin typeface="+mn-ea"/>
                <a:ea typeface="+mn-ea"/>
              </a:rPr>
              <a:t>攻撃性や暴力につながる可能性のある気分や冷静さの変化に敏感に気づきやすくなります。</a:t>
            </a:r>
            <a:endParaRPr kumimoji="1" lang="en-US" altLang="ja-JP" dirty="0">
              <a:latin typeface="+mn-ea"/>
              <a:ea typeface="+mn-ea"/>
            </a:endParaRPr>
          </a:p>
          <a:p>
            <a:r>
              <a:rPr kumimoji="1" lang="ja-JP" altLang="en-US" dirty="0">
                <a:latin typeface="+mn-ea"/>
                <a:ea typeface="+mn-ea"/>
              </a:rPr>
              <a:t>また、ディエスカレーションの介入を行うときにも、話し合いがしやすくなります。</a:t>
            </a:r>
            <a:endParaRPr kumimoji="1" lang="en-US" altLang="ja-JP" dirty="0">
              <a:latin typeface="+mn-ea"/>
              <a:ea typeface="+mn-ea"/>
            </a:endParaRPr>
          </a:p>
          <a:p>
            <a:r>
              <a:rPr kumimoji="1" lang="ja-JP" altLang="en-US" dirty="0">
                <a:latin typeface="+mn-ea"/>
                <a:ea typeface="+mn-ea"/>
              </a:rPr>
              <a:t>危機的状況に陥った場合には、まずは患者やスタッフの安全を確保し、本人やスタッフが安心できる環境を整えましょう。</a:t>
            </a:r>
            <a:endParaRPr kumimoji="1" lang="en-US" altLang="ja-JP" dirty="0">
              <a:latin typeface="+mn-ea"/>
              <a:ea typeface="+mn-ea"/>
            </a:endParaRPr>
          </a:p>
          <a:p>
            <a:r>
              <a:rPr lang="ja-JP" altLang="en-US" dirty="0">
                <a:latin typeface="+mn-ea"/>
                <a:ea typeface="+mn-ea"/>
              </a:rPr>
              <a:t>ディエスカレーションによる確実な効果を得る</a:t>
            </a:r>
            <a:r>
              <a:rPr kumimoji="1" lang="ja-JP" altLang="en-US" dirty="0">
                <a:latin typeface="+mn-ea"/>
                <a:ea typeface="+mn-ea"/>
              </a:rPr>
              <a:t>ためには、興奮や攻撃性を誘発する原因や、原因となっている状況を回避することが求められます。</a:t>
            </a:r>
            <a:r>
              <a:rPr lang="ja-JP" altLang="en-US" dirty="0">
                <a:latin typeface="+mn-ea"/>
                <a:ea typeface="+mn-ea"/>
              </a:rPr>
              <a:t>このあとに説明する知識やスキルを使用して、これらの原因や状況を把握しておきましょう。</a:t>
            </a:r>
            <a:endParaRPr kumimoji="1" lang="en-US" altLang="ja-JP" dirty="0">
              <a:latin typeface="+mn-ea"/>
              <a:ea typeface="+mn-ea"/>
            </a:endParaRPr>
          </a:p>
          <a:p>
            <a:r>
              <a:rPr lang="ja-JP" altLang="en-US" dirty="0">
                <a:latin typeface="+mn-ea"/>
                <a:ea typeface="+mn-ea"/>
              </a:rPr>
              <a:t>暴力や攻撃性に対する認識や対処について、患者とあらかじめ、あるいは後々話し合うことはとても大切です。</a:t>
            </a:r>
            <a:endParaRPr lang="en-US" altLang="ja-JP" dirty="0">
              <a:latin typeface="+mn-ea"/>
              <a:ea typeface="+mn-ea"/>
            </a:endParaRPr>
          </a:p>
          <a:p>
            <a:r>
              <a:rPr kumimoji="1" lang="ja-JP" altLang="en-US" dirty="0">
                <a:latin typeface="+mn-ea"/>
                <a:ea typeface="+mn-ea"/>
              </a:rPr>
              <a:t>攻撃性の初期徴候、暴力の引き金や早期警告サインについて、本人がどのように認識しているのか、また興奮状態に陥った場合の対応に関する希望などを話し合いましょう。話し合われた内容は、他のスタッフとはもちろんのこと、患者とも共有することが有用で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ディエスカレーションのすべての段階において、患者に対する敬意と共感を</a:t>
            </a:r>
            <a:r>
              <a:rPr lang="ja-JP" altLang="en-US" dirty="0">
                <a:latin typeface="+mn-ea"/>
                <a:ea typeface="+mn-ea"/>
              </a:rPr>
              <a:t>心がけましょう</a:t>
            </a:r>
            <a:r>
              <a:rPr kumimoji="1" lang="ja-JP" altLang="en-US" dirty="0">
                <a:latin typeface="+mn-ea"/>
                <a:ea typeface="+mn-ea"/>
              </a:rPr>
              <a:t>。患者の気持ちを</a:t>
            </a:r>
            <a:r>
              <a:rPr lang="ja-JP" altLang="en-US" dirty="0">
                <a:latin typeface="+mn-ea"/>
                <a:ea typeface="+mn-ea"/>
              </a:rPr>
              <a:t>うわべだけで</a:t>
            </a:r>
            <a:r>
              <a:rPr kumimoji="1" lang="ja-JP" altLang="en-US" dirty="0">
                <a:latin typeface="+mn-ea"/>
                <a:ea typeface="+mn-ea"/>
              </a:rPr>
              <a:t>判断したり、否定しないようにする姿勢が求められます。</a:t>
            </a:r>
          </a:p>
        </p:txBody>
      </p:sp>
      <p:sp>
        <p:nvSpPr>
          <p:cNvPr id="4" name="スライド番号プレースホルダー 3">
            <a:extLst>
              <a:ext uri="{FF2B5EF4-FFF2-40B4-BE49-F238E27FC236}">
                <a16:creationId xmlns:a16="http://schemas.microsoft.com/office/drawing/2014/main" id="{49BFA661-BEB5-C90E-DFD1-E4961DA6144F}"/>
              </a:ext>
            </a:extLst>
          </p:cNvPr>
          <p:cNvSpPr>
            <a:spLocks noGrp="1"/>
          </p:cNvSpPr>
          <p:nvPr>
            <p:ph type="sldNum" sz="quarter" idx="5"/>
          </p:nvPr>
        </p:nvSpPr>
        <p:spPr/>
        <p:txBody>
          <a:bodyPr/>
          <a:lstStyle/>
          <a:p>
            <a:fld id="{37FC9F54-A53E-4658-BFFC-C44314BEC9B5}" type="slidenum">
              <a:rPr kumimoji="1" lang="ja-JP" altLang="en-US" smtClean="0"/>
              <a:t>4</a:t>
            </a:fld>
            <a:endParaRPr kumimoji="1" lang="ja-JP" altLang="en-US"/>
          </a:p>
        </p:txBody>
      </p:sp>
    </p:spTree>
    <p:extLst>
      <p:ext uri="{BB962C8B-B14F-4D97-AF65-F5344CB8AC3E}">
        <p14:creationId xmlns:p14="http://schemas.microsoft.com/office/powerpoint/2010/main" val="2974584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AA1176-0F07-2A0C-E0CD-B4EE582D95C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2C0587D-4298-432B-A933-460FFDB19F8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E3168A8-6BFE-525D-2ABE-49F3E50FD932}"/>
              </a:ext>
            </a:extLst>
          </p:cNvPr>
          <p:cNvSpPr>
            <a:spLocks noGrp="1"/>
          </p:cNvSpPr>
          <p:nvPr>
            <p:ph type="body" idx="1"/>
          </p:nvPr>
        </p:nvSpPr>
        <p:spPr>
          <a:xfrm>
            <a:off x="685800" y="4751982"/>
            <a:ext cx="5486400" cy="4215806"/>
          </a:xfrm>
        </p:spPr>
        <p:txBody>
          <a:bodyPr/>
          <a:lstStyle/>
          <a:p>
            <a:r>
              <a:rPr kumimoji="1" lang="ja-JP" altLang="en-US" dirty="0">
                <a:latin typeface="+mn-ea"/>
                <a:ea typeface="+mn-ea"/>
              </a:rPr>
              <a:t>ディエスカレーションを実践の過程には、次の</a:t>
            </a:r>
            <a:r>
              <a:rPr kumimoji="1" lang="en-US" altLang="ja-JP" dirty="0">
                <a:latin typeface="+mn-ea"/>
                <a:ea typeface="+mn-ea"/>
              </a:rPr>
              <a:t>3</a:t>
            </a:r>
            <a:r>
              <a:rPr kumimoji="1" lang="ja-JP" altLang="en-US" dirty="0">
                <a:latin typeface="+mn-ea"/>
                <a:ea typeface="+mn-ea"/>
              </a:rPr>
              <a:t>つの段階があります。</a:t>
            </a:r>
            <a:endParaRPr kumimoji="1" lang="en-US" altLang="ja-JP" dirty="0">
              <a:latin typeface="+mn-ea"/>
              <a:ea typeface="+mn-ea"/>
            </a:endParaRPr>
          </a:p>
          <a:p>
            <a:r>
              <a:rPr kumimoji="1" lang="ja-JP" altLang="en-US" dirty="0">
                <a:latin typeface="+mn-ea"/>
                <a:ea typeface="+mn-ea"/>
              </a:rPr>
              <a:t>実践には、それぞれに応じた知識やスキルが求められます。</a:t>
            </a:r>
            <a:endParaRPr kumimoji="1" lang="en-US" altLang="ja-JP" dirty="0">
              <a:latin typeface="+mn-ea"/>
              <a:ea typeface="+mn-ea"/>
            </a:endParaRPr>
          </a:p>
          <a:p>
            <a:r>
              <a:rPr kumimoji="1" lang="ja-JP" altLang="en-US" strike="noStrike" dirty="0">
                <a:latin typeface="+mn-ea"/>
                <a:ea typeface="+mn-ea"/>
              </a:rPr>
              <a:t>まず</a:t>
            </a:r>
            <a:r>
              <a:rPr kumimoji="1" lang="en-US" altLang="ja-JP" strike="noStrike" dirty="0">
                <a:latin typeface="+mn-ea"/>
                <a:ea typeface="+mn-ea"/>
              </a:rPr>
              <a:t>1</a:t>
            </a:r>
            <a:r>
              <a:rPr kumimoji="1" lang="ja-JP" altLang="en-US" strike="noStrike" dirty="0">
                <a:latin typeface="+mn-ea"/>
                <a:ea typeface="+mn-ea"/>
              </a:rPr>
              <a:t>つ目の段階が、観察です。観察では</a:t>
            </a:r>
            <a:r>
              <a:rPr kumimoji="1" lang="ja-JP" altLang="en-US" dirty="0">
                <a:latin typeface="+mn-ea"/>
                <a:ea typeface="+mn-ea"/>
              </a:rPr>
              <a:t>興奮、苛立ち、怒り、攻撃性の初期徴候を知り、それらを観察することが重要です。</a:t>
            </a:r>
            <a:endParaRPr kumimoji="1" lang="en-US" altLang="ja-JP" strike="sngStrike" dirty="0">
              <a:latin typeface="+mn-ea"/>
              <a:ea typeface="+mn-ea"/>
            </a:endParaRPr>
          </a:p>
          <a:p>
            <a:r>
              <a:rPr kumimoji="1" lang="ja-JP" altLang="en-US" dirty="0">
                <a:latin typeface="+mn-ea"/>
                <a:ea typeface="+mn-ea"/>
              </a:rPr>
              <a:t>その次の段階は、アセスメントです。攻撃性や暴力の原因を理解し、どのような状況であるのかを評価し、効果的な介入が何かを検討します。</a:t>
            </a:r>
            <a:endParaRPr kumimoji="1" lang="en-US" altLang="ja-JP" dirty="0">
              <a:latin typeface="+mn-ea"/>
              <a:ea typeface="+mn-ea"/>
            </a:endParaRPr>
          </a:p>
          <a:p>
            <a:r>
              <a:rPr kumimoji="1" lang="ja-JP" altLang="en-US" dirty="0">
                <a:latin typeface="+mn-ea"/>
                <a:ea typeface="+mn-ea"/>
              </a:rPr>
              <a:t>そして最後の段階が介入です。ディエスカレーションを安全かつ効果的に実施するためには、その方法を正しく理解する必要があり、それによって適切なアプローチが可能となります。</a:t>
            </a:r>
            <a:endParaRPr kumimoji="1" lang="en-US" altLang="ja-JP"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観察やアセスメントを行わなかったり、知識がないままに介入することは、見当外れや見込み違いの結果を生む可能性があります。</a:t>
            </a:r>
            <a:endParaRPr kumimoji="1" lang="en-US" altLang="ja-JP" dirty="0">
              <a:latin typeface="+mn-ea"/>
              <a:ea typeface="+mn-ea"/>
            </a:endParaRPr>
          </a:p>
        </p:txBody>
      </p:sp>
      <p:sp>
        <p:nvSpPr>
          <p:cNvPr id="4" name="スライド番号プレースホルダー 3">
            <a:extLst>
              <a:ext uri="{FF2B5EF4-FFF2-40B4-BE49-F238E27FC236}">
                <a16:creationId xmlns:a16="http://schemas.microsoft.com/office/drawing/2014/main" id="{6AD0F1EC-F944-3DBA-A633-0EF5D35511EE}"/>
              </a:ext>
            </a:extLst>
          </p:cNvPr>
          <p:cNvSpPr>
            <a:spLocks noGrp="1"/>
          </p:cNvSpPr>
          <p:nvPr>
            <p:ph type="sldNum" sz="quarter" idx="5"/>
          </p:nvPr>
        </p:nvSpPr>
        <p:spPr/>
        <p:txBody>
          <a:bodyPr/>
          <a:lstStyle/>
          <a:p>
            <a:fld id="{37FC9F54-A53E-4658-BFFC-C44314BEC9B5}" type="slidenum">
              <a:rPr kumimoji="1" lang="ja-JP" altLang="en-US" smtClean="0"/>
              <a:t>5</a:t>
            </a:fld>
            <a:endParaRPr kumimoji="1" lang="ja-JP" altLang="en-US"/>
          </a:p>
        </p:txBody>
      </p:sp>
    </p:spTree>
    <p:extLst>
      <p:ext uri="{BB962C8B-B14F-4D97-AF65-F5344CB8AC3E}">
        <p14:creationId xmlns:p14="http://schemas.microsoft.com/office/powerpoint/2010/main" val="714752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E20A5-9C5B-C87D-D50B-2C23673DEFF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F7BDB1D-A1A3-B1C2-DFB2-F38F2C72EBB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A143910-AC49-A73C-73B1-D1186DD486BD}"/>
              </a:ext>
            </a:extLst>
          </p:cNvPr>
          <p:cNvSpPr>
            <a:spLocks noGrp="1"/>
          </p:cNvSpPr>
          <p:nvPr>
            <p:ph type="body" idx="1"/>
          </p:nvPr>
        </p:nvSpPr>
        <p:spPr/>
        <p:txBody>
          <a:bodyPr/>
          <a:lstStyle/>
          <a:p>
            <a:r>
              <a:rPr kumimoji="1" lang="ja-JP" altLang="en-US" dirty="0">
                <a:latin typeface="+mn-ea"/>
                <a:ea typeface="+mn-ea"/>
              </a:rPr>
              <a:t>観察で求められる知識として、</a:t>
            </a:r>
            <a:endParaRPr kumimoji="1" lang="en-US" altLang="ja-JP" dirty="0">
              <a:latin typeface="+mn-ea"/>
              <a:ea typeface="+mn-ea"/>
            </a:endParaRPr>
          </a:p>
          <a:p>
            <a:r>
              <a:rPr kumimoji="1" lang="ja-JP" altLang="en-US" dirty="0">
                <a:latin typeface="+mn-ea"/>
                <a:ea typeface="+mn-ea"/>
              </a:rPr>
              <a:t>ここでは「興奮、苛立ち、怒り、攻撃性の初期徴候」について説明します。</a:t>
            </a:r>
            <a:endParaRPr kumimoji="1" lang="en-US" altLang="ja-JP" dirty="0">
              <a:latin typeface="+mn-ea"/>
              <a:ea typeface="+mn-ea"/>
            </a:endParaRPr>
          </a:p>
          <a:p>
            <a:r>
              <a:rPr lang="ja-JP" altLang="en-US" dirty="0">
                <a:latin typeface="+mn-ea"/>
                <a:ea typeface="+mn-ea"/>
              </a:rPr>
              <a:t>これは患者の変化に気づくために必要な知識です。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初期徴候には、「外見や会話の変化」と「行動面の変化」が挙げられます。</a:t>
            </a:r>
            <a:endParaRPr kumimoji="1" lang="en-US" altLang="ja-JP" dirty="0">
              <a:latin typeface="+mn-ea"/>
              <a:ea typeface="+mn-ea"/>
            </a:endParaRPr>
          </a:p>
          <a:p>
            <a:r>
              <a:rPr kumimoji="1" lang="ja-JP" altLang="en-US" dirty="0">
                <a:latin typeface="+mn-ea"/>
                <a:ea typeface="+mn-ea"/>
              </a:rPr>
              <a:t>臨床で普段から多くの患者の対応をしている皆さんであれば、ある程度想像がつくのではないでしょうか。</a:t>
            </a:r>
            <a:endParaRPr kumimoji="1" lang="en-US" altLang="ja-JP" dirty="0">
              <a:latin typeface="+mn-ea"/>
              <a:ea typeface="+mn-ea"/>
            </a:endParaRPr>
          </a:p>
          <a:p>
            <a:r>
              <a:rPr kumimoji="1" lang="ja-JP" altLang="en-US" dirty="0">
                <a:latin typeface="+mn-ea"/>
                <a:ea typeface="+mn-ea"/>
              </a:rPr>
              <a:t>患者の興奮、苛立ち、怒り、攻撃性を認めたときに、どのような変化が現れていたか、イメージしながら確認していきましょう。</a:t>
            </a:r>
            <a:endParaRPr kumimoji="1" lang="en-US" altLang="ja-JP" dirty="0">
              <a:latin typeface="+mn-ea"/>
              <a:ea typeface="+mn-ea"/>
            </a:endParaRPr>
          </a:p>
        </p:txBody>
      </p:sp>
      <p:sp>
        <p:nvSpPr>
          <p:cNvPr id="4" name="スライド番号プレースホルダー 3">
            <a:extLst>
              <a:ext uri="{FF2B5EF4-FFF2-40B4-BE49-F238E27FC236}">
                <a16:creationId xmlns:a16="http://schemas.microsoft.com/office/drawing/2014/main" id="{5D6553D0-E09C-C631-BF53-E9FA4090D15C}"/>
              </a:ext>
            </a:extLst>
          </p:cNvPr>
          <p:cNvSpPr>
            <a:spLocks noGrp="1"/>
          </p:cNvSpPr>
          <p:nvPr>
            <p:ph type="sldNum" sz="quarter" idx="5"/>
          </p:nvPr>
        </p:nvSpPr>
        <p:spPr/>
        <p:txBody>
          <a:bodyPr/>
          <a:lstStyle/>
          <a:p>
            <a:fld id="{37FC9F54-A53E-4658-BFFC-C44314BEC9B5}" type="slidenum">
              <a:rPr kumimoji="1" lang="ja-JP" altLang="en-US" smtClean="0"/>
              <a:t>6</a:t>
            </a:fld>
            <a:endParaRPr kumimoji="1" lang="ja-JP" altLang="en-US"/>
          </a:p>
        </p:txBody>
      </p:sp>
    </p:spTree>
    <p:extLst>
      <p:ext uri="{BB962C8B-B14F-4D97-AF65-F5344CB8AC3E}">
        <p14:creationId xmlns:p14="http://schemas.microsoft.com/office/powerpoint/2010/main" val="3011764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F1ED55-4EF4-64C9-D3F3-C24DFA74133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320F855-1507-3A82-A320-4FD81A729D8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B0809DB-4939-C8E5-7BC0-A3F4C79A6E86}"/>
              </a:ext>
            </a:extLst>
          </p:cNvPr>
          <p:cNvSpPr>
            <a:spLocks noGrp="1"/>
          </p:cNvSpPr>
          <p:nvPr>
            <p:ph type="body" idx="1"/>
          </p:nvPr>
        </p:nvSpPr>
        <p:spPr/>
        <p:txBody>
          <a:bodyPr/>
          <a:lstStyle/>
          <a:p>
            <a:r>
              <a:rPr kumimoji="1" lang="ja-JP" altLang="en-US" b="0" dirty="0">
                <a:latin typeface="+mn-ea"/>
                <a:ea typeface="+mn-ea"/>
              </a:rPr>
              <a:t>外見や会話の変化には、</a:t>
            </a:r>
            <a:endParaRPr kumimoji="1" lang="en-US" altLang="ja-JP" b="0" dirty="0">
              <a:latin typeface="+mn-ea"/>
              <a:ea typeface="+mn-ea"/>
            </a:endParaRPr>
          </a:p>
          <a:p>
            <a:endParaRPr kumimoji="1" lang="en-US" altLang="ja-JP" b="0" dirty="0">
              <a:latin typeface="+mn-ea"/>
              <a:ea typeface="+mn-ea"/>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b="0" dirty="0">
                <a:latin typeface="+mn-ea"/>
                <a:ea typeface="+mn-ea"/>
              </a:rPr>
              <a:t>発汗、脈拍増加などの「生理的変化」</a:t>
            </a:r>
            <a:endParaRPr kumimoji="1" lang="en-US" altLang="ja-JP" b="0" dirty="0">
              <a:latin typeface="+mn-ea"/>
              <a:ea typeface="+mn-ea"/>
            </a:endParaRPr>
          </a:p>
          <a:p>
            <a:pPr marL="285750" indent="-285750">
              <a:buFont typeface="Arial" panose="020B0604020202020204" pitchFamily="34" charset="0"/>
              <a:buChar char="•"/>
            </a:pPr>
            <a:r>
              <a:rPr kumimoji="1" lang="ja-JP" altLang="en-US" b="0" dirty="0">
                <a:latin typeface="+mn-ea"/>
                <a:ea typeface="+mn-ea"/>
              </a:rPr>
              <a:t>緊張や紅潮などの「</a:t>
            </a:r>
            <a:r>
              <a:rPr lang="ja-JP" altLang="en-US" b="0" dirty="0">
                <a:latin typeface="+mn-ea"/>
                <a:ea typeface="+mn-ea"/>
              </a:rPr>
              <a:t>表情の変化」</a:t>
            </a:r>
            <a:endParaRPr lang="en-US" altLang="ja-JP" b="0" dirty="0">
              <a:latin typeface="+mn-ea"/>
              <a:ea typeface="+mn-ea"/>
            </a:endParaRPr>
          </a:p>
          <a:p>
            <a:pPr marL="285750" indent="-285750">
              <a:buFont typeface="Arial" panose="020B0604020202020204" pitchFamily="34" charset="0"/>
              <a:buChar char="•"/>
            </a:pPr>
            <a:r>
              <a:rPr lang="ja-JP" altLang="en-US" b="0" dirty="0">
                <a:latin typeface="+mn-ea"/>
                <a:ea typeface="+mn-ea"/>
              </a:rPr>
              <a:t>筋緊張や振戦などの「行動の変化」</a:t>
            </a:r>
            <a:endParaRPr lang="en-US" altLang="ja-JP" b="0" dirty="0">
              <a:latin typeface="+mn-ea"/>
              <a:ea typeface="+mn-ea"/>
            </a:endParaRPr>
          </a:p>
          <a:p>
            <a:pPr marL="285750" indent="-285750">
              <a:buFont typeface="Arial" panose="020B0604020202020204" pitchFamily="34" charset="0"/>
              <a:buChar char="•"/>
            </a:pPr>
            <a:r>
              <a:rPr lang="ja-JP" altLang="en-US" b="0" dirty="0">
                <a:latin typeface="+mn-ea"/>
                <a:ea typeface="+mn-ea"/>
              </a:rPr>
              <a:t>大声やぶっきらぼうな態度などの「話し方、会話の変化」</a:t>
            </a:r>
            <a:endParaRPr lang="en-US" altLang="ja-JP" b="0" dirty="0">
              <a:latin typeface="+mn-ea"/>
              <a:ea typeface="+mn-ea"/>
            </a:endParaRPr>
          </a:p>
          <a:p>
            <a:pPr marL="285750" indent="-285750">
              <a:buFont typeface="Arial" panose="020B0604020202020204" pitchFamily="34" charset="0"/>
              <a:buChar char="•"/>
            </a:pPr>
            <a:r>
              <a:rPr lang="ja-JP" altLang="en-US" b="0" dirty="0">
                <a:latin typeface="+mn-ea"/>
                <a:ea typeface="+mn-ea"/>
              </a:rPr>
              <a:t>混乱やまとまりのない発言内容などの「思考の変化」</a:t>
            </a:r>
            <a:endParaRPr lang="en-US" altLang="ja-JP" b="0" dirty="0">
              <a:latin typeface="+mn-ea"/>
              <a:ea typeface="+mn-ea"/>
            </a:endParaRPr>
          </a:p>
          <a:p>
            <a:pPr marL="285750" indent="-285750">
              <a:buFont typeface="Arial" panose="020B0604020202020204" pitchFamily="34" charset="0"/>
              <a:buChar char="•"/>
            </a:pPr>
            <a:r>
              <a:rPr lang="ja-JP" altLang="en-US" b="0" dirty="0">
                <a:latin typeface="+mn-ea"/>
                <a:ea typeface="+mn-ea"/>
              </a:rPr>
              <a:t>イライラなどの「気分の変化」</a:t>
            </a:r>
            <a:endParaRPr lang="en-US" altLang="ja-JP" b="0" dirty="0">
              <a:latin typeface="+mn-ea"/>
              <a:ea typeface="+mn-ea"/>
            </a:endParaRPr>
          </a:p>
          <a:p>
            <a:pPr marL="285750" indent="-285750">
              <a:buFont typeface="Arial" panose="020B0604020202020204" pitchFamily="34" charset="0"/>
              <a:buChar char="•"/>
            </a:pPr>
            <a:r>
              <a:rPr lang="ja-JP" altLang="en-US" b="0" dirty="0">
                <a:latin typeface="+mn-ea"/>
                <a:ea typeface="+mn-ea"/>
              </a:rPr>
              <a:t>注意集中力の低下</a:t>
            </a:r>
            <a:endParaRPr lang="en-US" altLang="ja-JP" b="0" dirty="0">
              <a:latin typeface="+mn-ea"/>
              <a:ea typeface="+mn-ea"/>
            </a:endParaRPr>
          </a:p>
          <a:p>
            <a:pPr marL="285750" indent="-285750">
              <a:buFont typeface="Arial" panose="020B0604020202020204" pitchFamily="34" charset="0"/>
              <a:buChar char="•"/>
            </a:pPr>
            <a:r>
              <a:rPr lang="ja-JP" altLang="en-US" b="0" dirty="0">
                <a:latin typeface="+mn-ea"/>
                <a:ea typeface="+mn-ea"/>
              </a:rPr>
              <a:t>暴力に関連した妄想や幻覚</a:t>
            </a:r>
            <a:endParaRPr lang="en-US" altLang="ja-JP" b="0" dirty="0">
              <a:latin typeface="+mn-ea"/>
              <a:ea typeface="+mn-ea"/>
            </a:endParaRPr>
          </a:p>
          <a:p>
            <a:pPr marL="285750" indent="-285750">
              <a:buFont typeface="Arial" panose="020B0604020202020204" pitchFamily="34" charset="0"/>
              <a:buChar char="•"/>
            </a:pPr>
            <a:r>
              <a:rPr lang="ja-JP" altLang="en-US" b="0" dirty="0">
                <a:latin typeface="+mn-ea"/>
                <a:ea typeface="+mn-ea"/>
              </a:rPr>
              <a:t>言葉による怒りの表出、脅し</a:t>
            </a:r>
            <a:endParaRPr lang="en-US" altLang="ja-JP" b="0" dirty="0">
              <a:latin typeface="+mn-ea"/>
              <a:ea typeface="+mn-ea"/>
            </a:endParaRPr>
          </a:p>
          <a:p>
            <a:pPr marL="0" indent="0">
              <a:buFont typeface="Arial" panose="020B0604020202020204" pitchFamily="34" charset="0"/>
              <a:buNone/>
            </a:pPr>
            <a:endParaRPr lang="en-US" altLang="ja-JP" b="0" dirty="0">
              <a:latin typeface="+mn-ea"/>
              <a:ea typeface="+mn-ea"/>
            </a:endParaRPr>
          </a:p>
          <a:p>
            <a:pPr marL="0" indent="0">
              <a:buFont typeface="Arial" panose="020B0604020202020204" pitchFamily="34" charset="0"/>
              <a:buNone/>
            </a:pPr>
            <a:r>
              <a:rPr lang="ja-JP" altLang="en-US" b="0" dirty="0">
                <a:latin typeface="+mn-ea"/>
                <a:ea typeface="+mn-ea"/>
              </a:rPr>
              <a:t>などが挙げられます。</a:t>
            </a:r>
            <a:endParaRPr lang="en-US" altLang="ja-JP" b="0" dirty="0">
              <a:latin typeface="+mn-ea"/>
              <a:ea typeface="+mn-ea"/>
            </a:endParaRPr>
          </a:p>
        </p:txBody>
      </p:sp>
      <p:sp>
        <p:nvSpPr>
          <p:cNvPr id="4" name="スライド番号プレースホルダー 3">
            <a:extLst>
              <a:ext uri="{FF2B5EF4-FFF2-40B4-BE49-F238E27FC236}">
                <a16:creationId xmlns:a16="http://schemas.microsoft.com/office/drawing/2014/main" id="{70537B8F-F0CB-031E-9095-2DCF6FABF48D}"/>
              </a:ext>
            </a:extLst>
          </p:cNvPr>
          <p:cNvSpPr>
            <a:spLocks noGrp="1"/>
          </p:cNvSpPr>
          <p:nvPr>
            <p:ph type="sldNum" sz="quarter" idx="5"/>
          </p:nvPr>
        </p:nvSpPr>
        <p:spPr/>
        <p:txBody>
          <a:bodyPr/>
          <a:lstStyle/>
          <a:p>
            <a:fld id="{37FC9F54-A53E-4658-BFFC-C44314BEC9B5}" type="slidenum">
              <a:rPr kumimoji="1" lang="ja-JP" altLang="en-US" smtClean="0"/>
              <a:t>7</a:t>
            </a:fld>
            <a:endParaRPr kumimoji="1" lang="ja-JP" altLang="en-US"/>
          </a:p>
        </p:txBody>
      </p:sp>
    </p:spTree>
    <p:extLst>
      <p:ext uri="{BB962C8B-B14F-4D97-AF65-F5344CB8AC3E}">
        <p14:creationId xmlns:p14="http://schemas.microsoft.com/office/powerpoint/2010/main" val="1263276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00CC16-A83C-659C-BC3B-F073531F9CB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C7373B-ADF1-E941-3703-8660DE4A0E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7697AB5-3262-B5D9-AD80-9C1621466783}"/>
              </a:ext>
            </a:extLst>
          </p:cNvPr>
          <p:cNvSpPr>
            <a:spLocks noGrp="1"/>
          </p:cNvSpPr>
          <p:nvPr>
            <p:ph type="body" idx="1"/>
          </p:nvPr>
        </p:nvSpPr>
        <p:spPr/>
        <p:txBody>
          <a:bodyPr/>
          <a:lstStyle/>
          <a:p>
            <a:r>
              <a:rPr kumimoji="1" lang="ja-JP" altLang="en-US" b="0" dirty="0">
                <a:latin typeface="+mn-ea"/>
                <a:ea typeface="+mn-ea"/>
              </a:rPr>
              <a:t>行動面の変化としては、</a:t>
            </a:r>
            <a:endParaRPr kumimoji="1" lang="en-US" altLang="ja-JP" b="0" dirty="0">
              <a:latin typeface="+mn-ea"/>
              <a:ea typeface="+mn-ea"/>
            </a:endParaRPr>
          </a:p>
          <a:p>
            <a:endParaRPr kumimoji="1" lang="en-US" altLang="ja-JP" b="0" dirty="0">
              <a:latin typeface="+mn-ea"/>
              <a:ea typeface="+mn-ea"/>
            </a:endParaRPr>
          </a:p>
          <a:p>
            <a:pPr marL="285750" indent="-285750">
              <a:buFont typeface="Arial" panose="020B0604020202020204" pitchFamily="34" charset="0"/>
              <a:buChar char="•"/>
            </a:pPr>
            <a:r>
              <a:rPr lang="ja-JP" altLang="en-US" b="0" dirty="0">
                <a:latin typeface="+mn-ea"/>
                <a:ea typeface="+mn-ea"/>
              </a:rPr>
              <a:t>落ち着きがない</a:t>
            </a:r>
            <a:endParaRPr lang="en-US" altLang="ja-JP" dirty="0">
              <a:latin typeface="+mn-ea"/>
              <a:ea typeface="+mn-ea"/>
            </a:endParaRPr>
          </a:p>
          <a:p>
            <a:pPr marL="285750" indent="-285750">
              <a:buFont typeface="Arial" panose="020B0604020202020204" pitchFamily="34" charset="0"/>
              <a:buChar char="•"/>
            </a:pPr>
            <a:r>
              <a:rPr kumimoji="1" lang="ja-JP" altLang="en-US" b="0" dirty="0">
                <a:latin typeface="+mn-ea"/>
                <a:ea typeface="+mn-ea"/>
              </a:rPr>
              <a:t>急な行動をおこす</a:t>
            </a:r>
            <a:endParaRPr kumimoji="1" lang="en-US" altLang="ja-JP" b="0" dirty="0">
              <a:latin typeface="+mn-ea"/>
              <a:ea typeface="+mn-ea"/>
            </a:endParaRPr>
          </a:p>
          <a:p>
            <a:pPr marL="285750" indent="-285750">
              <a:buFont typeface="Arial" panose="020B0604020202020204" pitchFamily="34" charset="0"/>
              <a:buChar char="•"/>
            </a:pPr>
            <a:r>
              <a:rPr lang="ja-JP" altLang="en-US" b="0" dirty="0">
                <a:latin typeface="+mn-ea"/>
                <a:ea typeface="+mn-ea"/>
              </a:rPr>
              <a:t>活発に歩き回る</a:t>
            </a:r>
            <a:endParaRPr lang="en-US" altLang="ja-JP" b="0" dirty="0">
              <a:latin typeface="+mn-ea"/>
              <a:ea typeface="+mn-ea"/>
            </a:endParaRPr>
          </a:p>
          <a:p>
            <a:endParaRPr kumimoji="1" lang="en-US" altLang="ja-JP" b="0" dirty="0">
              <a:latin typeface="+mn-ea"/>
              <a:ea typeface="+mn-ea"/>
            </a:endParaRPr>
          </a:p>
          <a:p>
            <a:r>
              <a:rPr kumimoji="1" lang="ja-JP" altLang="en-US" b="0" dirty="0">
                <a:latin typeface="+mn-ea"/>
                <a:ea typeface="+mn-ea"/>
              </a:rPr>
              <a:t>などのほかにスライドに例示したものが挙げられます。</a:t>
            </a:r>
            <a:endParaRPr kumimoji="1" lang="en-US" altLang="ja-JP" b="0" dirty="0">
              <a:latin typeface="+mn-ea"/>
              <a:ea typeface="+mn-ea"/>
            </a:endParaRPr>
          </a:p>
          <a:p>
            <a:r>
              <a:rPr lang="ja-JP" altLang="en-US" b="0" dirty="0">
                <a:latin typeface="+mn-ea"/>
                <a:ea typeface="+mn-ea"/>
              </a:rPr>
              <a:t>もちろんここに挙げられた変化だけではありません。</a:t>
            </a:r>
            <a:endParaRPr kumimoji="1" lang="en-US" altLang="ja-JP" b="0" dirty="0">
              <a:latin typeface="+mn-ea"/>
              <a:ea typeface="+mn-ea"/>
            </a:endParaRPr>
          </a:p>
          <a:p>
            <a:r>
              <a:rPr kumimoji="1" lang="ja-JP" altLang="en-US" b="0" dirty="0">
                <a:latin typeface="+mn-ea"/>
                <a:ea typeface="+mn-ea"/>
              </a:rPr>
              <a:t>皆さんもこれまでを振り返ったときに、このような変化を認める場面を経験したことがあるのではないでしょうか。</a:t>
            </a:r>
            <a:endParaRPr kumimoji="1" lang="en-US" altLang="ja-JP" b="0"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dirty="0">
                <a:latin typeface="+mn-ea"/>
                <a:ea typeface="+mn-ea"/>
              </a:rPr>
              <a:t>その際に、どのような変化が見られたのかを整理しておくことも有用でしょう。</a:t>
            </a:r>
            <a:endParaRPr lang="en-US" altLang="ja-JP" b="0" dirty="0">
              <a:latin typeface="+mn-ea"/>
              <a:ea typeface="+mn-ea"/>
            </a:endParaRPr>
          </a:p>
          <a:p>
            <a:endParaRPr kumimoji="1" lang="en-US" altLang="ja-JP" b="0" dirty="0">
              <a:latin typeface="+mn-ea"/>
              <a:ea typeface="+mn-ea"/>
            </a:endParaRPr>
          </a:p>
          <a:p>
            <a:r>
              <a:rPr kumimoji="1" lang="ja-JP" altLang="en-US" b="0" dirty="0">
                <a:latin typeface="+mn-ea"/>
                <a:ea typeface="+mn-ea"/>
              </a:rPr>
              <a:t>隔離や身体的拘束という対応に至らないために、注意深い観察によりこのような初期徴候に気づくことが大切です。</a:t>
            </a:r>
            <a:endParaRPr kumimoji="1" lang="en-US" altLang="ja-JP" b="0" dirty="0">
              <a:latin typeface="+mn-ea"/>
              <a:ea typeface="+mn-ea"/>
            </a:endParaRPr>
          </a:p>
        </p:txBody>
      </p:sp>
      <p:sp>
        <p:nvSpPr>
          <p:cNvPr id="4" name="スライド番号プレースホルダー 3">
            <a:extLst>
              <a:ext uri="{FF2B5EF4-FFF2-40B4-BE49-F238E27FC236}">
                <a16:creationId xmlns:a16="http://schemas.microsoft.com/office/drawing/2014/main" id="{F9DEC105-BA4B-0396-2DD7-39EE784E00A8}"/>
              </a:ext>
            </a:extLst>
          </p:cNvPr>
          <p:cNvSpPr>
            <a:spLocks noGrp="1"/>
          </p:cNvSpPr>
          <p:nvPr>
            <p:ph type="sldNum" sz="quarter" idx="5"/>
          </p:nvPr>
        </p:nvSpPr>
        <p:spPr/>
        <p:txBody>
          <a:bodyPr/>
          <a:lstStyle/>
          <a:p>
            <a:fld id="{37FC9F54-A53E-4658-BFFC-C44314BEC9B5}" type="slidenum">
              <a:rPr kumimoji="1" lang="ja-JP" altLang="en-US" smtClean="0"/>
              <a:t>8</a:t>
            </a:fld>
            <a:endParaRPr kumimoji="1" lang="ja-JP" altLang="en-US"/>
          </a:p>
        </p:txBody>
      </p:sp>
    </p:spTree>
    <p:extLst>
      <p:ext uri="{BB962C8B-B14F-4D97-AF65-F5344CB8AC3E}">
        <p14:creationId xmlns:p14="http://schemas.microsoft.com/office/powerpoint/2010/main" val="2132227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B26EE3-3425-BDB7-F477-95C94725233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853F69C-77E3-CC5B-7D46-2937C47D047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89B2D3-C4BB-DDF3-3651-3BE35D216D17}"/>
              </a:ext>
            </a:extLst>
          </p:cNvPr>
          <p:cNvSpPr>
            <a:spLocks noGrp="1"/>
          </p:cNvSpPr>
          <p:nvPr>
            <p:ph type="body" idx="1"/>
          </p:nvPr>
        </p:nvSpPr>
        <p:spPr>
          <a:xfrm>
            <a:off x="685800" y="4751983"/>
            <a:ext cx="5486400" cy="4626841"/>
          </a:xfrm>
        </p:spPr>
        <p:txBody>
          <a:bodyPr/>
          <a:lstStyle/>
          <a:p>
            <a:r>
              <a:rPr kumimoji="1" lang="ja-JP" altLang="en-US" dirty="0">
                <a:latin typeface="+mn-ea"/>
                <a:ea typeface="+mn-ea"/>
              </a:rPr>
              <a:t>次にアセスメントです。</a:t>
            </a:r>
            <a:endParaRPr kumimoji="1" lang="en-US" altLang="ja-JP" dirty="0">
              <a:latin typeface="+mn-ea"/>
              <a:ea typeface="+mn-ea"/>
            </a:endParaRPr>
          </a:p>
          <a:p>
            <a:r>
              <a:rPr kumimoji="1" lang="ja-JP" altLang="en-US" dirty="0">
                <a:latin typeface="+mn-ea"/>
                <a:ea typeface="+mn-ea"/>
              </a:rPr>
              <a:t>ディエスカレーションによる介入を安全で効果的なものにするためには、正確なアセスメントが必須です。</a:t>
            </a:r>
            <a:endParaRPr kumimoji="1" lang="en-US" altLang="ja-JP" dirty="0">
              <a:latin typeface="+mn-ea"/>
              <a:ea typeface="+mn-ea"/>
            </a:endParaRPr>
          </a:p>
          <a:p>
            <a:endParaRPr kumimoji="1" lang="en-US" altLang="ja-JP" dirty="0">
              <a:latin typeface="+mn-ea"/>
              <a:ea typeface="+mn-ea"/>
            </a:endParaRPr>
          </a:p>
          <a:p>
            <a:r>
              <a:rPr lang="ja-JP" altLang="en-US" dirty="0">
                <a:latin typeface="+mn-ea"/>
                <a:ea typeface="+mn-ea"/>
              </a:rPr>
              <a:t>正確なアセスメントのためには、</a:t>
            </a:r>
            <a:r>
              <a:rPr kumimoji="1" lang="ja-JP" altLang="en-US" dirty="0">
                <a:latin typeface="+mn-ea"/>
                <a:ea typeface="+mn-ea"/>
              </a:rPr>
              <a:t>攻撃性や暴力の原因となる一般的な要因を評価したうえで、さらに個別の特徴を把握することが求められ</a:t>
            </a:r>
            <a:r>
              <a:rPr lang="ja-JP" altLang="en-US" dirty="0">
                <a:latin typeface="+mn-ea"/>
                <a:ea typeface="+mn-ea"/>
              </a:rPr>
              <a:t>ます。</a:t>
            </a:r>
            <a:endParaRPr lang="en-US" altLang="ja-JP" dirty="0">
              <a:latin typeface="+mn-ea"/>
              <a:ea typeface="+mn-ea"/>
            </a:endParaRPr>
          </a:p>
          <a:p>
            <a:r>
              <a:rPr lang="ja-JP" altLang="en-US" b="0" i="0" dirty="0">
                <a:effectLst/>
                <a:latin typeface="+mn-ea"/>
                <a:ea typeface="+mn-ea"/>
              </a:rPr>
              <a:t>⏎</a:t>
            </a:r>
            <a:endParaRPr lang="en-US" altLang="ja-JP" dirty="0">
              <a:latin typeface="+mn-ea"/>
              <a:ea typeface="+mn-ea"/>
            </a:endParaRPr>
          </a:p>
          <a:p>
            <a:r>
              <a:rPr lang="ja-JP" altLang="en-US" dirty="0">
                <a:latin typeface="+mn-ea"/>
                <a:ea typeface="+mn-ea"/>
              </a:rPr>
              <a:t>背景を踏まえたうえで</a:t>
            </a:r>
            <a:r>
              <a:rPr lang="ja-JP" altLang="en-US" strike="noStrike" dirty="0">
                <a:latin typeface="+mn-ea"/>
                <a:ea typeface="+mn-ea"/>
              </a:rPr>
              <a:t>共感的に</a:t>
            </a:r>
            <a:r>
              <a:rPr lang="ja-JP" altLang="en-US" dirty="0">
                <a:latin typeface="+mn-ea"/>
                <a:ea typeface="+mn-ea"/>
              </a:rPr>
              <a:t>理解できれば介入の方法が見えてくる場合もあるでしょう。</a:t>
            </a:r>
            <a:endParaRPr lang="en-US" altLang="ja-JP" dirty="0">
              <a:latin typeface="+mn-ea"/>
              <a:ea typeface="+mn-ea"/>
            </a:endParaRPr>
          </a:p>
        </p:txBody>
      </p:sp>
      <p:sp>
        <p:nvSpPr>
          <p:cNvPr id="4" name="スライド番号プレースホルダー 3">
            <a:extLst>
              <a:ext uri="{FF2B5EF4-FFF2-40B4-BE49-F238E27FC236}">
                <a16:creationId xmlns:a16="http://schemas.microsoft.com/office/drawing/2014/main" id="{EF99F8BA-A11C-7F39-7203-7B53A8FD1FDA}"/>
              </a:ext>
            </a:extLst>
          </p:cNvPr>
          <p:cNvSpPr>
            <a:spLocks noGrp="1"/>
          </p:cNvSpPr>
          <p:nvPr>
            <p:ph type="sldNum" sz="quarter" idx="5"/>
          </p:nvPr>
        </p:nvSpPr>
        <p:spPr/>
        <p:txBody>
          <a:bodyPr/>
          <a:lstStyle/>
          <a:p>
            <a:fld id="{37FC9F54-A53E-4658-BFFC-C44314BEC9B5}" type="slidenum">
              <a:rPr kumimoji="1" lang="ja-JP" altLang="en-US" smtClean="0"/>
              <a:t>9</a:t>
            </a:fld>
            <a:endParaRPr kumimoji="1" lang="ja-JP" altLang="en-US"/>
          </a:p>
        </p:txBody>
      </p:sp>
    </p:spTree>
    <p:extLst>
      <p:ext uri="{BB962C8B-B14F-4D97-AF65-F5344CB8AC3E}">
        <p14:creationId xmlns:p14="http://schemas.microsoft.com/office/powerpoint/2010/main" val="2593293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8F0F37-0562-8FA3-A704-CAF514D3D36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8427E6A-01A1-1F31-00C3-F95D7D970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E76B530-F584-2072-E5F4-7B93A10FD8B3}"/>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1385E1DD-B55A-7FC7-ACE1-81D9FFB2BEA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B93FBC2-6812-F6EA-AB2E-7449EA1C8385}"/>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070613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271752-3381-93F5-27EE-65DC1D09CA7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5F76F25-AB86-E6F7-DEE6-769D790BFDF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7D6DD6D-22B7-4C2D-F230-2959E2A707D6}"/>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CED8DD9D-3053-27B8-A19F-13527C72BC0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E621DEE-8A36-742B-B219-578A46C4B899}"/>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4088431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9F3D5B0-C579-5B22-2425-B54D9806F94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538C4E2-0DAA-D27B-480A-FD92BCBD297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66FFFA7-815B-DAA3-64B1-C1551C26DDD3}"/>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F4AA9868-5379-ED3B-FEC9-61E3801AECD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9E7EF1E-5FB8-BF2C-F0A8-ECD0D1CF6471}"/>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272345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D8BC4D-4231-EE15-CD46-46635F8057E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25F6E4C-C191-2CBF-611B-2D62C28D929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0A5821D-0875-EB64-8025-D3BDA80BE9DA}"/>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657C0F2E-7D1B-F845-BCA5-BE1B8A9C288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258C956-21D8-0894-F698-943508A3F21C}"/>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479779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375D4B-0B14-7F7C-4961-D40B5F597A68}"/>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454BDB3-AC59-3232-D1A9-CD0817659F8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0381ED5-82E1-BC4E-A798-A58363639055}"/>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952167B3-95EB-43B1-861B-5907B7C69FF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824B503-E6EB-22EE-5122-32D3E19D7846}"/>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58498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85CD3AD-DF11-75B8-24E3-CCF0B784EB1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6277149-4348-2AEE-C943-ED6F0855B68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B004A00-3DC3-0EC8-2C58-83D152862CE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AE661F3-7613-66EA-7C63-1124B5E2C904}"/>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6" name="フッター プレースホルダー 5">
            <a:extLst>
              <a:ext uri="{FF2B5EF4-FFF2-40B4-BE49-F238E27FC236}">
                <a16:creationId xmlns:a16="http://schemas.microsoft.com/office/drawing/2014/main" id="{ED201300-DA9F-CBDF-38AD-37E3CC3B013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7B387BC-BCD6-F3E0-45E5-E077CD124CD4}"/>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596115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27E5E4-AD32-7904-9676-07098A6C99E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9FBBF50-0089-4CBF-710E-3953F68263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09CEE44-5228-C92B-0916-4AEEB5BDC9F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2A773A9-71D8-2F44-8636-B2F35FF4F1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B2EB8EE-3567-B117-3AAE-C7D8814F56F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D5CCE2B-4A6D-88B9-0206-9607FDDDD41D}"/>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8" name="フッター プレースホルダー 7">
            <a:extLst>
              <a:ext uri="{FF2B5EF4-FFF2-40B4-BE49-F238E27FC236}">
                <a16:creationId xmlns:a16="http://schemas.microsoft.com/office/drawing/2014/main" id="{A3706896-B9DB-E572-320D-82F36548D937}"/>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7864328-1C30-D643-8DE9-4CCEE721A56E}"/>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95468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B32837-2788-6A4E-4DED-320A04ABA4B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63F7577-B146-EDF8-55CB-A427EE6A85AD}"/>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4" name="フッター プレースホルダー 3">
            <a:extLst>
              <a:ext uri="{FF2B5EF4-FFF2-40B4-BE49-F238E27FC236}">
                <a16:creationId xmlns:a16="http://schemas.microsoft.com/office/drawing/2014/main" id="{FF328637-F769-A7D1-8267-139F9CD7FBC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6DB1A55-8440-DFED-A1B6-2D84A90C460A}"/>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2505035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3B3E7E4-EA12-5860-CF74-9B60DEDB3B9A}"/>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3" name="フッター プレースホルダー 2">
            <a:extLst>
              <a:ext uri="{FF2B5EF4-FFF2-40B4-BE49-F238E27FC236}">
                <a16:creationId xmlns:a16="http://schemas.microsoft.com/office/drawing/2014/main" id="{DF8C3EA7-A511-A12C-7F30-0E551096C43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BD6F0DB-5C96-2287-0D8C-AD36C3D44C35}"/>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1229485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101E8E-98AD-64FB-678E-BD842131BAF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B9F0A0B-FB42-3572-AB48-9EB51E6A31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EFB7DF9-AEEC-8450-1F39-57038D3548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BFBF42C-0944-D201-0BA8-E52EB10A65C1}"/>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6" name="フッター プレースホルダー 5">
            <a:extLst>
              <a:ext uri="{FF2B5EF4-FFF2-40B4-BE49-F238E27FC236}">
                <a16:creationId xmlns:a16="http://schemas.microsoft.com/office/drawing/2014/main" id="{E780A780-E356-F5FA-A911-18A5195681F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E7C150D-92D4-1277-CBE4-E855C10212C4}"/>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534454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7C1B67-6D08-C59F-36E8-6DDCEF4C4D6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6723909-CD34-9E7E-4B56-1A2FA3B7620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3ABCE66-AFA3-8941-CFFB-133B373803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D9D6773-CFF0-E082-3796-20FFEF26D8A6}"/>
              </a:ext>
            </a:extLst>
          </p:cNvPr>
          <p:cNvSpPr>
            <a:spLocks noGrp="1"/>
          </p:cNvSpPr>
          <p:nvPr>
            <p:ph type="dt" sz="half" idx="10"/>
          </p:nvPr>
        </p:nvSpPr>
        <p:spPr/>
        <p:txBody>
          <a:bodyPr/>
          <a:lstStyle/>
          <a:p>
            <a:fld id="{B06C780F-75EF-4A9D-A694-F29D0E276043}" type="datetimeFigureOut">
              <a:rPr kumimoji="1" lang="ja-JP" altLang="en-US" smtClean="0"/>
              <a:t>2025/6/9</a:t>
            </a:fld>
            <a:endParaRPr kumimoji="1" lang="ja-JP" altLang="en-US"/>
          </a:p>
        </p:txBody>
      </p:sp>
      <p:sp>
        <p:nvSpPr>
          <p:cNvPr id="6" name="フッター プレースホルダー 5">
            <a:extLst>
              <a:ext uri="{FF2B5EF4-FFF2-40B4-BE49-F238E27FC236}">
                <a16:creationId xmlns:a16="http://schemas.microsoft.com/office/drawing/2014/main" id="{75B45665-5EFF-4553-617B-59DB8FA77F0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43863A9-829D-C159-87B8-CB07C4920A04}"/>
              </a:ext>
            </a:extLst>
          </p:cNvPr>
          <p:cNvSpPr>
            <a:spLocks noGrp="1"/>
          </p:cNvSpPr>
          <p:nvPr>
            <p:ph type="sldNum" sz="quarter" idx="12"/>
          </p:nvPr>
        </p:nvSpPr>
        <p:spPr/>
        <p:txBody>
          <a:body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665609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7C03FBF-26F8-2A91-83A7-B26418AC83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6CF9FCE-D97F-4F0F-FE7E-DA99193134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FE9EEBB-B4A2-34CF-19D0-E47740106D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06C780F-75EF-4A9D-A694-F29D0E276043}" type="datetimeFigureOut">
              <a:rPr kumimoji="1" lang="ja-JP" altLang="en-US" smtClean="0"/>
              <a:t>2025/6/9</a:t>
            </a:fld>
            <a:endParaRPr kumimoji="1" lang="ja-JP" altLang="en-US"/>
          </a:p>
        </p:txBody>
      </p:sp>
      <p:sp>
        <p:nvSpPr>
          <p:cNvPr id="5" name="フッター プレースホルダー 4">
            <a:extLst>
              <a:ext uri="{FF2B5EF4-FFF2-40B4-BE49-F238E27FC236}">
                <a16:creationId xmlns:a16="http://schemas.microsoft.com/office/drawing/2014/main" id="{D3A15B7B-5E61-9EEE-9703-DA047E8B01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83187F4-BF17-BF4C-A358-7E3EC94A4C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6C55033-A969-4B01-991E-C0B2F3006436}" type="slidenum">
              <a:rPr kumimoji="1" lang="ja-JP" altLang="en-US" smtClean="0"/>
              <a:t>‹#›</a:t>
            </a:fld>
            <a:endParaRPr kumimoji="1" lang="ja-JP" altLang="en-US"/>
          </a:p>
        </p:txBody>
      </p:sp>
    </p:spTree>
    <p:extLst>
      <p:ext uri="{BB962C8B-B14F-4D97-AF65-F5344CB8AC3E}">
        <p14:creationId xmlns:p14="http://schemas.microsoft.com/office/powerpoint/2010/main" val="3813410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9.xml"/><Relationship Id="rId7" Type="http://schemas.openxmlformats.org/officeDocument/2006/relationships/diagramColors" Target="../diagrams/colors1.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4.png"/><Relationship Id="rId4" Type="http://schemas.openxmlformats.org/officeDocument/2006/relationships/diagramData" Target="../diagrams/data1.xm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0AC82-407F-B1E2-3AD9-2C35357949F4}"/>
            </a:ext>
          </a:extLst>
        </p:cNvPr>
        <p:cNvGrpSpPr/>
        <p:nvPr/>
      </p:nvGrpSpPr>
      <p:grpSpPr>
        <a:xfrm>
          <a:off x="0" y="0"/>
          <a:ext cx="0" cy="0"/>
          <a:chOff x="0" y="0"/>
          <a:chExt cx="0" cy="0"/>
        </a:xfrm>
      </p:grpSpPr>
      <p:grpSp>
        <p:nvGrpSpPr>
          <p:cNvPr id="59" name="グループ化 58">
            <a:extLst>
              <a:ext uri="{FF2B5EF4-FFF2-40B4-BE49-F238E27FC236}">
                <a16:creationId xmlns:a16="http://schemas.microsoft.com/office/drawing/2014/main" id="{914804DB-2F68-7861-95E6-3884CFBC1D47}"/>
              </a:ext>
            </a:extLst>
          </p:cNvPr>
          <p:cNvGrpSpPr/>
          <p:nvPr/>
        </p:nvGrpSpPr>
        <p:grpSpPr>
          <a:xfrm>
            <a:off x="-9149" y="0"/>
            <a:ext cx="666276" cy="6858000"/>
            <a:chOff x="-9149" y="0"/>
            <a:chExt cx="666276" cy="6858000"/>
          </a:xfrm>
        </p:grpSpPr>
        <p:sp>
          <p:nvSpPr>
            <p:cNvPr id="9" name="正方形/長方形 8">
              <a:extLst>
                <a:ext uri="{FF2B5EF4-FFF2-40B4-BE49-F238E27FC236}">
                  <a16:creationId xmlns:a16="http://schemas.microsoft.com/office/drawing/2014/main" id="{3EA22B85-C883-9DBA-D120-F41FCD58D790}"/>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94C5CDAD-452E-CA21-A041-296331BDAAB8}"/>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B9A43D1A-D3B6-39C4-2544-FB9C409538DB}"/>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DFDE12B-32B2-67B5-823F-6D4FACB62DD3}"/>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D7775BEC-A2A2-B8E0-3FF8-D55F855C3506}"/>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6EF65EDA-FE04-B9A3-CCDA-286D7DC349FC}"/>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096846F1-1D2F-12EE-7E71-85F271FC7CBC}"/>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277B6F26-CAA2-DFA9-F99D-406373257AED}"/>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5DA84355-8ABE-07D8-20B8-ED4E0B34ACBB}"/>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86E13572-8AE2-D682-48C3-0EBCB2900CEF}"/>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EC8A3FB6-FE6E-7F1C-9C59-510B24F2A9CA}"/>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178C4AA2-240C-7F0E-418A-CE051CFD4EFB}"/>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185FF37B-1F44-EC13-F0D1-3175C2386069}"/>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B3F0CAB6-2039-665D-D416-2AC6F544AA9E}"/>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02D763-D63B-5E3E-9672-4EE4EBC90513}"/>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008DD006-C6D1-A16D-DB49-7631DD39C9C9}"/>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2E9640F8-E6DA-5837-33CE-58BD8DEBDDD0}"/>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F34476BF-EAB0-352F-A6C0-27FD65112886}"/>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8" name="グループ化 57">
            <a:extLst>
              <a:ext uri="{FF2B5EF4-FFF2-40B4-BE49-F238E27FC236}">
                <a16:creationId xmlns:a16="http://schemas.microsoft.com/office/drawing/2014/main" id="{9C08D803-ACC8-1357-83D8-8466778CAC70}"/>
              </a:ext>
            </a:extLst>
          </p:cNvPr>
          <p:cNvGrpSpPr/>
          <p:nvPr/>
        </p:nvGrpSpPr>
        <p:grpSpPr>
          <a:xfrm>
            <a:off x="11534873" y="1"/>
            <a:ext cx="666276" cy="6858000"/>
            <a:chOff x="11534873" y="1"/>
            <a:chExt cx="666276" cy="6858000"/>
          </a:xfrm>
        </p:grpSpPr>
        <p:sp>
          <p:nvSpPr>
            <p:cNvPr id="28" name="正方形/長方形 27">
              <a:extLst>
                <a:ext uri="{FF2B5EF4-FFF2-40B4-BE49-F238E27FC236}">
                  <a16:creationId xmlns:a16="http://schemas.microsoft.com/office/drawing/2014/main" id="{2A664095-E0A5-687E-D255-D7CC15853B53}"/>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35D1A9E9-8A9F-537A-5282-DB73D8E2595A}"/>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D8947501-00A6-7AE9-0725-24ABF09F7E7F}"/>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36FD8C6E-64B7-C5B2-8179-2F3CAEE037F3}"/>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9E81E06E-5AD7-9A80-6F37-252B1850EC45}"/>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CEF70B88-C351-264F-2634-E9F376D3D071}"/>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7287885A-24D0-AC42-512E-E950BA5E3646}"/>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7E661773-2C10-FA5A-F8CC-905C49B4EB28}"/>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3B1D6454-A1E2-78A3-782C-553C847F7FB4}"/>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01154276-DD51-ACEB-6CED-79F059D1EE1D}"/>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CD3FD88A-AE6D-128D-9B7C-4C1532D1B043}"/>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0ED4B786-0C24-C6C0-CDD1-C9EF2ABF9E89}"/>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20270D75-8AD7-DC46-79CE-C9D6F599A456}"/>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BE6D87A9-6186-8AA4-EFAE-579CE185BEEC}"/>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E6F98DF2-34DF-4E94-0E75-EE22FF8E8309}"/>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5E8100D3-5D99-34C1-50D3-FE267F0D19B8}"/>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5B7876BA-4621-7B84-5D41-E17D5D752E69}"/>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3F6C956D-C1A7-309B-4D80-BEBF9F5E2568}"/>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1" name="正方形/長方形 50">
            <a:extLst>
              <a:ext uri="{FF2B5EF4-FFF2-40B4-BE49-F238E27FC236}">
                <a16:creationId xmlns:a16="http://schemas.microsoft.com/office/drawing/2014/main" id="{8C31A0E4-3797-2F64-A546-44C76A6B9DCA}"/>
              </a:ext>
            </a:extLst>
          </p:cNvPr>
          <p:cNvSpPr/>
          <p:nvPr/>
        </p:nvSpPr>
        <p:spPr>
          <a:xfrm>
            <a:off x="989106" y="1754093"/>
            <a:ext cx="10210800" cy="1419413"/>
          </a:xfrm>
          <a:prstGeom prst="rect">
            <a:avLst/>
          </a:prstGeom>
          <a:noFill/>
          <a:ln>
            <a:solidFill>
              <a:srgbClr val="D0E8D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a:extLst>
              <a:ext uri="{FF2B5EF4-FFF2-40B4-BE49-F238E27FC236}">
                <a16:creationId xmlns:a16="http://schemas.microsoft.com/office/drawing/2014/main" id="{B4B60FE9-442F-2AB8-E3ED-E58E314C516E}"/>
              </a:ext>
            </a:extLst>
          </p:cNvPr>
          <p:cNvSpPr txBox="1"/>
          <p:nvPr/>
        </p:nvSpPr>
        <p:spPr>
          <a:xfrm>
            <a:off x="1450498" y="2124531"/>
            <a:ext cx="9446102" cy="707886"/>
          </a:xfrm>
          <a:prstGeom prst="rect">
            <a:avLst/>
          </a:prstGeom>
          <a:noFill/>
        </p:spPr>
        <p:txBody>
          <a:bodyPr wrap="square" rtlCol="0">
            <a:spAutoFit/>
          </a:bodyPr>
          <a:lstStyle/>
          <a:p>
            <a:r>
              <a:rPr kumimoji="1" lang="ja-JP" altLang="en-US" sz="4000" dirty="0"/>
              <a:t>行動制限最小化のための研修シリーズ⑥</a:t>
            </a:r>
          </a:p>
        </p:txBody>
      </p:sp>
      <p:sp>
        <p:nvSpPr>
          <p:cNvPr id="53" name="テキスト ボックス 52">
            <a:extLst>
              <a:ext uri="{FF2B5EF4-FFF2-40B4-BE49-F238E27FC236}">
                <a16:creationId xmlns:a16="http://schemas.microsoft.com/office/drawing/2014/main" id="{1A3646C4-E342-D7F3-51DC-EA7ADA177295}"/>
              </a:ext>
            </a:extLst>
          </p:cNvPr>
          <p:cNvSpPr txBox="1"/>
          <p:nvPr/>
        </p:nvSpPr>
        <p:spPr>
          <a:xfrm>
            <a:off x="1007782" y="3684495"/>
            <a:ext cx="10173447" cy="646331"/>
          </a:xfrm>
          <a:prstGeom prst="rect">
            <a:avLst/>
          </a:prstGeom>
          <a:noFill/>
        </p:spPr>
        <p:txBody>
          <a:bodyPr wrap="square" rtlCol="0">
            <a:spAutoFit/>
          </a:bodyPr>
          <a:lstStyle/>
          <a:p>
            <a:pPr algn="ctr"/>
            <a:r>
              <a:rPr kumimoji="1" lang="ja-JP" altLang="en-US" sz="3600" b="1" dirty="0"/>
              <a:t>「ディエスカレーション」</a:t>
            </a:r>
          </a:p>
        </p:txBody>
      </p:sp>
      <p:sp>
        <p:nvSpPr>
          <p:cNvPr id="54" name="テキスト ボックス 53">
            <a:extLst>
              <a:ext uri="{FF2B5EF4-FFF2-40B4-BE49-F238E27FC236}">
                <a16:creationId xmlns:a16="http://schemas.microsoft.com/office/drawing/2014/main" id="{8AEFBF8E-DCC5-3245-2DAA-6ABA2A00BD83}"/>
              </a:ext>
            </a:extLst>
          </p:cNvPr>
          <p:cNvSpPr txBox="1"/>
          <p:nvPr/>
        </p:nvSpPr>
        <p:spPr>
          <a:xfrm>
            <a:off x="1899772" y="5014550"/>
            <a:ext cx="8389468" cy="707886"/>
          </a:xfrm>
          <a:prstGeom prst="rect">
            <a:avLst/>
          </a:prstGeom>
          <a:noFill/>
        </p:spPr>
        <p:txBody>
          <a:bodyPr wrap="square" rtlCol="0">
            <a:spAutoFit/>
          </a:bodyPr>
          <a:lstStyle/>
          <a:p>
            <a:pPr algn="ctr"/>
            <a:r>
              <a:rPr kumimoji="1" lang="ja-JP" altLang="en-US" sz="2000" dirty="0"/>
              <a:t>国立精神・神経医療研究センター精神保健研究所</a:t>
            </a:r>
            <a:endParaRPr kumimoji="1" lang="en-US" altLang="ja-JP" sz="2000" dirty="0"/>
          </a:p>
          <a:p>
            <a:pPr algn="ctr"/>
            <a:r>
              <a:rPr kumimoji="1" lang="ja-JP" altLang="en-US" sz="2000" dirty="0"/>
              <a:t>日本精神科看護協会</a:t>
            </a:r>
          </a:p>
        </p:txBody>
      </p:sp>
      <p:sp>
        <p:nvSpPr>
          <p:cNvPr id="55" name="正方形/長方形 54">
            <a:extLst>
              <a:ext uri="{FF2B5EF4-FFF2-40B4-BE49-F238E27FC236}">
                <a16:creationId xmlns:a16="http://schemas.microsoft.com/office/drawing/2014/main" id="{0A621EF9-DF9D-2711-4F72-81E1F16C583F}"/>
              </a:ext>
            </a:extLst>
          </p:cNvPr>
          <p:cNvSpPr/>
          <p:nvPr/>
        </p:nvSpPr>
        <p:spPr>
          <a:xfrm>
            <a:off x="1029229" y="1779799"/>
            <a:ext cx="10152000" cy="1368000"/>
          </a:xfrm>
          <a:prstGeom prst="rect">
            <a:avLst/>
          </a:prstGeom>
          <a:noFill/>
          <a:ln>
            <a:solidFill>
              <a:srgbClr val="D1E9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a:extLst>
              <a:ext uri="{FF2B5EF4-FFF2-40B4-BE49-F238E27FC236}">
                <a16:creationId xmlns:a16="http://schemas.microsoft.com/office/drawing/2014/main" id="{279EFE5A-56EB-D681-C96D-6F793EA31D18}"/>
              </a:ext>
            </a:extLst>
          </p:cNvPr>
          <p:cNvSpPr/>
          <p:nvPr/>
        </p:nvSpPr>
        <p:spPr>
          <a:xfrm>
            <a:off x="1043782" y="1815799"/>
            <a:ext cx="10080000" cy="1296000"/>
          </a:xfrm>
          <a:prstGeom prst="rect">
            <a:avLst/>
          </a:prstGeom>
          <a:noFill/>
          <a:ln>
            <a:solidFill>
              <a:srgbClr val="ECECD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a:extLst>
              <a:ext uri="{FF2B5EF4-FFF2-40B4-BE49-F238E27FC236}">
                <a16:creationId xmlns:a16="http://schemas.microsoft.com/office/drawing/2014/main" id="{5CD7D55E-CD82-369C-3795-D84C62E658BF}"/>
              </a:ext>
            </a:extLst>
          </p:cNvPr>
          <p:cNvSpPr txBox="1"/>
          <p:nvPr/>
        </p:nvSpPr>
        <p:spPr>
          <a:xfrm>
            <a:off x="989106" y="300625"/>
            <a:ext cx="9907494" cy="584775"/>
          </a:xfrm>
          <a:prstGeom prst="rect">
            <a:avLst/>
          </a:prstGeom>
          <a:noFill/>
        </p:spPr>
        <p:txBody>
          <a:bodyPr wrap="square" rtlCol="0">
            <a:spAutoFit/>
          </a:bodyPr>
          <a:lstStyle/>
          <a:p>
            <a:r>
              <a:rPr kumimoji="1" lang="ja-JP" altLang="en-US" sz="1600" dirty="0"/>
              <a:t>厚生労働科学研究費補助金障害者政策総合研究事業</a:t>
            </a:r>
            <a:br>
              <a:rPr kumimoji="1" lang="ja-JP" altLang="en-US" sz="1600" dirty="0"/>
            </a:br>
            <a:r>
              <a:rPr kumimoji="1" lang="ja-JP" altLang="en-US" sz="1600" dirty="0"/>
              <a:t>「精神科医療機関における行動制限最小化の普及に資する研究」の一部として作成されました。</a:t>
            </a:r>
          </a:p>
        </p:txBody>
      </p:sp>
    </p:spTree>
    <p:custDataLst>
      <p:tags r:id="rId1"/>
    </p:custDataLst>
    <p:extLst>
      <p:ext uri="{BB962C8B-B14F-4D97-AF65-F5344CB8AC3E}">
        <p14:creationId xmlns:p14="http://schemas.microsoft.com/office/powerpoint/2010/main" val="1967746681"/>
      </p:ext>
    </p:extLst>
  </p:cSld>
  <p:clrMapOvr>
    <a:masterClrMapping/>
  </p:clrMapOvr>
  <mc:AlternateContent xmlns:mc="http://schemas.openxmlformats.org/markup-compatibility/2006" xmlns:p14="http://schemas.microsoft.com/office/powerpoint/2010/main">
    <mc:Choice Requires="p14">
      <p:transition spd="slow" p14:dur="2000" advTm="24879"/>
    </mc:Choice>
    <mc:Fallback xmlns="">
      <p:transition spd="slow" advTm="24879"/>
    </mc:Fallback>
  </mc:AlternateContent>
  <p:extLst>
    <p:ext uri="{E180D4A7-C9FB-4DFB-919C-405C955672EB}">
      <p14:showEvtLst xmlns:p14="http://schemas.microsoft.com/office/powerpoint/2010/main">
        <p14:playEvt time="251" objId="2"/>
        <p14:stopEvt time="24111"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33487-9351-1B69-EF22-9F39AA1402F7}"/>
            </a:ext>
          </a:extLst>
        </p:cNvPr>
        <p:cNvGrpSpPr/>
        <p:nvPr/>
      </p:nvGrpSpPr>
      <p:grpSpPr>
        <a:xfrm>
          <a:off x="0" y="0"/>
          <a:ext cx="0" cy="0"/>
          <a:chOff x="0" y="0"/>
          <a:chExt cx="0" cy="0"/>
        </a:xfrm>
      </p:grpSpPr>
      <p:grpSp>
        <p:nvGrpSpPr>
          <p:cNvPr id="97" name="グループ化 96">
            <a:extLst>
              <a:ext uri="{FF2B5EF4-FFF2-40B4-BE49-F238E27FC236}">
                <a16:creationId xmlns:a16="http://schemas.microsoft.com/office/drawing/2014/main" id="{F175A2F3-0FF9-9657-C844-F7EF4C45A786}"/>
              </a:ext>
            </a:extLst>
          </p:cNvPr>
          <p:cNvGrpSpPr/>
          <p:nvPr/>
        </p:nvGrpSpPr>
        <p:grpSpPr>
          <a:xfrm>
            <a:off x="-9149" y="0"/>
            <a:ext cx="666276" cy="6858000"/>
            <a:chOff x="-9149" y="0"/>
            <a:chExt cx="666276" cy="6858000"/>
          </a:xfrm>
        </p:grpSpPr>
        <p:sp>
          <p:nvSpPr>
            <p:cNvPr id="98" name="正方形/長方形 97">
              <a:extLst>
                <a:ext uri="{FF2B5EF4-FFF2-40B4-BE49-F238E27FC236}">
                  <a16:creationId xmlns:a16="http://schemas.microsoft.com/office/drawing/2014/main" id="{6D277D52-752F-936B-5205-3FE71FA91D30}"/>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5FA2B8B1-2BCF-C4E5-2FE6-4068AAAA7CFB}"/>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正方形/長方形 99">
              <a:extLst>
                <a:ext uri="{FF2B5EF4-FFF2-40B4-BE49-F238E27FC236}">
                  <a16:creationId xmlns:a16="http://schemas.microsoft.com/office/drawing/2014/main" id="{7C86B821-86C6-D95F-8556-479CA370B065}"/>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a:extLst>
                <a:ext uri="{FF2B5EF4-FFF2-40B4-BE49-F238E27FC236}">
                  <a16:creationId xmlns:a16="http://schemas.microsoft.com/office/drawing/2014/main" id="{3E94865E-47F6-6511-C99F-8AA7F350B168}"/>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a:extLst>
                <a:ext uri="{FF2B5EF4-FFF2-40B4-BE49-F238E27FC236}">
                  <a16:creationId xmlns:a16="http://schemas.microsoft.com/office/drawing/2014/main" id="{B580FFED-A1C6-2C52-7479-B309D6519F05}"/>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a:extLst>
                <a:ext uri="{FF2B5EF4-FFF2-40B4-BE49-F238E27FC236}">
                  <a16:creationId xmlns:a16="http://schemas.microsoft.com/office/drawing/2014/main" id="{8217A1A2-39A3-83DF-E15D-9DAF6D1C05F0}"/>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4221FB4D-79C4-CB57-5915-20F02566A44C}"/>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a:extLst>
                <a:ext uri="{FF2B5EF4-FFF2-40B4-BE49-F238E27FC236}">
                  <a16:creationId xmlns:a16="http://schemas.microsoft.com/office/drawing/2014/main" id="{1F569719-D9CF-B54F-A219-A470D72AA2A2}"/>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a16="http://schemas.microsoft.com/office/drawing/2014/main" id="{12C46555-0D17-33EF-4CB9-69E3C228895B}"/>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a16="http://schemas.microsoft.com/office/drawing/2014/main" id="{3967DE0F-374F-8318-606D-E7E52C0C1AF1}"/>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a:extLst>
                <a:ext uri="{FF2B5EF4-FFF2-40B4-BE49-F238E27FC236}">
                  <a16:creationId xmlns:a16="http://schemas.microsoft.com/office/drawing/2014/main" id="{F175C1CC-BBC5-2CF7-1401-12790506AD8B}"/>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a16="http://schemas.microsoft.com/office/drawing/2014/main" id="{D242A890-C7A4-8882-F7C2-12DB59ED07C5}"/>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a:extLst>
                <a:ext uri="{FF2B5EF4-FFF2-40B4-BE49-F238E27FC236}">
                  <a16:creationId xmlns:a16="http://schemas.microsoft.com/office/drawing/2014/main" id="{00850970-7670-EB79-84D0-AB2AFF46BBAE}"/>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正方形/長方形 110">
              <a:extLst>
                <a:ext uri="{FF2B5EF4-FFF2-40B4-BE49-F238E27FC236}">
                  <a16:creationId xmlns:a16="http://schemas.microsoft.com/office/drawing/2014/main" id="{968CC889-C155-3FED-C029-29BC3092FBD3}"/>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a:extLst>
                <a:ext uri="{FF2B5EF4-FFF2-40B4-BE49-F238E27FC236}">
                  <a16:creationId xmlns:a16="http://schemas.microsoft.com/office/drawing/2014/main" id="{F92FC4C2-1B6F-047E-FC11-641FA43A3812}"/>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a:extLst>
                <a:ext uri="{FF2B5EF4-FFF2-40B4-BE49-F238E27FC236}">
                  <a16:creationId xmlns:a16="http://schemas.microsoft.com/office/drawing/2014/main" id="{A347086E-395A-DB26-CC29-D497D7890C31}"/>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a:extLst>
                <a:ext uri="{FF2B5EF4-FFF2-40B4-BE49-F238E27FC236}">
                  <a16:creationId xmlns:a16="http://schemas.microsoft.com/office/drawing/2014/main" id="{6C38C25C-182E-C094-FFC0-38849A11EEEC}"/>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a:extLst>
                <a:ext uri="{FF2B5EF4-FFF2-40B4-BE49-F238E27FC236}">
                  <a16:creationId xmlns:a16="http://schemas.microsoft.com/office/drawing/2014/main" id="{DEF54ED7-EBD3-A938-9D72-7E421A65EC0A}"/>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グループ化 115">
            <a:extLst>
              <a:ext uri="{FF2B5EF4-FFF2-40B4-BE49-F238E27FC236}">
                <a16:creationId xmlns:a16="http://schemas.microsoft.com/office/drawing/2014/main" id="{75A0A6E3-8E61-F166-B1AB-5BFB655FA83A}"/>
              </a:ext>
            </a:extLst>
          </p:cNvPr>
          <p:cNvGrpSpPr/>
          <p:nvPr/>
        </p:nvGrpSpPr>
        <p:grpSpPr>
          <a:xfrm>
            <a:off x="11534873" y="1"/>
            <a:ext cx="666276" cy="6858000"/>
            <a:chOff x="11534873" y="1"/>
            <a:chExt cx="666276" cy="6858000"/>
          </a:xfrm>
        </p:grpSpPr>
        <p:sp>
          <p:nvSpPr>
            <p:cNvPr id="117" name="正方形/長方形 116">
              <a:extLst>
                <a:ext uri="{FF2B5EF4-FFF2-40B4-BE49-F238E27FC236}">
                  <a16:creationId xmlns:a16="http://schemas.microsoft.com/office/drawing/2014/main" id="{F3720E9D-942E-6811-0AE8-88676067B192}"/>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a:extLst>
                <a:ext uri="{FF2B5EF4-FFF2-40B4-BE49-F238E27FC236}">
                  <a16:creationId xmlns:a16="http://schemas.microsoft.com/office/drawing/2014/main" id="{09754AE7-36BD-AFF6-D3A5-4C06600D7541}"/>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A0F8D9BE-06ED-E111-D529-1FEC3548B8A7}"/>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正方形/長方形 119">
              <a:extLst>
                <a:ext uri="{FF2B5EF4-FFF2-40B4-BE49-F238E27FC236}">
                  <a16:creationId xmlns:a16="http://schemas.microsoft.com/office/drawing/2014/main" id="{5F4BFDDE-5A30-4D7E-176D-932FCB6DC3B4}"/>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正方形/長方形 120">
              <a:extLst>
                <a:ext uri="{FF2B5EF4-FFF2-40B4-BE49-F238E27FC236}">
                  <a16:creationId xmlns:a16="http://schemas.microsoft.com/office/drawing/2014/main" id="{E1CF38D4-1F16-1035-F96A-CA29F9FC16C5}"/>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a16="http://schemas.microsoft.com/office/drawing/2014/main" id="{D7A087D3-DEE6-0A90-5D26-B8518CB7F0F6}"/>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正方形/長方形 122">
              <a:extLst>
                <a:ext uri="{FF2B5EF4-FFF2-40B4-BE49-F238E27FC236}">
                  <a16:creationId xmlns:a16="http://schemas.microsoft.com/office/drawing/2014/main" id="{A20EDF23-EFB9-9131-CD9E-52D2200D5C39}"/>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4E8D219F-8F3A-43CE-E7BC-9E1141F4D08C}"/>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正方形/長方形 124">
              <a:extLst>
                <a:ext uri="{FF2B5EF4-FFF2-40B4-BE49-F238E27FC236}">
                  <a16:creationId xmlns:a16="http://schemas.microsoft.com/office/drawing/2014/main" id="{1C3A678F-D5A6-D3A2-0876-0C8F39DAE446}"/>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a:extLst>
                <a:ext uri="{FF2B5EF4-FFF2-40B4-BE49-F238E27FC236}">
                  <a16:creationId xmlns:a16="http://schemas.microsoft.com/office/drawing/2014/main" id="{CAD74AC2-D2B9-B71D-85DF-01CAF2A4E17E}"/>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正方形/長方形 126">
              <a:extLst>
                <a:ext uri="{FF2B5EF4-FFF2-40B4-BE49-F238E27FC236}">
                  <a16:creationId xmlns:a16="http://schemas.microsoft.com/office/drawing/2014/main" id="{28DA64A0-ED21-0CEC-4809-FC2B09EB3491}"/>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a:extLst>
                <a:ext uri="{FF2B5EF4-FFF2-40B4-BE49-F238E27FC236}">
                  <a16:creationId xmlns:a16="http://schemas.microsoft.com/office/drawing/2014/main" id="{1A38F8CD-CE3E-DDC5-608E-33A0D86940D2}"/>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正方形/長方形 128">
              <a:extLst>
                <a:ext uri="{FF2B5EF4-FFF2-40B4-BE49-F238E27FC236}">
                  <a16:creationId xmlns:a16="http://schemas.microsoft.com/office/drawing/2014/main" id="{7F273A30-6950-28B5-18E8-CE0E924D0AB5}"/>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a:extLst>
                <a:ext uri="{FF2B5EF4-FFF2-40B4-BE49-F238E27FC236}">
                  <a16:creationId xmlns:a16="http://schemas.microsoft.com/office/drawing/2014/main" id="{890D77BA-8FB7-4B84-8681-6F546E8DEE3A}"/>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正方形/長方形 130">
              <a:extLst>
                <a:ext uri="{FF2B5EF4-FFF2-40B4-BE49-F238E27FC236}">
                  <a16:creationId xmlns:a16="http://schemas.microsoft.com/office/drawing/2014/main" id="{39632C6F-FAF5-2138-D08E-F793B3ABE334}"/>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7CA12EB4-F451-347A-6F15-9938BE02B511}"/>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a:extLst>
                <a:ext uri="{FF2B5EF4-FFF2-40B4-BE49-F238E27FC236}">
                  <a16:creationId xmlns:a16="http://schemas.microsoft.com/office/drawing/2014/main" id="{CFC2B910-F97D-E7D8-56DB-295CB24BDE2B}"/>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a:extLst>
                <a:ext uri="{FF2B5EF4-FFF2-40B4-BE49-F238E27FC236}">
                  <a16:creationId xmlns:a16="http://schemas.microsoft.com/office/drawing/2014/main" id="{4CCD531F-F80E-4C37-CF00-5B139A4DF478}"/>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 name="正方形/長方形 3">
            <a:extLst>
              <a:ext uri="{FF2B5EF4-FFF2-40B4-BE49-F238E27FC236}">
                <a16:creationId xmlns:a16="http://schemas.microsoft.com/office/drawing/2014/main" id="{196C197E-40F9-E5A1-7FF7-00EC2A61C422}"/>
              </a:ext>
            </a:extLst>
          </p:cNvPr>
          <p:cNvSpPr/>
          <p:nvPr/>
        </p:nvSpPr>
        <p:spPr>
          <a:xfrm>
            <a:off x="1233836" y="1880635"/>
            <a:ext cx="9735988" cy="79200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a:extLst>
              <a:ext uri="{FF2B5EF4-FFF2-40B4-BE49-F238E27FC236}">
                <a16:creationId xmlns:a16="http://schemas.microsoft.com/office/drawing/2014/main" id="{C6F650CB-000F-2BB2-75F2-8235D370AA70}"/>
              </a:ext>
            </a:extLst>
          </p:cNvPr>
          <p:cNvSpPr txBox="1"/>
          <p:nvPr/>
        </p:nvSpPr>
        <p:spPr>
          <a:xfrm>
            <a:off x="1234460" y="2054918"/>
            <a:ext cx="9735988" cy="461665"/>
          </a:xfrm>
          <a:prstGeom prst="rect">
            <a:avLst/>
          </a:prstGeom>
          <a:noFill/>
          <a:ln>
            <a:noFill/>
          </a:ln>
        </p:spPr>
        <p:txBody>
          <a:bodyPr wrap="square" rtlCol="0">
            <a:spAutoFit/>
          </a:bodyPr>
          <a:lstStyle/>
          <a:p>
            <a:pPr algn="ctr"/>
            <a:r>
              <a:rPr lang="ja-JP" altLang="en-US" sz="2400" dirty="0">
                <a:latin typeface="+mn-ea"/>
              </a:rPr>
              <a:t>精神疾患、環境、他の状況因子との関係を評価</a:t>
            </a:r>
          </a:p>
        </p:txBody>
      </p:sp>
      <p:sp>
        <p:nvSpPr>
          <p:cNvPr id="6" name="正方形/長方形 5">
            <a:extLst>
              <a:ext uri="{FF2B5EF4-FFF2-40B4-BE49-F238E27FC236}">
                <a16:creationId xmlns:a16="http://schemas.microsoft.com/office/drawing/2014/main" id="{2B9FEE39-E9D8-3E2F-DC26-631C92A6E904}"/>
              </a:ext>
            </a:extLst>
          </p:cNvPr>
          <p:cNvSpPr/>
          <p:nvPr/>
        </p:nvSpPr>
        <p:spPr>
          <a:xfrm>
            <a:off x="1233836" y="2892630"/>
            <a:ext cx="9735988" cy="79200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7003129B-AC47-D63F-983E-7A1F2C5087A2}"/>
              </a:ext>
            </a:extLst>
          </p:cNvPr>
          <p:cNvSpPr txBox="1"/>
          <p:nvPr/>
        </p:nvSpPr>
        <p:spPr>
          <a:xfrm>
            <a:off x="1234460" y="3067402"/>
            <a:ext cx="9735988" cy="461665"/>
          </a:xfrm>
          <a:prstGeom prst="rect">
            <a:avLst/>
          </a:prstGeom>
          <a:noFill/>
          <a:ln>
            <a:noFill/>
          </a:ln>
        </p:spPr>
        <p:txBody>
          <a:bodyPr wrap="square" rtlCol="0">
            <a:spAutoFit/>
          </a:bodyPr>
          <a:lstStyle/>
          <a:p>
            <a:pPr algn="ctr"/>
            <a:r>
              <a:rPr lang="ja-JP" altLang="en-US" sz="2400" dirty="0">
                <a:latin typeface="+mn-ea"/>
              </a:rPr>
              <a:t>攻撃性・暴力のリスクを増加・減少させる要因の探索</a:t>
            </a:r>
          </a:p>
        </p:txBody>
      </p:sp>
      <p:sp>
        <p:nvSpPr>
          <p:cNvPr id="14" name="テキスト ボックス 13">
            <a:extLst>
              <a:ext uri="{FF2B5EF4-FFF2-40B4-BE49-F238E27FC236}">
                <a16:creationId xmlns:a16="http://schemas.microsoft.com/office/drawing/2014/main" id="{02E76307-DCA4-4469-73DF-42D5FB214E24}"/>
              </a:ext>
            </a:extLst>
          </p:cNvPr>
          <p:cNvSpPr txBox="1"/>
          <p:nvPr/>
        </p:nvSpPr>
        <p:spPr>
          <a:xfrm>
            <a:off x="769835" y="6367528"/>
            <a:ext cx="10506811" cy="492443"/>
          </a:xfrm>
          <a:prstGeom prst="rect">
            <a:avLst/>
          </a:prstGeom>
          <a:noFill/>
        </p:spPr>
        <p:txBody>
          <a:bodyPr wrap="square" rtlCol="0">
            <a:spAutoFit/>
          </a:bodyPr>
          <a:lstStyle/>
          <a:p>
            <a:pPr algn="r"/>
            <a:r>
              <a:rPr kumimoji="1" lang="en-US" altLang="ja-JP" sz="1300" dirty="0">
                <a:latin typeface="+mn-ea"/>
              </a:rPr>
              <a:t>NICE: Violence and aggression: short-term management in mental health,</a:t>
            </a:r>
            <a:r>
              <a:rPr lang="ja-JP" altLang="en-US" sz="1300" dirty="0">
                <a:latin typeface="+mn-ea"/>
              </a:rPr>
              <a:t> </a:t>
            </a:r>
            <a:r>
              <a:rPr kumimoji="1" lang="en-US" altLang="ja-JP" sz="1300" dirty="0">
                <a:latin typeface="+mn-ea"/>
              </a:rPr>
              <a:t>health and community settings, NICE guideline[NG10], 2015</a:t>
            </a:r>
          </a:p>
          <a:p>
            <a:pPr algn="r"/>
            <a:r>
              <a:rPr kumimoji="1" lang="ja-JP" altLang="en-US" sz="1300" dirty="0">
                <a:latin typeface="+mn-ea"/>
              </a:rPr>
              <a:t>日本精神科救急学会：精神科救急医療ガイドライン，</a:t>
            </a:r>
            <a:r>
              <a:rPr kumimoji="1" lang="en-US" altLang="ja-JP" sz="1300" dirty="0">
                <a:latin typeface="+mn-ea"/>
              </a:rPr>
              <a:t>2022</a:t>
            </a:r>
            <a:r>
              <a:rPr kumimoji="1" lang="ja-JP" altLang="en-US" sz="1300" dirty="0">
                <a:latin typeface="+mn-ea"/>
              </a:rPr>
              <a:t>版</a:t>
            </a:r>
          </a:p>
        </p:txBody>
      </p:sp>
      <p:sp>
        <p:nvSpPr>
          <p:cNvPr id="3" name="フローチャート: 準備 2">
            <a:extLst>
              <a:ext uri="{FF2B5EF4-FFF2-40B4-BE49-F238E27FC236}">
                <a16:creationId xmlns:a16="http://schemas.microsoft.com/office/drawing/2014/main" id="{F7289CEA-732C-D32A-70E6-589CF54DF2A1}"/>
              </a:ext>
            </a:extLst>
          </p:cNvPr>
          <p:cNvSpPr/>
          <p:nvPr/>
        </p:nvSpPr>
        <p:spPr>
          <a:xfrm>
            <a:off x="918875" y="4919875"/>
            <a:ext cx="5040000" cy="792000"/>
          </a:xfrm>
          <a:prstGeom prst="flowChartPreparation">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C1F1402E-1D9B-2102-FFDE-99C7CF0B42D0}"/>
              </a:ext>
            </a:extLst>
          </p:cNvPr>
          <p:cNvSpPr txBox="1"/>
          <p:nvPr/>
        </p:nvSpPr>
        <p:spPr>
          <a:xfrm>
            <a:off x="919555" y="5085042"/>
            <a:ext cx="5039320" cy="430887"/>
          </a:xfrm>
          <a:prstGeom prst="rect">
            <a:avLst/>
          </a:prstGeom>
          <a:noFill/>
          <a:ln>
            <a:noFill/>
          </a:ln>
        </p:spPr>
        <p:txBody>
          <a:bodyPr wrap="square" rtlCol="0">
            <a:spAutoFit/>
          </a:bodyPr>
          <a:lstStyle/>
          <a:p>
            <a:pPr algn="ctr"/>
            <a:r>
              <a:rPr lang="ja-JP" altLang="en-US" sz="2200" dirty="0">
                <a:latin typeface="+mn-ea"/>
              </a:rPr>
              <a:t>リスクの性質と程度の予測</a:t>
            </a:r>
          </a:p>
        </p:txBody>
      </p:sp>
      <p:sp>
        <p:nvSpPr>
          <p:cNvPr id="17" name="フローチャート: 準備 16">
            <a:extLst>
              <a:ext uri="{FF2B5EF4-FFF2-40B4-BE49-F238E27FC236}">
                <a16:creationId xmlns:a16="http://schemas.microsoft.com/office/drawing/2014/main" id="{622497A0-7FF2-E1C1-697D-B506BF7B1E15}"/>
              </a:ext>
            </a:extLst>
          </p:cNvPr>
          <p:cNvSpPr/>
          <p:nvPr/>
        </p:nvSpPr>
        <p:spPr>
          <a:xfrm>
            <a:off x="6233125" y="4919875"/>
            <a:ext cx="5040000" cy="792000"/>
          </a:xfrm>
          <a:prstGeom prst="flowChartPreparation">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059B2F89-05AE-7D2B-3399-76A78AE647C2}"/>
              </a:ext>
            </a:extLst>
          </p:cNvPr>
          <p:cNvSpPr txBox="1"/>
          <p:nvPr/>
        </p:nvSpPr>
        <p:spPr>
          <a:xfrm>
            <a:off x="6233126" y="5083837"/>
            <a:ext cx="5039999" cy="430887"/>
          </a:xfrm>
          <a:prstGeom prst="rect">
            <a:avLst/>
          </a:prstGeom>
          <a:noFill/>
          <a:ln>
            <a:noFill/>
          </a:ln>
        </p:spPr>
        <p:txBody>
          <a:bodyPr wrap="square" rtlCol="0">
            <a:spAutoFit/>
          </a:bodyPr>
          <a:lstStyle/>
          <a:p>
            <a:pPr algn="ctr"/>
            <a:r>
              <a:rPr lang="ja-JP" altLang="en-US" sz="2200" dirty="0">
                <a:latin typeface="+mn-ea"/>
              </a:rPr>
              <a:t>攻撃対象の保護方法の検討</a:t>
            </a:r>
          </a:p>
        </p:txBody>
      </p:sp>
      <p:sp>
        <p:nvSpPr>
          <p:cNvPr id="19" name="矢印: 下 18">
            <a:extLst>
              <a:ext uri="{FF2B5EF4-FFF2-40B4-BE49-F238E27FC236}">
                <a16:creationId xmlns:a16="http://schemas.microsoft.com/office/drawing/2014/main" id="{0F1E3CDD-2F33-EAF3-F0F8-5FA553995C0E}"/>
              </a:ext>
            </a:extLst>
          </p:cNvPr>
          <p:cNvSpPr/>
          <p:nvPr/>
        </p:nvSpPr>
        <p:spPr>
          <a:xfrm>
            <a:off x="4927600" y="3966768"/>
            <a:ext cx="2346960" cy="792000"/>
          </a:xfrm>
          <a:prstGeom prst="downArrow">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98BA0E1-31AE-2CFE-F5DA-21E12834DC3D}"/>
              </a:ext>
            </a:extLst>
          </p:cNvPr>
          <p:cNvSpPr txBox="1"/>
          <p:nvPr/>
        </p:nvSpPr>
        <p:spPr>
          <a:xfrm>
            <a:off x="4081296" y="702008"/>
            <a:ext cx="6413204" cy="615553"/>
          </a:xfrm>
          <a:prstGeom prst="rect">
            <a:avLst/>
          </a:prstGeom>
          <a:noFill/>
        </p:spPr>
        <p:txBody>
          <a:bodyPr wrap="square" rtlCol="0">
            <a:spAutoFit/>
          </a:bodyPr>
          <a:lstStyle/>
          <a:p>
            <a:r>
              <a:rPr kumimoji="1" lang="ja-JP" altLang="en-US" sz="3400" dirty="0"/>
              <a:t>攻撃性や暴力の原因の理解</a:t>
            </a:r>
          </a:p>
        </p:txBody>
      </p:sp>
      <p:sp>
        <p:nvSpPr>
          <p:cNvPr id="12" name="四角形: 角を丸くする 11">
            <a:extLst>
              <a:ext uri="{FF2B5EF4-FFF2-40B4-BE49-F238E27FC236}">
                <a16:creationId xmlns:a16="http://schemas.microsoft.com/office/drawing/2014/main" id="{F6C2B9FA-2E85-9C40-9980-C756A40A6E09}"/>
              </a:ext>
            </a:extLst>
          </p:cNvPr>
          <p:cNvSpPr/>
          <p:nvPr/>
        </p:nvSpPr>
        <p:spPr>
          <a:xfrm>
            <a:off x="1109428" y="617061"/>
            <a:ext cx="2802816" cy="711428"/>
          </a:xfrm>
          <a:prstGeom prst="roundRect">
            <a:avLst/>
          </a:prstGeom>
          <a:solidFill>
            <a:schemeClr val="accent2">
              <a:lumMod val="20000"/>
              <a:lumOff val="80000"/>
            </a:schemeClr>
          </a:solidFill>
          <a:ln w="19050">
            <a:solidFill>
              <a:schemeClr val="accent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a:extLst>
              <a:ext uri="{FF2B5EF4-FFF2-40B4-BE49-F238E27FC236}">
                <a16:creationId xmlns:a16="http://schemas.microsoft.com/office/drawing/2014/main" id="{A25B4993-8D88-E250-F9A1-10653923A7CE}"/>
              </a:ext>
            </a:extLst>
          </p:cNvPr>
          <p:cNvSpPr txBox="1"/>
          <p:nvPr/>
        </p:nvSpPr>
        <p:spPr>
          <a:xfrm>
            <a:off x="1242803" y="721859"/>
            <a:ext cx="3014892" cy="584775"/>
          </a:xfrm>
          <a:prstGeom prst="rect">
            <a:avLst/>
          </a:prstGeom>
          <a:noFill/>
        </p:spPr>
        <p:txBody>
          <a:bodyPr wrap="square" rtlCol="0">
            <a:spAutoFit/>
          </a:bodyPr>
          <a:lstStyle/>
          <a:p>
            <a:r>
              <a:rPr kumimoji="1" lang="ja-JP" altLang="en-US" sz="3200" dirty="0">
                <a:latin typeface="+mn-ea"/>
              </a:rPr>
              <a:t>アセスメント</a:t>
            </a:r>
          </a:p>
        </p:txBody>
      </p:sp>
      <p:cxnSp>
        <p:nvCxnSpPr>
          <p:cNvPr id="16" name="直線コネクタ 15">
            <a:extLst>
              <a:ext uri="{FF2B5EF4-FFF2-40B4-BE49-F238E27FC236}">
                <a16:creationId xmlns:a16="http://schemas.microsoft.com/office/drawing/2014/main" id="{19408C16-45BE-41D7-9573-5AE4C69C75CA}"/>
              </a:ext>
            </a:extLst>
          </p:cNvPr>
          <p:cNvCxnSpPr>
            <a:cxnSpLocks/>
          </p:cNvCxnSpPr>
          <p:nvPr/>
        </p:nvCxnSpPr>
        <p:spPr>
          <a:xfrm>
            <a:off x="2796681" y="1328489"/>
            <a:ext cx="6764008" cy="0"/>
          </a:xfrm>
          <a:prstGeom prst="line">
            <a:avLst/>
          </a:prstGeom>
          <a:ln>
            <a:solidFill>
              <a:schemeClr val="accent2">
                <a:lumMod val="40000"/>
                <a:lumOff val="60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749831730"/>
      </p:ext>
    </p:extLst>
  </p:cSld>
  <p:clrMapOvr>
    <a:masterClrMapping/>
  </p:clrMapOvr>
  <mc:AlternateContent xmlns:mc="http://schemas.openxmlformats.org/markup-compatibility/2006" xmlns:p14="http://schemas.microsoft.com/office/powerpoint/2010/main">
    <mc:Choice Requires="p14">
      <p:transition spd="slow" p14:dur="2000" advTm="43971"/>
    </mc:Choice>
    <mc:Fallback xmlns="">
      <p:transition spd="slow" advTm="43971"/>
    </mc:Fallback>
  </mc:AlternateContent>
  <p:extLst>
    <p:ext uri="{E180D4A7-C9FB-4DFB-919C-405C955672EB}">
      <p14:showEvtLst xmlns:p14="http://schemas.microsoft.com/office/powerpoint/2010/main">
        <p14:playEvt time="25" objId="20"/>
        <p14:stopEvt time="43036" objId="20"/>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39C4F6-F95B-F99D-A4E3-7F8B49A82470}"/>
            </a:ext>
          </a:extLst>
        </p:cNvPr>
        <p:cNvGrpSpPr/>
        <p:nvPr/>
      </p:nvGrpSpPr>
      <p:grpSpPr>
        <a:xfrm>
          <a:off x="0" y="0"/>
          <a:ext cx="0" cy="0"/>
          <a:chOff x="0" y="0"/>
          <a:chExt cx="0" cy="0"/>
        </a:xfrm>
      </p:grpSpPr>
      <p:grpSp>
        <p:nvGrpSpPr>
          <p:cNvPr id="97" name="グループ化 96">
            <a:extLst>
              <a:ext uri="{FF2B5EF4-FFF2-40B4-BE49-F238E27FC236}">
                <a16:creationId xmlns:a16="http://schemas.microsoft.com/office/drawing/2014/main" id="{F8C7F593-067D-A8CF-307B-04F25C4101BA}"/>
              </a:ext>
            </a:extLst>
          </p:cNvPr>
          <p:cNvGrpSpPr/>
          <p:nvPr/>
        </p:nvGrpSpPr>
        <p:grpSpPr>
          <a:xfrm>
            <a:off x="-9149" y="0"/>
            <a:ext cx="666276" cy="6858000"/>
            <a:chOff x="-9149" y="0"/>
            <a:chExt cx="666276" cy="6858000"/>
          </a:xfrm>
        </p:grpSpPr>
        <p:sp>
          <p:nvSpPr>
            <p:cNvPr id="98" name="正方形/長方形 97">
              <a:extLst>
                <a:ext uri="{FF2B5EF4-FFF2-40B4-BE49-F238E27FC236}">
                  <a16:creationId xmlns:a16="http://schemas.microsoft.com/office/drawing/2014/main" id="{A12570AE-9D94-17EE-1488-F38E375178C9}"/>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226DB434-2250-37CD-26CA-851E099C5DFA}"/>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正方形/長方形 99">
              <a:extLst>
                <a:ext uri="{FF2B5EF4-FFF2-40B4-BE49-F238E27FC236}">
                  <a16:creationId xmlns:a16="http://schemas.microsoft.com/office/drawing/2014/main" id="{DA718E80-93AA-8D52-F0C6-B4B68E762CB1}"/>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a:extLst>
                <a:ext uri="{FF2B5EF4-FFF2-40B4-BE49-F238E27FC236}">
                  <a16:creationId xmlns:a16="http://schemas.microsoft.com/office/drawing/2014/main" id="{432EEB82-6511-9922-6C94-083C2DA42D67}"/>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a:extLst>
                <a:ext uri="{FF2B5EF4-FFF2-40B4-BE49-F238E27FC236}">
                  <a16:creationId xmlns:a16="http://schemas.microsoft.com/office/drawing/2014/main" id="{4BFCAF36-0D8C-4335-BC84-0B885E82965A}"/>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a:extLst>
                <a:ext uri="{FF2B5EF4-FFF2-40B4-BE49-F238E27FC236}">
                  <a16:creationId xmlns:a16="http://schemas.microsoft.com/office/drawing/2014/main" id="{BC31768C-69B2-3285-6542-9D026F13D35E}"/>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EF35299B-A376-4798-D1D0-376C1168EC67}"/>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a:extLst>
                <a:ext uri="{FF2B5EF4-FFF2-40B4-BE49-F238E27FC236}">
                  <a16:creationId xmlns:a16="http://schemas.microsoft.com/office/drawing/2014/main" id="{59F138A2-B48E-DB67-B85F-73A9C90EDD66}"/>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a16="http://schemas.microsoft.com/office/drawing/2014/main" id="{061F7209-DCC1-EC52-0ABD-1FFF3D261EEB}"/>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a16="http://schemas.microsoft.com/office/drawing/2014/main" id="{02AD66E9-2CF5-E902-F2DB-70B710B9D70B}"/>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a:extLst>
                <a:ext uri="{FF2B5EF4-FFF2-40B4-BE49-F238E27FC236}">
                  <a16:creationId xmlns:a16="http://schemas.microsoft.com/office/drawing/2014/main" id="{B85846BE-F289-5B1A-02EC-350B6A13670B}"/>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a16="http://schemas.microsoft.com/office/drawing/2014/main" id="{560E4EDF-28BC-62BA-DB9D-6CAFF06A0872}"/>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a:extLst>
                <a:ext uri="{FF2B5EF4-FFF2-40B4-BE49-F238E27FC236}">
                  <a16:creationId xmlns:a16="http://schemas.microsoft.com/office/drawing/2014/main" id="{59A294F2-480B-5BC8-C9C4-119131896A70}"/>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正方形/長方形 110">
              <a:extLst>
                <a:ext uri="{FF2B5EF4-FFF2-40B4-BE49-F238E27FC236}">
                  <a16:creationId xmlns:a16="http://schemas.microsoft.com/office/drawing/2014/main" id="{0907061C-F0DC-67CD-7B4C-57335720F806}"/>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a:extLst>
                <a:ext uri="{FF2B5EF4-FFF2-40B4-BE49-F238E27FC236}">
                  <a16:creationId xmlns:a16="http://schemas.microsoft.com/office/drawing/2014/main" id="{1DC94356-FD77-2737-4B17-9C8A8181B322}"/>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a:extLst>
                <a:ext uri="{FF2B5EF4-FFF2-40B4-BE49-F238E27FC236}">
                  <a16:creationId xmlns:a16="http://schemas.microsoft.com/office/drawing/2014/main" id="{C98B274C-057B-19D4-D40D-8BC03BF15FDC}"/>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a:extLst>
                <a:ext uri="{FF2B5EF4-FFF2-40B4-BE49-F238E27FC236}">
                  <a16:creationId xmlns:a16="http://schemas.microsoft.com/office/drawing/2014/main" id="{14BDB60A-5FE1-5772-FB00-40AB816FE9D3}"/>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a:extLst>
                <a:ext uri="{FF2B5EF4-FFF2-40B4-BE49-F238E27FC236}">
                  <a16:creationId xmlns:a16="http://schemas.microsoft.com/office/drawing/2014/main" id="{4AF08F0C-AFF5-0CA0-EE19-81D2E0D167D0}"/>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グループ化 115">
            <a:extLst>
              <a:ext uri="{FF2B5EF4-FFF2-40B4-BE49-F238E27FC236}">
                <a16:creationId xmlns:a16="http://schemas.microsoft.com/office/drawing/2014/main" id="{111B4430-874D-DBE4-0EF9-B35F9ADF92F8}"/>
              </a:ext>
            </a:extLst>
          </p:cNvPr>
          <p:cNvGrpSpPr/>
          <p:nvPr/>
        </p:nvGrpSpPr>
        <p:grpSpPr>
          <a:xfrm>
            <a:off x="11534873" y="1"/>
            <a:ext cx="666276" cy="6858000"/>
            <a:chOff x="11534873" y="1"/>
            <a:chExt cx="666276" cy="6858000"/>
          </a:xfrm>
        </p:grpSpPr>
        <p:sp>
          <p:nvSpPr>
            <p:cNvPr id="117" name="正方形/長方形 116">
              <a:extLst>
                <a:ext uri="{FF2B5EF4-FFF2-40B4-BE49-F238E27FC236}">
                  <a16:creationId xmlns:a16="http://schemas.microsoft.com/office/drawing/2014/main" id="{2CA5E544-2F66-855F-6B37-2F57F0B9C877}"/>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a:extLst>
                <a:ext uri="{FF2B5EF4-FFF2-40B4-BE49-F238E27FC236}">
                  <a16:creationId xmlns:a16="http://schemas.microsoft.com/office/drawing/2014/main" id="{F23D22FF-AA30-7AF4-660C-96A08A4E6366}"/>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DDA8B269-AAC2-2945-F8A7-03E23C12342D}"/>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正方形/長方形 119">
              <a:extLst>
                <a:ext uri="{FF2B5EF4-FFF2-40B4-BE49-F238E27FC236}">
                  <a16:creationId xmlns:a16="http://schemas.microsoft.com/office/drawing/2014/main" id="{99C32458-1ADC-0AB0-6DD4-0A0A33A75F5A}"/>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正方形/長方形 120">
              <a:extLst>
                <a:ext uri="{FF2B5EF4-FFF2-40B4-BE49-F238E27FC236}">
                  <a16:creationId xmlns:a16="http://schemas.microsoft.com/office/drawing/2014/main" id="{31319F06-07E4-983B-5D43-6126E4E8AB49}"/>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a16="http://schemas.microsoft.com/office/drawing/2014/main" id="{029901AF-4978-BCB5-BD7A-5A788204314C}"/>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正方形/長方形 122">
              <a:extLst>
                <a:ext uri="{FF2B5EF4-FFF2-40B4-BE49-F238E27FC236}">
                  <a16:creationId xmlns:a16="http://schemas.microsoft.com/office/drawing/2014/main" id="{177B75E0-96D4-6E81-15F2-2D9391FFB427}"/>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9277EE3F-E8C5-F51F-0708-83DD37460B8C}"/>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正方形/長方形 124">
              <a:extLst>
                <a:ext uri="{FF2B5EF4-FFF2-40B4-BE49-F238E27FC236}">
                  <a16:creationId xmlns:a16="http://schemas.microsoft.com/office/drawing/2014/main" id="{D18957B6-DD65-C6F3-9CC6-C1A9616F5B09}"/>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a:extLst>
                <a:ext uri="{FF2B5EF4-FFF2-40B4-BE49-F238E27FC236}">
                  <a16:creationId xmlns:a16="http://schemas.microsoft.com/office/drawing/2014/main" id="{E93761E3-1816-8D9A-ABA6-51C0DBB43130}"/>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正方形/長方形 126">
              <a:extLst>
                <a:ext uri="{FF2B5EF4-FFF2-40B4-BE49-F238E27FC236}">
                  <a16:creationId xmlns:a16="http://schemas.microsoft.com/office/drawing/2014/main" id="{A5AA63EB-51F4-660E-6BAC-D461FE9295A5}"/>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a:extLst>
                <a:ext uri="{FF2B5EF4-FFF2-40B4-BE49-F238E27FC236}">
                  <a16:creationId xmlns:a16="http://schemas.microsoft.com/office/drawing/2014/main" id="{E9989D4A-C262-3CE6-B679-BF065BABA63F}"/>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正方形/長方形 128">
              <a:extLst>
                <a:ext uri="{FF2B5EF4-FFF2-40B4-BE49-F238E27FC236}">
                  <a16:creationId xmlns:a16="http://schemas.microsoft.com/office/drawing/2014/main" id="{D5CD7C12-50A8-79A6-17F8-E188F7201591}"/>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a:extLst>
                <a:ext uri="{FF2B5EF4-FFF2-40B4-BE49-F238E27FC236}">
                  <a16:creationId xmlns:a16="http://schemas.microsoft.com/office/drawing/2014/main" id="{1541FCE3-DEA0-94BF-92C8-20DFCB7117B6}"/>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正方形/長方形 130">
              <a:extLst>
                <a:ext uri="{FF2B5EF4-FFF2-40B4-BE49-F238E27FC236}">
                  <a16:creationId xmlns:a16="http://schemas.microsoft.com/office/drawing/2014/main" id="{A6BF8BE9-32BB-1396-0EC4-261C88C73E16}"/>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1EAFDE5D-9865-31D2-F7C4-B01485B54865}"/>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a:extLst>
                <a:ext uri="{FF2B5EF4-FFF2-40B4-BE49-F238E27FC236}">
                  <a16:creationId xmlns:a16="http://schemas.microsoft.com/office/drawing/2014/main" id="{23102A52-E2BA-36BF-6A61-EBD8D17880C3}"/>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a:extLst>
                <a:ext uri="{FF2B5EF4-FFF2-40B4-BE49-F238E27FC236}">
                  <a16:creationId xmlns:a16="http://schemas.microsoft.com/office/drawing/2014/main" id="{D4586424-722A-E6EC-E5DA-316AC9F90BC2}"/>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正方形/長方形 1">
            <a:extLst>
              <a:ext uri="{FF2B5EF4-FFF2-40B4-BE49-F238E27FC236}">
                <a16:creationId xmlns:a16="http://schemas.microsoft.com/office/drawing/2014/main" id="{513E21C6-EC71-34CB-BB49-FE64327DD1E7}"/>
              </a:ext>
            </a:extLst>
          </p:cNvPr>
          <p:cNvSpPr/>
          <p:nvPr/>
        </p:nvSpPr>
        <p:spPr>
          <a:xfrm>
            <a:off x="1235903" y="1548822"/>
            <a:ext cx="9735988" cy="461666"/>
          </a:xfrm>
          <a:prstGeom prst="rect">
            <a:avLst/>
          </a:prstGeom>
          <a:solidFill>
            <a:schemeClr val="accent6">
              <a:lumMod val="20000"/>
              <a:lumOff val="80000"/>
            </a:schemeClr>
          </a:solidFill>
          <a:ln w="12700">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ボックス 2">
            <a:extLst>
              <a:ext uri="{FF2B5EF4-FFF2-40B4-BE49-F238E27FC236}">
                <a16:creationId xmlns:a16="http://schemas.microsoft.com/office/drawing/2014/main" id="{E46F2439-2489-F2FE-1539-C2B759C42E89}"/>
              </a:ext>
            </a:extLst>
          </p:cNvPr>
          <p:cNvSpPr txBox="1"/>
          <p:nvPr/>
        </p:nvSpPr>
        <p:spPr>
          <a:xfrm>
            <a:off x="1346949" y="1572660"/>
            <a:ext cx="9735988" cy="461665"/>
          </a:xfrm>
          <a:prstGeom prst="rect">
            <a:avLst/>
          </a:prstGeom>
          <a:noFill/>
        </p:spPr>
        <p:txBody>
          <a:bodyPr wrap="square" rtlCol="0">
            <a:spAutoFit/>
          </a:bodyPr>
          <a:lstStyle/>
          <a:p>
            <a:r>
              <a:rPr lang="ja-JP" altLang="en-US" sz="2400" dirty="0">
                <a:latin typeface="+mn-ea"/>
              </a:rPr>
              <a:t>ディエスカレーションの前提</a:t>
            </a:r>
          </a:p>
        </p:txBody>
      </p:sp>
      <p:sp>
        <p:nvSpPr>
          <p:cNvPr id="13" name="テキスト ボックス 12">
            <a:extLst>
              <a:ext uri="{FF2B5EF4-FFF2-40B4-BE49-F238E27FC236}">
                <a16:creationId xmlns:a16="http://schemas.microsoft.com/office/drawing/2014/main" id="{479BE119-033D-B225-F408-28BFDC1DF17A}"/>
              </a:ext>
            </a:extLst>
          </p:cNvPr>
          <p:cNvSpPr txBox="1"/>
          <p:nvPr/>
        </p:nvSpPr>
        <p:spPr>
          <a:xfrm>
            <a:off x="1235903" y="2108145"/>
            <a:ext cx="10183820" cy="1823576"/>
          </a:xfrm>
          <a:prstGeom prst="rect">
            <a:avLst/>
          </a:prstGeom>
          <a:noFill/>
        </p:spPr>
        <p:txBody>
          <a:bodyPr wrap="square" rtlCol="0">
            <a:spAutoFit/>
          </a:bodyPr>
          <a:lstStyle/>
          <a:p>
            <a:pPr marL="342900" indent="-342900">
              <a:spcBef>
                <a:spcPts val="15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ディエスカレーションを実施する際は、１人のスタッフが責任をもって</a:t>
            </a:r>
            <a:br>
              <a:rPr kumimoji="1" lang="en-US" altLang="ja-JP" sz="2000" i="0" u="none" strike="noStrike" kern="1200" cap="none" spc="0" normalizeH="0" baseline="0" noProof="0" dirty="0">
                <a:ln>
                  <a:noFill/>
                </a:ln>
                <a:effectLst/>
                <a:uLnTx/>
                <a:uFillTx/>
                <a:latin typeface="+mn-ea"/>
                <a:cs typeface="+mn-cs"/>
              </a:rPr>
            </a:br>
            <a:r>
              <a:rPr kumimoji="1" lang="ja-JP" altLang="en-US" sz="2000" i="0" u="none" strike="noStrike" kern="1200" cap="none" spc="0" normalizeH="0" baseline="0" noProof="0" dirty="0">
                <a:ln>
                  <a:noFill/>
                </a:ln>
                <a:effectLst/>
                <a:uLnTx/>
                <a:uFillTx/>
                <a:latin typeface="+mn-ea"/>
                <a:cs typeface="+mn-cs"/>
              </a:rPr>
              <a:t>状況をコントロールし、常に暴力の発生に備え、</a:t>
            </a:r>
            <a:br>
              <a:rPr kumimoji="1" lang="en-US" altLang="ja-JP" sz="2000" i="0" u="none" strike="noStrike" kern="1200" cap="none" spc="0" normalizeH="0" baseline="0" noProof="0" dirty="0">
                <a:ln>
                  <a:noFill/>
                </a:ln>
                <a:effectLst/>
                <a:uLnTx/>
                <a:uFillTx/>
                <a:latin typeface="+mn-ea"/>
                <a:cs typeface="+mn-cs"/>
              </a:rPr>
            </a:br>
            <a:r>
              <a:rPr kumimoji="1" lang="ja-JP" altLang="en-US" sz="2000" i="0" u="none" strike="noStrike" kern="1200" cap="none" spc="0" normalizeH="0" baseline="0" noProof="0" dirty="0">
                <a:ln>
                  <a:noFill/>
                </a:ln>
                <a:effectLst/>
                <a:uLnTx/>
                <a:uFillTx/>
                <a:latin typeface="+mn-ea"/>
                <a:cs typeface="+mn-cs"/>
              </a:rPr>
              <a:t>ディエスカレーションテクニックが効果的な状況か判断をすることが重要。</a:t>
            </a:r>
          </a:p>
          <a:p>
            <a:pPr marL="342900" indent="-342900">
              <a:spcBef>
                <a:spcPts val="1500"/>
              </a:spcBef>
              <a:buFont typeface="Arial" panose="020B0604020202020204" pitchFamily="34" charset="0"/>
              <a:buChar char="•"/>
              <a:defRPr/>
            </a:pPr>
            <a:r>
              <a:rPr kumimoji="1" lang="ja-JP" altLang="en-US" sz="2000" i="0" u="none" strike="noStrike" kern="1200" cap="none" spc="0" normalizeH="0" baseline="0" noProof="0" dirty="0">
                <a:ln>
                  <a:noFill/>
                </a:ln>
                <a:effectLst/>
                <a:uLnTx/>
                <a:uFillTx/>
                <a:latin typeface="+mn-ea"/>
                <a:cs typeface="+mn-cs"/>
              </a:rPr>
              <a:t>この役割は、必ずしも担当職員が適切とは限らず、</a:t>
            </a:r>
            <a:br>
              <a:rPr kumimoji="1" lang="en-US" altLang="ja-JP" sz="2000" i="0" u="none" strike="noStrike" kern="1200" cap="none" spc="0" normalizeH="0" baseline="0" noProof="0" dirty="0">
                <a:ln>
                  <a:noFill/>
                </a:ln>
                <a:effectLst/>
                <a:uLnTx/>
                <a:uFillTx/>
                <a:latin typeface="+mn-ea"/>
                <a:cs typeface="+mn-cs"/>
              </a:rPr>
            </a:br>
            <a:r>
              <a:rPr kumimoji="1" lang="ja-JP" altLang="en-US" sz="2000" i="0" u="none" strike="noStrike" kern="1200" cap="none" spc="0" normalizeH="0" baseline="0" noProof="0" dirty="0">
                <a:ln>
                  <a:noFill/>
                </a:ln>
                <a:effectLst/>
                <a:uLnTx/>
                <a:uFillTx/>
                <a:latin typeface="+mn-ea"/>
                <a:cs typeface="+mn-cs"/>
              </a:rPr>
              <a:t>その状況を解決するのに最適なスタッフが対応。</a:t>
            </a:r>
          </a:p>
        </p:txBody>
      </p:sp>
      <p:sp>
        <p:nvSpPr>
          <p:cNvPr id="15" name="正方形/長方形 14">
            <a:extLst>
              <a:ext uri="{FF2B5EF4-FFF2-40B4-BE49-F238E27FC236}">
                <a16:creationId xmlns:a16="http://schemas.microsoft.com/office/drawing/2014/main" id="{AE73204D-506F-45CA-CBCA-F84E33D0FFDC}"/>
              </a:ext>
            </a:extLst>
          </p:cNvPr>
          <p:cNvSpPr/>
          <p:nvPr/>
        </p:nvSpPr>
        <p:spPr>
          <a:xfrm>
            <a:off x="1727943" y="4132368"/>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000" dirty="0">
                <a:solidFill>
                  <a:schemeClr val="tx1"/>
                </a:solidFill>
              </a:rPr>
              <a:t>性別？</a:t>
            </a:r>
          </a:p>
        </p:txBody>
      </p:sp>
      <p:sp>
        <p:nvSpPr>
          <p:cNvPr id="16" name="正方形/長方形 15">
            <a:extLst>
              <a:ext uri="{FF2B5EF4-FFF2-40B4-BE49-F238E27FC236}">
                <a16:creationId xmlns:a16="http://schemas.microsoft.com/office/drawing/2014/main" id="{E1A1F5E9-8313-5DCF-A936-2B7332846151}"/>
              </a:ext>
            </a:extLst>
          </p:cNvPr>
          <p:cNvSpPr/>
          <p:nvPr/>
        </p:nvSpPr>
        <p:spPr>
          <a:xfrm>
            <a:off x="1727942" y="4810000"/>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000" dirty="0">
                <a:solidFill>
                  <a:schemeClr val="tx1"/>
                </a:solidFill>
              </a:rPr>
              <a:t>年齢？</a:t>
            </a:r>
          </a:p>
        </p:txBody>
      </p:sp>
      <p:sp>
        <p:nvSpPr>
          <p:cNvPr id="17" name="正方形/長方形 16">
            <a:extLst>
              <a:ext uri="{FF2B5EF4-FFF2-40B4-BE49-F238E27FC236}">
                <a16:creationId xmlns:a16="http://schemas.microsoft.com/office/drawing/2014/main" id="{CC483537-B50E-4CFB-3254-43CB8B448663}"/>
              </a:ext>
            </a:extLst>
          </p:cNvPr>
          <p:cNvSpPr/>
          <p:nvPr/>
        </p:nvSpPr>
        <p:spPr>
          <a:xfrm>
            <a:off x="1727941" y="5487632"/>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000" dirty="0">
                <a:solidFill>
                  <a:schemeClr val="tx1"/>
                </a:solidFill>
              </a:rPr>
              <a:t>攻撃の対象？</a:t>
            </a:r>
          </a:p>
        </p:txBody>
      </p:sp>
      <p:sp>
        <p:nvSpPr>
          <p:cNvPr id="18" name="正方形/長方形 17">
            <a:extLst>
              <a:ext uri="{FF2B5EF4-FFF2-40B4-BE49-F238E27FC236}">
                <a16:creationId xmlns:a16="http://schemas.microsoft.com/office/drawing/2014/main" id="{A964FF80-8674-F243-D173-E0EF8E18936E}"/>
              </a:ext>
            </a:extLst>
          </p:cNvPr>
          <p:cNvSpPr/>
          <p:nvPr/>
        </p:nvSpPr>
        <p:spPr>
          <a:xfrm>
            <a:off x="7535258" y="4480996"/>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000" dirty="0">
                <a:solidFill>
                  <a:schemeClr val="tx1"/>
                </a:solidFill>
              </a:rPr>
              <a:t>ポジション？</a:t>
            </a:r>
          </a:p>
        </p:txBody>
      </p:sp>
      <p:sp>
        <p:nvSpPr>
          <p:cNvPr id="19" name="正方形/長方形 18">
            <a:extLst>
              <a:ext uri="{FF2B5EF4-FFF2-40B4-BE49-F238E27FC236}">
                <a16:creationId xmlns:a16="http://schemas.microsoft.com/office/drawing/2014/main" id="{97916A0B-2210-246F-589F-7629739B694A}"/>
              </a:ext>
            </a:extLst>
          </p:cNvPr>
          <p:cNvSpPr/>
          <p:nvPr/>
        </p:nvSpPr>
        <p:spPr>
          <a:xfrm>
            <a:off x="7535257" y="5158628"/>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000" dirty="0">
                <a:solidFill>
                  <a:schemeClr val="tx1"/>
                </a:solidFill>
              </a:rPr>
              <a:t>関係性？</a:t>
            </a:r>
          </a:p>
        </p:txBody>
      </p:sp>
      <p:sp>
        <p:nvSpPr>
          <p:cNvPr id="5" name="テキスト ボックス 4">
            <a:extLst>
              <a:ext uri="{FF2B5EF4-FFF2-40B4-BE49-F238E27FC236}">
                <a16:creationId xmlns:a16="http://schemas.microsoft.com/office/drawing/2014/main" id="{D6148976-2175-9F7D-6C0E-496B1B4498B8}"/>
              </a:ext>
            </a:extLst>
          </p:cNvPr>
          <p:cNvSpPr txBox="1"/>
          <p:nvPr/>
        </p:nvSpPr>
        <p:spPr>
          <a:xfrm>
            <a:off x="769835" y="6367528"/>
            <a:ext cx="10506811" cy="492443"/>
          </a:xfrm>
          <a:prstGeom prst="rect">
            <a:avLst/>
          </a:prstGeom>
          <a:noFill/>
        </p:spPr>
        <p:txBody>
          <a:bodyPr wrap="square" rtlCol="0">
            <a:spAutoFit/>
          </a:bodyPr>
          <a:lstStyle/>
          <a:p>
            <a:pPr algn="r"/>
            <a:r>
              <a:rPr kumimoji="1" lang="en-US" altLang="ja-JP" sz="1300" dirty="0">
                <a:latin typeface="+mn-ea"/>
              </a:rPr>
              <a:t>NICE: Violence and aggression: short-term management in mental health,</a:t>
            </a:r>
            <a:r>
              <a:rPr lang="ja-JP" altLang="en-US" sz="1300" dirty="0">
                <a:latin typeface="+mn-ea"/>
              </a:rPr>
              <a:t> </a:t>
            </a:r>
            <a:r>
              <a:rPr kumimoji="1" lang="en-US" altLang="ja-JP" sz="1300" dirty="0">
                <a:latin typeface="+mn-ea"/>
              </a:rPr>
              <a:t>health and community settings, NICE guideline[NG10], 2015</a:t>
            </a:r>
          </a:p>
          <a:p>
            <a:pPr algn="r"/>
            <a:r>
              <a:rPr kumimoji="1" lang="ja-JP" altLang="en-US" sz="1300" dirty="0">
                <a:latin typeface="+mn-ea"/>
              </a:rPr>
              <a:t>日本精神科救急学会：精神科救急医療ガイドライン，</a:t>
            </a:r>
            <a:r>
              <a:rPr kumimoji="1" lang="en-US" altLang="ja-JP" sz="1300" dirty="0">
                <a:latin typeface="+mn-ea"/>
              </a:rPr>
              <a:t>2022</a:t>
            </a:r>
            <a:r>
              <a:rPr kumimoji="1" lang="ja-JP" altLang="en-US" sz="1300" dirty="0">
                <a:latin typeface="+mn-ea"/>
              </a:rPr>
              <a:t>版</a:t>
            </a:r>
          </a:p>
        </p:txBody>
      </p:sp>
      <p:pic>
        <p:nvPicPr>
          <p:cNvPr id="7" name="図 6" descr="挿絵 が含まれている画像&#10;&#10;AI によって生成されたコンテンツは間違っている可能性があります。">
            <a:extLst>
              <a:ext uri="{FF2B5EF4-FFF2-40B4-BE49-F238E27FC236}">
                <a16:creationId xmlns:a16="http://schemas.microsoft.com/office/drawing/2014/main" id="{F165B086-6D8E-D2A3-030C-12ABB920FE18}"/>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4773901" y="2806700"/>
            <a:ext cx="6327150" cy="3560828"/>
          </a:xfrm>
          <a:prstGeom prst="rect">
            <a:avLst/>
          </a:prstGeom>
        </p:spPr>
      </p:pic>
      <p:sp>
        <p:nvSpPr>
          <p:cNvPr id="11" name="テキスト ボックス 10">
            <a:extLst>
              <a:ext uri="{FF2B5EF4-FFF2-40B4-BE49-F238E27FC236}">
                <a16:creationId xmlns:a16="http://schemas.microsoft.com/office/drawing/2014/main" id="{0792533E-D6B5-A028-3BE2-6F47DDD2B57E}"/>
              </a:ext>
            </a:extLst>
          </p:cNvPr>
          <p:cNvSpPr txBox="1"/>
          <p:nvPr/>
        </p:nvSpPr>
        <p:spPr>
          <a:xfrm>
            <a:off x="3025765" y="705174"/>
            <a:ext cx="6279797" cy="646331"/>
          </a:xfrm>
          <a:prstGeom prst="rect">
            <a:avLst/>
          </a:prstGeom>
          <a:noFill/>
        </p:spPr>
        <p:txBody>
          <a:bodyPr wrap="square" rtlCol="0">
            <a:spAutoFit/>
          </a:bodyPr>
          <a:lstStyle/>
          <a:p>
            <a:r>
              <a:rPr kumimoji="1" lang="ja-JP" altLang="en-US" sz="3600" dirty="0"/>
              <a:t>ディエスカレーションの方法</a:t>
            </a:r>
          </a:p>
        </p:txBody>
      </p:sp>
      <p:sp>
        <p:nvSpPr>
          <p:cNvPr id="12" name="四角形: 角を丸くする 11">
            <a:extLst>
              <a:ext uri="{FF2B5EF4-FFF2-40B4-BE49-F238E27FC236}">
                <a16:creationId xmlns:a16="http://schemas.microsoft.com/office/drawing/2014/main" id="{4B0B826B-0E35-8D45-D227-9D23E437C2F6}"/>
              </a:ext>
            </a:extLst>
          </p:cNvPr>
          <p:cNvSpPr/>
          <p:nvPr/>
        </p:nvSpPr>
        <p:spPr>
          <a:xfrm>
            <a:off x="1109428" y="617061"/>
            <a:ext cx="1777010" cy="711428"/>
          </a:xfrm>
          <a:prstGeom prst="roundRect">
            <a:avLst/>
          </a:prstGeom>
          <a:solidFill>
            <a:schemeClr val="accent6">
              <a:lumMod val="20000"/>
              <a:lumOff val="80000"/>
            </a:schemeClr>
          </a:solidFill>
          <a:ln w="19050">
            <a:solidFill>
              <a:schemeClr val="accent6">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a:extLst>
              <a:ext uri="{FF2B5EF4-FFF2-40B4-BE49-F238E27FC236}">
                <a16:creationId xmlns:a16="http://schemas.microsoft.com/office/drawing/2014/main" id="{A2F0B01F-5412-D74A-BE6F-3CB3CAE6598A}"/>
              </a:ext>
            </a:extLst>
          </p:cNvPr>
          <p:cNvSpPr txBox="1"/>
          <p:nvPr/>
        </p:nvSpPr>
        <p:spPr>
          <a:xfrm>
            <a:off x="1487134" y="705174"/>
            <a:ext cx="1354918" cy="584775"/>
          </a:xfrm>
          <a:prstGeom prst="rect">
            <a:avLst/>
          </a:prstGeom>
          <a:noFill/>
        </p:spPr>
        <p:txBody>
          <a:bodyPr wrap="square" rtlCol="0">
            <a:spAutoFit/>
          </a:bodyPr>
          <a:lstStyle/>
          <a:p>
            <a:r>
              <a:rPr kumimoji="1" lang="ja-JP" altLang="en-US" sz="3200" dirty="0">
                <a:latin typeface="+mn-ea"/>
              </a:rPr>
              <a:t>介入</a:t>
            </a:r>
          </a:p>
        </p:txBody>
      </p:sp>
      <p:cxnSp>
        <p:nvCxnSpPr>
          <p:cNvPr id="20" name="直線コネクタ 19">
            <a:extLst>
              <a:ext uri="{FF2B5EF4-FFF2-40B4-BE49-F238E27FC236}">
                <a16:creationId xmlns:a16="http://schemas.microsoft.com/office/drawing/2014/main" id="{0D37BEF0-87E6-BA78-BA91-559722F22194}"/>
              </a:ext>
            </a:extLst>
          </p:cNvPr>
          <p:cNvCxnSpPr>
            <a:cxnSpLocks/>
          </p:cNvCxnSpPr>
          <p:nvPr/>
        </p:nvCxnSpPr>
        <p:spPr>
          <a:xfrm>
            <a:off x="2796681" y="1328489"/>
            <a:ext cx="6463066" cy="0"/>
          </a:xfrm>
          <a:prstGeom prst="line">
            <a:avLst/>
          </a:prstGeom>
          <a:ln>
            <a:solidFill>
              <a:schemeClr val="accent6">
                <a:lumMod val="40000"/>
                <a:lumOff val="60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224959325"/>
      </p:ext>
    </p:extLst>
  </p:cSld>
  <p:clrMapOvr>
    <a:masterClrMapping/>
  </p:clrMapOvr>
  <mc:AlternateContent xmlns:mc="http://schemas.openxmlformats.org/markup-compatibility/2006" xmlns:p14="http://schemas.microsoft.com/office/powerpoint/2010/main">
    <mc:Choice Requires="p14">
      <p:transition spd="slow" p14:dur="2000" advTm="51156"/>
    </mc:Choice>
    <mc:Fallback xmlns="">
      <p:transition spd="slow" advTm="51156"/>
    </mc:Fallback>
  </mc:AlternateContent>
  <p:extLst>
    <p:ext uri="{E180D4A7-C9FB-4DFB-919C-405C955672EB}">
      <p14:showEvtLst xmlns:p14="http://schemas.microsoft.com/office/powerpoint/2010/main">
        <p14:playEvt time="5" objId="4"/>
        <p14:stopEvt time="50423" objId="4"/>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ED14D-9890-D0CE-FD8D-EA00A6F747BE}"/>
            </a:ext>
          </a:extLst>
        </p:cNvPr>
        <p:cNvGrpSpPr/>
        <p:nvPr/>
      </p:nvGrpSpPr>
      <p:grpSpPr>
        <a:xfrm>
          <a:off x="0" y="0"/>
          <a:ext cx="0" cy="0"/>
          <a:chOff x="0" y="0"/>
          <a:chExt cx="0" cy="0"/>
        </a:xfrm>
      </p:grpSpPr>
      <p:grpSp>
        <p:nvGrpSpPr>
          <p:cNvPr id="97" name="グループ化 96">
            <a:extLst>
              <a:ext uri="{FF2B5EF4-FFF2-40B4-BE49-F238E27FC236}">
                <a16:creationId xmlns:a16="http://schemas.microsoft.com/office/drawing/2014/main" id="{4A089349-20A3-F2A6-B4DA-0DC704C43F1D}"/>
              </a:ext>
            </a:extLst>
          </p:cNvPr>
          <p:cNvGrpSpPr/>
          <p:nvPr/>
        </p:nvGrpSpPr>
        <p:grpSpPr>
          <a:xfrm>
            <a:off x="-9149" y="0"/>
            <a:ext cx="666276" cy="6858000"/>
            <a:chOff x="-9149" y="0"/>
            <a:chExt cx="666276" cy="6858000"/>
          </a:xfrm>
        </p:grpSpPr>
        <p:sp>
          <p:nvSpPr>
            <p:cNvPr id="98" name="正方形/長方形 97">
              <a:extLst>
                <a:ext uri="{FF2B5EF4-FFF2-40B4-BE49-F238E27FC236}">
                  <a16:creationId xmlns:a16="http://schemas.microsoft.com/office/drawing/2014/main" id="{5D478BEA-AFC2-B5E0-0D15-D2E280FF58B2}"/>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D70B1950-CE52-B418-57AE-71FFE0DEEB17}"/>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正方形/長方形 99">
              <a:extLst>
                <a:ext uri="{FF2B5EF4-FFF2-40B4-BE49-F238E27FC236}">
                  <a16:creationId xmlns:a16="http://schemas.microsoft.com/office/drawing/2014/main" id="{29CDA848-7AD8-6DC4-4A18-6F3BC530D12D}"/>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a:extLst>
                <a:ext uri="{FF2B5EF4-FFF2-40B4-BE49-F238E27FC236}">
                  <a16:creationId xmlns:a16="http://schemas.microsoft.com/office/drawing/2014/main" id="{FEE1FA2A-D9D1-EF3A-EA27-9F8380127075}"/>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a:extLst>
                <a:ext uri="{FF2B5EF4-FFF2-40B4-BE49-F238E27FC236}">
                  <a16:creationId xmlns:a16="http://schemas.microsoft.com/office/drawing/2014/main" id="{E3F81B1C-EC89-8232-DA10-984C2301AB4A}"/>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a:extLst>
                <a:ext uri="{FF2B5EF4-FFF2-40B4-BE49-F238E27FC236}">
                  <a16:creationId xmlns:a16="http://schemas.microsoft.com/office/drawing/2014/main" id="{E70AC717-6540-1D9D-B105-FD92A6544C63}"/>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0A609CED-52E9-639B-065E-5EE878C61F56}"/>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a:extLst>
                <a:ext uri="{FF2B5EF4-FFF2-40B4-BE49-F238E27FC236}">
                  <a16:creationId xmlns:a16="http://schemas.microsoft.com/office/drawing/2014/main" id="{A79B88A6-5E79-4933-01BF-8B0E9144F993}"/>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a16="http://schemas.microsoft.com/office/drawing/2014/main" id="{9C492CCA-E4F1-FFB4-0B04-09693B78D9C6}"/>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a16="http://schemas.microsoft.com/office/drawing/2014/main" id="{ECCE6C6B-1C3D-2B1B-853F-0ADDA198793C}"/>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a:extLst>
                <a:ext uri="{FF2B5EF4-FFF2-40B4-BE49-F238E27FC236}">
                  <a16:creationId xmlns:a16="http://schemas.microsoft.com/office/drawing/2014/main" id="{6AD3469B-B491-980C-9CA6-A5CC6FB9A091}"/>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a16="http://schemas.microsoft.com/office/drawing/2014/main" id="{24579427-4D88-23FC-3A34-E7B139F4838C}"/>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a:extLst>
                <a:ext uri="{FF2B5EF4-FFF2-40B4-BE49-F238E27FC236}">
                  <a16:creationId xmlns:a16="http://schemas.microsoft.com/office/drawing/2014/main" id="{90E2D6DA-994B-1C97-532E-8EEB88E8E3EB}"/>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正方形/長方形 110">
              <a:extLst>
                <a:ext uri="{FF2B5EF4-FFF2-40B4-BE49-F238E27FC236}">
                  <a16:creationId xmlns:a16="http://schemas.microsoft.com/office/drawing/2014/main" id="{8CB95907-5CD7-3CB5-47CF-5F80DDEA15BF}"/>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a:extLst>
                <a:ext uri="{FF2B5EF4-FFF2-40B4-BE49-F238E27FC236}">
                  <a16:creationId xmlns:a16="http://schemas.microsoft.com/office/drawing/2014/main" id="{BC9BE34A-2793-49DF-1DFF-C0AC96AC1D11}"/>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a:extLst>
                <a:ext uri="{FF2B5EF4-FFF2-40B4-BE49-F238E27FC236}">
                  <a16:creationId xmlns:a16="http://schemas.microsoft.com/office/drawing/2014/main" id="{8F5530F6-F847-6A64-D73B-17A8E26ABAB7}"/>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a:extLst>
                <a:ext uri="{FF2B5EF4-FFF2-40B4-BE49-F238E27FC236}">
                  <a16:creationId xmlns:a16="http://schemas.microsoft.com/office/drawing/2014/main" id="{A4AB8541-3F47-CE61-F96A-B1591AA3D84E}"/>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a:extLst>
                <a:ext uri="{FF2B5EF4-FFF2-40B4-BE49-F238E27FC236}">
                  <a16:creationId xmlns:a16="http://schemas.microsoft.com/office/drawing/2014/main" id="{C30FE7E5-9DE6-070A-F8A4-22D6D9494BD8}"/>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グループ化 115">
            <a:extLst>
              <a:ext uri="{FF2B5EF4-FFF2-40B4-BE49-F238E27FC236}">
                <a16:creationId xmlns:a16="http://schemas.microsoft.com/office/drawing/2014/main" id="{087130BF-03C9-4B0A-8CA1-CD72F9465328}"/>
              </a:ext>
            </a:extLst>
          </p:cNvPr>
          <p:cNvGrpSpPr/>
          <p:nvPr/>
        </p:nvGrpSpPr>
        <p:grpSpPr>
          <a:xfrm>
            <a:off x="11534873" y="1"/>
            <a:ext cx="666276" cy="6858000"/>
            <a:chOff x="11534873" y="1"/>
            <a:chExt cx="666276" cy="6858000"/>
          </a:xfrm>
        </p:grpSpPr>
        <p:sp>
          <p:nvSpPr>
            <p:cNvPr id="117" name="正方形/長方形 116">
              <a:extLst>
                <a:ext uri="{FF2B5EF4-FFF2-40B4-BE49-F238E27FC236}">
                  <a16:creationId xmlns:a16="http://schemas.microsoft.com/office/drawing/2014/main" id="{0D87F472-BF21-70D8-E82A-9E248CAFADC4}"/>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a:extLst>
                <a:ext uri="{FF2B5EF4-FFF2-40B4-BE49-F238E27FC236}">
                  <a16:creationId xmlns:a16="http://schemas.microsoft.com/office/drawing/2014/main" id="{AEAC9972-D407-125E-93B8-88DAAE4B72EB}"/>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33C072EC-E59C-BDCB-96C6-7988264827EA}"/>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正方形/長方形 119">
              <a:extLst>
                <a:ext uri="{FF2B5EF4-FFF2-40B4-BE49-F238E27FC236}">
                  <a16:creationId xmlns:a16="http://schemas.microsoft.com/office/drawing/2014/main" id="{DA255700-888C-AD3E-801A-B6E84E928374}"/>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正方形/長方形 120">
              <a:extLst>
                <a:ext uri="{FF2B5EF4-FFF2-40B4-BE49-F238E27FC236}">
                  <a16:creationId xmlns:a16="http://schemas.microsoft.com/office/drawing/2014/main" id="{D390DE72-C519-FB31-BDD0-984AB3180C8E}"/>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a16="http://schemas.microsoft.com/office/drawing/2014/main" id="{DE2E0BEB-2CC9-A2C6-9646-83A39167E106}"/>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正方形/長方形 122">
              <a:extLst>
                <a:ext uri="{FF2B5EF4-FFF2-40B4-BE49-F238E27FC236}">
                  <a16:creationId xmlns:a16="http://schemas.microsoft.com/office/drawing/2014/main" id="{0AF4287C-FD50-62BB-E560-721815C32FD6}"/>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AB85AA3C-7D7F-B00B-7067-065552999FFE}"/>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正方形/長方形 124">
              <a:extLst>
                <a:ext uri="{FF2B5EF4-FFF2-40B4-BE49-F238E27FC236}">
                  <a16:creationId xmlns:a16="http://schemas.microsoft.com/office/drawing/2014/main" id="{26BABBDE-64E8-DB2F-5810-BD0F0E8259C7}"/>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a:extLst>
                <a:ext uri="{FF2B5EF4-FFF2-40B4-BE49-F238E27FC236}">
                  <a16:creationId xmlns:a16="http://schemas.microsoft.com/office/drawing/2014/main" id="{414F2EF1-7417-1B99-5521-68EE0BEE192B}"/>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正方形/長方形 126">
              <a:extLst>
                <a:ext uri="{FF2B5EF4-FFF2-40B4-BE49-F238E27FC236}">
                  <a16:creationId xmlns:a16="http://schemas.microsoft.com/office/drawing/2014/main" id="{B00A26CD-BA31-F54E-89AB-46B6B3010950}"/>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a:extLst>
                <a:ext uri="{FF2B5EF4-FFF2-40B4-BE49-F238E27FC236}">
                  <a16:creationId xmlns:a16="http://schemas.microsoft.com/office/drawing/2014/main" id="{AD8E0621-6314-B5B7-3821-F4CDFF632EF9}"/>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正方形/長方形 128">
              <a:extLst>
                <a:ext uri="{FF2B5EF4-FFF2-40B4-BE49-F238E27FC236}">
                  <a16:creationId xmlns:a16="http://schemas.microsoft.com/office/drawing/2014/main" id="{E7E55E0C-DFCA-2DBC-4F6E-689C08EF2520}"/>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a:extLst>
                <a:ext uri="{FF2B5EF4-FFF2-40B4-BE49-F238E27FC236}">
                  <a16:creationId xmlns:a16="http://schemas.microsoft.com/office/drawing/2014/main" id="{D210FC9F-26D6-999A-20D6-FEAFBC9C290E}"/>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正方形/長方形 130">
              <a:extLst>
                <a:ext uri="{FF2B5EF4-FFF2-40B4-BE49-F238E27FC236}">
                  <a16:creationId xmlns:a16="http://schemas.microsoft.com/office/drawing/2014/main" id="{8C1A8930-985F-FC8F-E3BE-DF38ABD8E5A2}"/>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630B3675-D9E9-5A4A-7DB9-B8F24AC6D89A}"/>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a:extLst>
                <a:ext uri="{FF2B5EF4-FFF2-40B4-BE49-F238E27FC236}">
                  <a16:creationId xmlns:a16="http://schemas.microsoft.com/office/drawing/2014/main" id="{7E653B0D-4F41-B244-2A5B-FE96257C03C8}"/>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a:extLst>
                <a:ext uri="{FF2B5EF4-FFF2-40B4-BE49-F238E27FC236}">
                  <a16:creationId xmlns:a16="http://schemas.microsoft.com/office/drawing/2014/main" id="{F960AAF4-E514-9FF7-EF38-FBD7A5FFFC91}"/>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正方形/長方形 1">
            <a:extLst>
              <a:ext uri="{FF2B5EF4-FFF2-40B4-BE49-F238E27FC236}">
                <a16:creationId xmlns:a16="http://schemas.microsoft.com/office/drawing/2014/main" id="{26A7891F-7D1F-6C37-F51A-6D87FA6C8942}"/>
              </a:ext>
            </a:extLst>
          </p:cNvPr>
          <p:cNvSpPr/>
          <p:nvPr/>
        </p:nvSpPr>
        <p:spPr>
          <a:xfrm>
            <a:off x="1235903" y="1548822"/>
            <a:ext cx="9735988" cy="461666"/>
          </a:xfrm>
          <a:prstGeom prst="rect">
            <a:avLst/>
          </a:prstGeom>
          <a:solidFill>
            <a:schemeClr val="accent6">
              <a:lumMod val="20000"/>
              <a:lumOff val="80000"/>
            </a:schemeClr>
          </a:solidFill>
          <a:ln w="12700">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ボックス 2">
            <a:extLst>
              <a:ext uri="{FF2B5EF4-FFF2-40B4-BE49-F238E27FC236}">
                <a16:creationId xmlns:a16="http://schemas.microsoft.com/office/drawing/2014/main" id="{2DC55317-4DD4-59BD-9F16-AAFD31E69366}"/>
              </a:ext>
            </a:extLst>
          </p:cNvPr>
          <p:cNvSpPr txBox="1"/>
          <p:nvPr/>
        </p:nvSpPr>
        <p:spPr>
          <a:xfrm>
            <a:off x="1346949" y="1572660"/>
            <a:ext cx="9735988" cy="461665"/>
          </a:xfrm>
          <a:prstGeom prst="rect">
            <a:avLst/>
          </a:prstGeom>
          <a:noFill/>
        </p:spPr>
        <p:txBody>
          <a:bodyPr wrap="square" rtlCol="0">
            <a:spAutoFit/>
          </a:bodyPr>
          <a:lstStyle/>
          <a:p>
            <a:r>
              <a:rPr lang="ja-JP" altLang="en-US" sz="2400" dirty="0">
                <a:latin typeface="+mn-ea"/>
              </a:rPr>
              <a:t>周辺環境の管理</a:t>
            </a:r>
          </a:p>
        </p:txBody>
      </p:sp>
      <p:sp>
        <p:nvSpPr>
          <p:cNvPr id="13" name="テキスト ボックス 12">
            <a:extLst>
              <a:ext uri="{FF2B5EF4-FFF2-40B4-BE49-F238E27FC236}">
                <a16:creationId xmlns:a16="http://schemas.microsoft.com/office/drawing/2014/main" id="{1340BB17-A8B9-8AD4-140B-202DE2FF58A2}"/>
              </a:ext>
            </a:extLst>
          </p:cNvPr>
          <p:cNvSpPr txBox="1"/>
          <p:nvPr/>
        </p:nvSpPr>
        <p:spPr>
          <a:xfrm>
            <a:off x="1235903" y="2108145"/>
            <a:ext cx="10183820" cy="400110"/>
          </a:xfrm>
          <a:prstGeom prst="rect">
            <a:avLst/>
          </a:prstGeom>
          <a:noFill/>
        </p:spPr>
        <p:txBody>
          <a:bodyPr wrap="square" rtlCol="0">
            <a:spAutoFit/>
          </a:bodyPr>
          <a:lstStyle/>
          <a:p>
            <a:pPr>
              <a:spcBef>
                <a:spcPts val="1500"/>
              </a:spcBef>
              <a:defRPr/>
            </a:pPr>
            <a:r>
              <a:rPr kumimoji="1" lang="ja-JP" altLang="en-US" sz="2000" i="0" u="none" strike="noStrike" kern="1200" cap="none" spc="0" normalizeH="0" baseline="0" noProof="0" dirty="0">
                <a:ln>
                  <a:noFill/>
                </a:ln>
                <a:effectLst/>
                <a:uLnTx/>
                <a:uFillTx/>
                <a:latin typeface="+mn-ea"/>
                <a:cs typeface="+mn-cs"/>
              </a:rPr>
              <a:t>他の患者、当該患者、スタッフの安全を確保するために、環境を整える。</a:t>
            </a:r>
          </a:p>
        </p:txBody>
      </p:sp>
      <p:sp>
        <p:nvSpPr>
          <p:cNvPr id="15" name="正方形/長方形 14">
            <a:extLst>
              <a:ext uri="{FF2B5EF4-FFF2-40B4-BE49-F238E27FC236}">
                <a16:creationId xmlns:a16="http://schemas.microsoft.com/office/drawing/2014/main" id="{FE6A2A7C-53D7-94C3-4585-68CE0D3A20F5}"/>
              </a:ext>
            </a:extLst>
          </p:cNvPr>
          <p:cNvSpPr/>
          <p:nvPr/>
        </p:nvSpPr>
        <p:spPr>
          <a:xfrm>
            <a:off x="1432698" y="3224212"/>
            <a:ext cx="2857309" cy="1090501"/>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000" dirty="0">
                <a:solidFill>
                  <a:schemeClr val="tx1"/>
                </a:solidFill>
              </a:rPr>
              <a:t>応援の必要性を</a:t>
            </a:r>
            <a:endParaRPr lang="en-US" altLang="ja-JP" sz="2000" dirty="0">
              <a:solidFill>
                <a:schemeClr val="tx1"/>
              </a:solidFill>
            </a:endParaRPr>
          </a:p>
          <a:p>
            <a:pPr algn="ctr"/>
            <a:r>
              <a:rPr lang="ja-JP" altLang="en-US" sz="2000" dirty="0">
                <a:solidFill>
                  <a:schemeClr val="tx1"/>
                </a:solidFill>
              </a:rPr>
              <a:t>検討</a:t>
            </a:r>
          </a:p>
        </p:txBody>
      </p:sp>
      <p:sp>
        <p:nvSpPr>
          <p:cNvPr id="5" name="正方形/長方形 4">
            <a:extLst>
              <a:ext uri="{FF2B5EF4-FFF2-40B4-BE49-F238E27FC236}">
                <a16:creationId xmlns:a16="http://schemas.microsoft.com/office/drawing/2014/main" id="{B30B93AF-99E9-0059-03B4-2C6656975D74}"/>
              </a:ext>
            </a:extLst>
          </p:cNvPr>
          <p:cNvSpPr/>
          <p:nvPr/>
        </p:nvSpPr>
        <p:spPr>
          <a:xfrm>
            <a:off x="4594585" y="3218240"/>
            <a:ext cx="2857309" cy="1090501"/>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000" dirty="0">
                <a:solidFill>
                  <a:schemeClr val="tx1"/>
                </a:solidFill>
              </a:rPr>
              <a:t>危険物の除去</a:t>
            </a:r>
          </a:p>
          <a:p>
            <a:pPr algn="ctr"/>
            <a:r>
              <a:rPr lang="ja-JP" altLang="en-US" sz="1600" dirty="0">
                <a:solidFill>
                  <a:schemeClr val="tx1"/>
                </a:solidFill>
              </a:rPr>
              <a:t>（本人の持ちもの、</a:t>
            </a:r>
            <a:endParaRPr lang="en-US" altLang="ja-JP" sz="1600" dirty="0">
              <a:solidFill>
                <a:schemeClr val="tx1"/>
              </a:solidFill>
            </a:endParaRPr>
          </a:p>
          <a:p>
            <a:pPr algn="ctr"/>
            <a:r>
              <a:rPr lang="ja-JP" altLang="en-US" sz="1600" dirty="0">
                <a:solidFill>
                  <a:schemeClr val="tx1"/>
                </a:solidFill>
              </a:rPr>
              <a:t>周辺物品など）</a:t>
            </a:r>
          </a:p>
        </p:txBody>
      </p:sp>
      <p:sp>
        <p:nvSpPr>
          <p:cNvPr id="6" name="正方形/長方形 5">
            <a:extLst>
              <a:ext uri="{FF2B5EF4-FFF2-40B4-BE49-F238E27FC236}">
                <a16:creationId xmlns:a16="http://schemas.microsoft.com/office/drawing/2014/main" id="{7382D0D4-9B52-95D4-914C-0EE62739116B}"/>
              </a:ext>
            </a:extLst>
          </p:cNvPr>
          <p:cNvSpPr/>
          <p:nvPr/>
        </p:nvSpPr>
        <p:spPr>
          <a:xfrm>
            <a:off x="7756472" y="3218240"/>
            <a:ext cx="2857309" cy="1090501"/>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000" dirty="0">
                <a:solidFill>
                  <a:schemeClr val="tx1"/>
                </a:solidFill>
              </a:rPr>
              <a:t>他の患者あるいは</a:t>
            </a:r>
          </a:p>
          <a:p>
            <a:pPr algn="ctr"/>
            <a:r>
              <a:rPr lang="ja-JP" altLang="en-US" sz="2000" dirty="0">
                <a:solidFill>
                  <a:schemeClr val="tx1"/>
                </a:solidFill>
              </a:rPr>
              <a:t>当該患者を移動</a:t>
            </a:r>
          </a:p>
        </p:txBody>
      </p:sp>
      <p:sp>
        <p:nvSpPr>
          <p:cNvPr id="8" name="正方形/長方形 7">
            <a:extLst>
              <a:ext uri="{FF2B5EF4-FFF2-40B4-BE49-F238E27FC236}">
                <a16:creationId xmlns:a16="http://schemas.microsoft.com/office/drawing/2014/main" id="{97F3434B-A17A-DB86-23D5-6CCC30C2DECC}"/>
              </a:ext>
            </a:extLst>
          </p:cNvPr>
          <p:cNvSpPr/>
          <p:nvPr/>
        </p:nvSpPr>
        <p:spPr>
          <a:xfrm>
            <a:off x="3016598" y="4729472"/>
            <a:ext cx="2857309" cy="1090501"/>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000" dirty="0">
                <a:solidFill>
                  <a:schemeClr val="tx1"/>
                </a:solidFill>
              </a:rPr>
              <a:t>音の調整</a:t>
            </a:r>
          </a:p>
          <a:p>
            <a:pPr algn="ctr"/>
            <a:r>
              <a:rPr lang="ja-JP" altLang="en-US" sz="1600" dirty="0">
                <a:solidFill>
                  <a:schemeClr val="tx1"/>
                </a:solidFill>
              </a:rPr>
              <a:t>（テレビ・ラジオ</a:t>
            </a:r>
            <a:endParaRPr lang="en-US" altLang="ja-JP" sz="1600" dirty="0">
              <a:solidFill>
                <a:schemeClr val="tx1"/>
              </a:solidFill>
            </a:endParaRPr>
          </a:p>
          <a:p>
            <a:pPr algn="ctr"/>
            <a:r>
              <a:rPr lang="ja-JP" altLang="en-US" sz="1600" dirty="0">
                <a:solidFill>
                  <a:schemeClr val="tx1"/>
                </a:solidFill>
              </a:rPr>
              <a:t>などは消す）</a:t>
            </a:r>
          </a:p>
        </p:txBody>
      </p:sp>
      <p:sp>
        <p:nvSpPr>
          <p:cNvPr id="9" name="正方形/長方形 8">
            <a:extLst>
              <a:ext uri="{FF2B5EF4-FFF2-40B4-BE49-F238E27FC236}">
                <a16:creationId xmlns:a16="http://schemas.microsoft.com/office/drawing/2014/main" id="{61A820FC-2A2F-62C2-9C20-EFBD12F2E40A}"/>
              </a:ext>
            </a:extLst>
          </p:cNvPr>
          <p:cNvSpPr/>
          <p:nvPr/>
        </p:nvSpPr>
        <p:spPr>
          <a:xfrm>
            <a:off x="6214943" y="4729472"/>
            <a:ext cx="2857309" cy="1090501"/>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000" dirty="0">
                <a:solidFill>
                  <a:schemeClr val="tx1"/>
                </a:solidFill>
              </a:rPr>
              <a:t>他の患者</a:t>
            </a:r>
          </a:p>
          <a:p>
            <a:pPr algn="ctr"/>
            <a:r>
              <a:rPr lang="ja-JP" altLang="en-US" sz="2000" dirty="0">
                <a:solidFill>
                  <a:schemeClr val="tx1"/>
                </a:solidFill>
              </a:rPr>
              <a:t>スタッフへの</a:t>
            </a:r>
          </a:p>
          <a:p>
            <a:pPr algn="ctr"/>
            <a:r>
              <a:rPr lang="ja-JP" altLang="en-US" sz="2000" dirty="0">
                <a:solidFill>
                  <a:schemeClr val="tx1"/>
                </a:solidFill>
              </a:rPr>
              <a:t>状況説明</a:t>
            </a:r>
          </a:p>
        </p:txBody>
      </p:sp>
      <p:sp>
        <p:nvSpPr>
          <p:cNvPr id="7" name="テキスト ボックス 6">
            <a:extLst>
              <a:ext uri="{FF2B5EF4-FFF2-40B4-BE49-F238E27FC236}">
                <a16:creationId xmlns:a16="http://schemas.microsoft.com/office/drawing/2014/main" id="{3406A799-C0C3-A857-9B6F-59687FFD1D23}"/>
              </a:ext>
            </a:extLst>
          </p:cNvPr>
          <p:cNvSpPr txBox="1"/>
          <p:nvPr/>
        </p:nvSpPr>
        <p:spPr>
          <a:xfrm>
            <a:off x="769835" y="6367528"/>
            <a:ext cx="10506811" cy="492443"/>
          </a:xfrm>
          <a:prstGeom prst="rect">
            <a:avLst/>
          </a:prstGeom>
          <a:noFill/>
        </p:spPr>
        <p:txBody>
          <a:bodyPr wrap="square" rtlCol="0">
            <a:spAutoFit/>
          </a:bodyPr>
          <a:lstStyle/>
          <a:p>
            <a:pPr algn="r"/>
            <a:r>
              <a:rPr kumimoji="1" lang="en-US" altLang="ja-JP" sz="1300" dirty="0">
                <a:latin typeface="+mn-ea"/>
              </a:rPr>
              <a:t>NICE: Violence and aggression: short-term management in mental health,</a:t>
            </a:r>
            <a:r>
              <a:rPr lang="ja-JP" altLang="en-US" sz="1300" dirty="0">
                <a:latin typeface="+mn-ea"/>
              </a:rPr>
              <a:t> </a:t>
            </a:r>
            <a:r>
              <a:rPr kumimoji="1" lang="en-US" altLang="ja-JP" sz="1300" dirty="0">
                <a:latin typeface="+mn-ea"/>
              </a:rPr>
              <a:t>health and community settings, NICE guideline[NG10], 2015</a:t>
            </a:r>
          </a:p>
          <a:p>
            <a:pPr algn="r"/>
            <a:r>
              <a:rPr kumimoji="1" lang="ja-JP" altLang="en-US" sz="1300" dirty="0">
                <a:latin typeface="+mn-ea"/>
              </a:rPr>
              <a:t>日本精神科救急学会：精神科救急医療ガイドライン，</a:t>
            </a:r>
            <a:r>
              <a:rPr kumimoji="1" lang="en-US" altLang="ja-JP" sz="1300" dirty="0">
                <a:latin typeface="+mn-ea"/>
              </a:rPr>
              <a:t>2022</a:t>
            </a:r>
            <a:r>
              <a:rPr kumimoji="1" lang="ja-JP" altLang="en-US" sz="1300" dirty="0">
                <a:latin typeface="+mn-ea"/>
              </a:rPr>
              <a:t>版</a:t>
            </a:r>
          </a:p>
        </p:txBody>
      </p:sp>
      <p:pic>
        <p:nvPicPr>
          <p:cNvPr id="17" name="図 16" descr="会社名&#10;&#10;AI によって生成されたコンテンツは間違っている可能性があります。">
            <a:extLst>
              <a:ext uri="{FF2B5EF4-FFF2-40B4-BE49-F238E27FC236}">
                <a16:creationId xmlns:a16="http://schemas.microsoft.com/office/drawing/2014/main" id="{439C6C0D-9C32-AFDC-ABBB-A3DCD6FEEA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3226" y="3723422"/>
            <a:ext cx="601250" cy="601250"/>
          </a:xfrm>
          <a:prstGeom prst="rect">
            <a:avLst/>
          </a:prstGeom>
        </p:spPr>
      </p:pic>
      <p:pic>
        <p:nvPicPr>
          <p:cNvPr id="19" name="図 18" descr="アイコン&#10;&#10;AI によって生成されたコンテンツは間違っている可能性があります。">
            <a:extLst>
              <a:ext uri="{FF2B5EF4-FFF2-40B4-BE49-F238E27FC236}">
                <a16:creationId xmlns:a16="http://schemas.microsoft.com/office/drawing/2014/main" id="{5686F38B-F5A4-AFE2-6D42-CEC8C40C78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9189" y="3749833"/>
            <a:ext cx="500754" cy="500754"/>
          </a:xfrm>
          <a:prstGeom prst="rect">
            <a:avLst/>
          </a:prstGeom>
        </p:spPr>
      </p:pic>
      <p:pic>
        <p:nvPicPr>
          <p:cNvPr id="21" name="図 20" descr="アイコン&#10;&#10;AI によって生成されたコンテンツは間違っている可能性があります。">
            <a:extLst>
              <a:ext uri="{FF2B5EF4-FFF2-40B4-BE49-F238E27FC236}">
                <a16:creationId xmlns:a16="http://schemas.microsoft.com/office/drawing/2014/main" id="{40561673-A51F-AAF5-5A21-C987C5A59B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52785" y="3649373"/>
            <a:ext cx="587341" cy="587341"/>
          </a:xfrm>
          <a:prstGeom prst="rect">
            <a:avLst/>
          </a:prstGeom>
        </p:spPr>
      </p:pic>
      <p:pic>
        <p:nvPicPr>
          <p:cNvPr id="23" name="図 22" descr="アイコン&#10;&#10;AI によって生成されたコンテンツは間違っている可能性があります。">
            <a:extLst>
              <a:ext uri="{FF2B5EF4-FFF2-40B4-BE49-F238E27FC236}">
                <a16:creationId xmlns:a16="http://schemas.microsoft.com/office/drawing/2014/main" id="{22C458AA-16DF-4E18-2D5D-FEBE7886B5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88692" y="5268511"/>
            <a:ext cx="601250" cy="601250"/>
          </a:xfrm>
          <a:prstGeom prst="rect">
            <a:avLst/>
          </a:prstGeom>
        </p:spPr>
      </p:pic>
      <p:pic>
        <p:nvPicPr>
          <p:cNvPr id="25" name="図 24" descr="アイコン&#10;&#10;AI によって生成されたコンテンツは間違っている可能性があります。">
            <a:extLst>
              <a:ext uri="{FF2B5EF4-FFF2-40B4-BE49-F238E27FC236}">
                <a16:creationId xmlns:a16="http://schemas.microsoft.com/office/drawing/2014/main" id="{A0F87792-3D94-FB20-D0BB-6EC1000AB16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76626" y="5197281"/>
            <a:ext cx="553243" cy="553243"/>
          </a:xfrm>
          <a:prstGeom prst="rect">
            <a:avLst/>
          </a:prstGeom>
        </p:spPr>
      </p:pic>
      <p:sp>
        <p:nvSpPr>
          <p:cNvPr id="14" name="テキスト ボックス 13">
            <a:extLst>
              <a:ext uri="{FF2B5EF4-FFF2-40B4-BE49-F238E27FC236}">
                <a16:creationId xmlns:a16="http://schemas.microsoft.com/office/drawing/2014/main" id="{6FB890B3-1622-B741-95A2-E16F6937F1A5}"/>
              </a:ext>
            </a:extLst>
          </p:cNvPr>
          <p:cNvSpPr txBox="1"/>
          <p:nvPr/>
        </p:nvSpPr>
        <p:spPr>
          <a:xfrm>
            <a:off x="3025765" y="705174"/>
            <a:ext cx="6279797" cy="646331"/>
          </a:xfrm>
          <a:prstGeom prst="rect">
            <a:avLst/>
          </a:prstGeom>
          <a:noFill/>
        </p:spPr>
        <p:txBody>
          <a:bodyPr wrap="square" rtlCol="0">
            <a:spAutoFit/>
          </a:bodyPr>
          <a:lstStyle/>
          <a:p>
            <a:r>
              <a:rPr kumimoji="1" lang="ja-JP" altLang="en-US" sz="3600" dirty="0"/>
              <a:t>ディエスカレーションの方法</a:t>
            </a:r>
          </a:p>
        </p:txBody>
      </p:sp>
      <p:sp>
        <p:nvSpPr>
          <p:cNvPr id="16" name="四角形: 角を丸くする 15">
            <a:extLst>
              <a:ext uri="{FF2B5EF4-FFF2-40B4-BE49-F238E27FC236}">
                <a16:creationId xmlns:a16="http://schemas.microsoft.com/office/drawing/2014/main" id="{C60836D7-1B7E-1513-A049-81FF41CFA882}"/>
              </a:ext>
            </a:extLst>
          </p:cNvPr>
          <p:cNvSpPr/>
          <p:nvPr/>
        </p:nvSpPr>
        <p:spPr>
          <a:xfrm>
            <a:off x="1109428" y="617061"/>
            <a:ext cx="1777010" cy="711428"/>
          </a:xfrm>
          <a:prstGeom prst="roundRect">
            <a:avLst/>
          </a:prstGeom>
          <a:solidFill>
            <a:schemeClr val="accent6">
              <a:lumMod val="20000"/>
              <a:lumOff val="80000"/>
            </a:schemeClr>
          </a:solidFill>
          <a:ln w="19050">
            <a:solidFill>
              <a:schemeClr val="accent6">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テキスト ボックス 17">
            <a:extLst>
              <a:ext uri="{FF2B5EF4-FFF2-40B4-BE49-F238E27FC236}">
                <a16:creationId xmlns:a16="http://schemas.microsoft.com/office/drawing/2014/main" id="{4D2AE5BA-6911-BCDE-81FF-B98A173E5085}"/>
              </a:ext>
            </a:extLst>
          </p:cNvPr>
          <p:cNvSpPr txBox="1"/>
          <p:nvPr/>
        </p:nvSpPr>
        <p:spPr>
          <a:xfrm>
            <a:off x="1487134" y="705174"/>
            <a:ext cx="1354918" cy="584775"/>
          </a:xfrm>
          <a:prstGeom prst="rect">
            <a:avLst/>
          </a:prstGeom>
          <a:noFill/>
        </p:spPr>
        <p:txBody>
          <a:bodyPr wrap="square" rtlCol="0">
            <a:spAutoFit/>
          </a:bodyPr>
          <a:lstStyle/>
          <a:p>
            <a:r>
              <a:rPr kumimoji="1" lang="ja-JP" altLang="en-US" sz="3200" dirty="0">
                <a:latin typeface="+mn-ea"/>
              </a:rPr>
              <a:t>介入</a:t>
            </a:r>
          </a:p>
        </p:txBody>
      </p:sp>
      <p:cxnSp>
        <p:nvCxnSpPr>
          <p:cNvPr id="20" name="直線コネクタ 19">
            <a:extLst>
              <a:ext uri="{FF2B5EF4-FFF2-40B4-BE49-F238E27FC236}">
                <a16:creationId xmlns:a16="http://schemas.microsoft.com/office/drawing/2014/main" id="{82D3238E-AFE5-B73B-225C-06319D4D5746}"/>
              </a:ext>
            </a:extLst>
          </p:cNvPr>
          <p:cNvCxnSpPr>
            <a:cxnSpLocks/>
          </p:cNvCxnSpPr>
          <p:nvPr/>
        </p:nvCxnSpPr>
        <p:spPr>
          <a:xfrm>
            <a:off x="2796681" y="1328489"/>
            <a:ext cx="6463066" cy="0"/>
          </a:xfrm>
          <a:prstGeom prst="line">
            <a:avLst/>
          </a:prstGeom>
          <a:ln>
            <a:solidFill>
              <a:schemeClr val="accent6">
                <a:lumMod val="40000"/>
                <a:lumOff val="60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046312552"/>
      </p:ext>
    </p:extLst>
  </p:cSld>
  <p:clrMapOvr>
    <a:masterClrMapping/>
  </p:clrMapOvr>
  <mc:AlternateContent xmlns:mc="http://schemas.openxmlformats.org/markup-compatibility/2006" xmlns:p14="http://schemas.microsoft.com/office/powerpoint/2010/main">
    <mc:Choice Requires="p14">
      <p:transition spd="slow" p14:dur="2000" advTm="50653"/>
    </mc:Choice>
    <mc:Fallback xmlns="">
      <p:transition spd="slow" advTm="50653"/>
    </mc:Fallback>
  </mc:AlternateContent>
  <p:extLst>
    <p:ext uri="{E180D4A7-C9FB-4DFB-919C-405C955672EB}">
      <p14:showEvtLst xmlns:p14="http://schemas.microsoft.com/office/powerpoint/2010/main">
        <p14:playEvt time="5" objId="22"/>
        <p14:stopEvt time="50069" objId="22"/>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3E4B65-6763-C17C-43C0-49BC0C3E286B}"/>
            </a:ext>
          </a:extLst>
        </p:cNvPr>
        <p:cNvGrpSpPr/>
        <p:nvPr/>
      </p:nvGrpSpPr>
      <p:grpSpPr>
        <a:xfrm>
          <a:off x="0" y="0"/>
          <a:ext cx="0" cy="0"/>
          <a:chOff x="0" y="0"/>
          <a:chExt cx="0" cy="0"/>
        </a:xfrm>
      </p:grpSpPr>
      <p:pic>
        <p:nvPicPr>
          <p:cNvPr id="27" name="図 26" descr="おもちゃ, 人形, 挿絵 が含まれている画像&#10;&#10;AI によって生成されたコンテンツは間違っている可能性があります。">
            <a:extLst>
              <a:ext uri="{FF2B5EF4-FFF2-40B4-BE49-F238E27FC236}">
                <a16:creationId xmlns:a16="http://schemas.microsoft.com/office/drawing/2014/main" id="{664CE492-3675-C502-A27D-E887A9BFFC6F}"/>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4523535" y="2380285"/>
            <a:ext cx="2713294" cy="4041969"/>
          </a:xfrm>
          <a:prstGeom prst="rect">
            <a:avLst/>
          </a:prstGeom>
        </p:spPr>
      </p:pic>
      <p:grpSp>
        <p:nvGrpSpPr>
          <p:cNvPr id="97" name="グループ化 96">
            <a:extLst>
              <a:ext uri="{FF2B5EF4-FFF2-40B4-BE49-F238E27FC236}">
                <a16:creationId xmlns:a16="http://schemas.microsoft.com/office/drawing/2014/main" id="{379E8E26-6562-11D4-34BB-B22D89B2683B}"/>
              </a:ext>
            </a:extLst>
          </p:cNvPr>
          <p:cNvGrpSpPr/>
          <p:nvPr/>
        </p:nvGrpSpPr>
        <p:grpSpPr>
          <a:xfrm>
            <a:off x="-9149" y="0"/>
            <a:ext cx="666276" cy="6858000"/>
            <a:chOff x="-9149" y="0"/>
            <a:chExt cx="666276" cy="6858000"/>
          </a:xfrm>
        </p:grpSpPr>
        <p:sp>
          <p:nvSpPr>
            <p:cNvPr id="98" name="正方形/長方形 97">
              <a:extLst>
                <a:ext uri="{FF2B5EF4-FFF2-40B4-BE49-F238E27FC236}">
                  <a16:creationId xmlns:a16="http://schemas.microsoft.com/office/drawing/2014/main" id="{3C609DF1-8862-B220-2ADB-2D92ED7E280D}"/>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52AF1475-72E4-615B-8779-ABD22604A93D}"/>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正方形/長方形 99">
              <a:extLst>
                <a:ext uri="{FF2B5EF4-FFF2-40B4-BE49-F238E27FC236}">
                  <a16:creationId xmlns:a16="http://schemas.microsoft.com/office/drawing/2014/main" id="{68A7F0A6-A7B7-9D77-2DAD-46C5E84353FF}"/>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a:extLst>
                <a:ext uri="{FF2B5EF4-FFF2-40B4-BE49-F238E27FC236}">
                  <a16:creationId xmlns:a16="http://schemas.microsoft.com/office/drawing/2014/main" id="{9E1E10F9-7C86-BB5C-0FA1-F92D8FDF6267}"/>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a:extLst>
                <a:ext uri="{FF2B5EF4-FFF2-40B4-BE49-F238E27FC236}">
                  <a16:creationId xmlns:a16="http://schemas.microsoft.com/office/drawing/2014/main" id="{93C26EAB-735C-6F44-7FAA-BC96EDD9D458}"/>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a:extLst>
                <a:ext uri="{FF2B5EF4-FFF2-40B4-BE49-F238E27FC236}">
                  <a16:creationId xmlns:a16="http://schemas.microsoft.com/office/drawing/2014/main" id="{8CF374C5-12B8-D5A5-4DC4-2DD437BA6EBF}"/>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9348244B-ED00-5BB2-222F-51A884C5BCAB}"/>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a:extLst>
                <a:ext uri="{FF2B5EF4-FFF2-40B4-BE49-F238E27FC236}">
                  <a16:creationId xmlns:a16="http://schemas.microsoft.com/office/drawing/2014/main" id="{834B9ADB-BA54-1A13-F98D-F85B367E777A}"/>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a16="http://schemas.microsoft.com/office/drawing/2014/main" id="{31A1A69A-9E47-EB9C-33B1-CE8A009B585B}"/>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a16="http://schemas.microsoft.com/office/drawing/2014/main" id="{19CB5407-34B0-3B55-F51E-3CD990447982}"/>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a:extLst>
                <a:ext uri="{FF2B5EF4-FFF2-40B4-BE49-F238E27FC236}">
                  <a16:creationId xmlns:a16="http://schemas.microsoft.com/office/drawing/2014/main" id="{054B6DDE-3C24-0A4D-C096-58613EE7CE75}"/>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a16="http://schemas.microsoft.com/office/drawing/2014/main" id="{72613E34-605C-5FE6-9E26-6B4FEB40820A}"/>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a:extLst>
                <a:ext uri="{FF2B5EF4-FFF2-40B4-BE49-F238E27FC236}">
                  <a16:creationId xmlns:a16="http://schemas.microsoft.com/office/drawing/2014/main" id="{E3EE937A-D0BF-0261-4D26-A678C764C5E9}"/>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正方形/長方形 110">
              <a:extLst>
                <a:ext uri="{FF2B5EF4-FFF2-40B4-BE49-F238E27FC236}">
                  <a16:creationId xmlns:a16="http://schemas.microsoft.com/office/drawing/2014/main" id="{C1200ABD-E4A7-B4BD-3E50-CE44A299DA08}"/>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a:extLst>
                <a:ext uri="{FF2B5EF4-FFF2-40B4-BE49-F238E27FC236}">
                  <a16:creationId xmlns:a16="http://schemas.microsoft.com/office/drawing/2014/main" id="{B32FF466-3D83-F215-C538-64644BDF5C75}"/>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a:extLst>
                <a:ext uri="{FF2B5EF4-FFF2-40B4-BE49-F238E27FC236}">
                  <a16:creationId xmlns:a16="http://schemas.microsoft.com/office/drawing/2014/main" id="{73DCB1F0-D51F-9D5A-CDCA-D65C182F5BF7}"/>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a:extLst>
                <a:ext uri="{FF2B5EF4-FFF2-40B4-BE49-F238E27FC236}">
                  <a16:creationId xmlns:a16="http://schemas.microsoft.com/office/drawing/2014/main" id="{0D172356-F5BC-19E5-5462-54E7BFB32B21}"/>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a:extLst>
                <a:ext uri="{FF2B5EF4-FFF2-40B4-BE49-F238E27FC236}">
                  <a16:creationId xmlns:a16="http://schemas.microsoft.com/office/drawing/2014/main" id="{CD362705-A98E-0936-8E7F-A9537AD93E41}"/>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グループ化 115">
            <a:extLst>
              <a:ext uri="{FF2B5EF4-FFF2-40B4-BE49-F238E27FC236}">
                <a16:creationId xmlns:a16="http://schemas.microsoft.com/office/drawing/2014/main" id="{D1D54C55-3710-EDBD-3A3B-A2D3A026F05F}"/>
              </a:ext>
            </a:extLst>
          </p:cNvPr>
          <p:cNvGrpSpPr/>
          <p:nvPr/>
        </p:nvGrpSpPr>
        <p:grpSpPr>
          <a:xfrm>
            <a:off x="11534873" y="1"/>
            <a:ext cx="666276" cy="6858000"/>
            <a:chOff x="11534873" y="1"/>
            <a:chExt cx="666276" cy="6858000"/>
          </a:xfrm>
        </p:grpSpPr>
        <p:sp>
          <p:nvSpPr>
            <p:cNvPr id="117" name="正方形/長方形 116">
              <a:extLst>
                <a:ext uri="{FF2B5EF4-FFF2-40B4-BE49-F238E27FC236}">
                  <a16:creationId xmlns:a16="http://schemas.microsoft.com/office/drawing/2014/main" id="{DF0062BD-AAB1-5297-F691-600B55390D0A}"/>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a:extLst>
                <a:ext uri="{FF2B5EF4-FFF2-40B4-BE49-F238E27FC236}">
                  <a16:creationId xmlns:a16="http://schemas.microsoft.com/office/drawing/2014/main" id="{33D3C6F1-8960-1D04-9F3D-8FBA14BF63A4}"/>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9639D469-96E2-E968-0143-EC9C08E1031D}"/>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正方形/長方形 119">
              <a:extLst>
                <a:ext uri="{FF2B5EF4-FFF2-40B4-BE49-F238E27FC236}">
                  <a16:creationId xmlns:a16="http://schemas.microsoft.com/office/drawing/2014/main" id="{8F403007-1C08-0F16-7C73-7DBB2324B573}"/>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正方形/長方形 120">
              <a:extLst>
                <a:ext uri="{FF2B5EF4-FFF2-40B4-BE49-F238E27FC236}">
                  <a16:creationId xmlns:a16="http://schemas.microsoft.com/office/drawing/2014/main" id="{BFBD00AC-5F4D-3B2C-988F-B196061F0CED}"/>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a16="http://schemas.microsoft.com/office/drawing/2014/main" id="{20B89135-28BF-AC6E-9E7D-C95E538848E2}"/>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正方形/長方形 122">
              <a:extLst>
                <a:ext uri="{FF2B5EF4-FFF2-40B4-BE49-F238E27FC236}">
                  <a16:creationId xmlns:a16="http://schemas.microsoft.com/office/drawing/2014/main" id="{86F1741C-0FED-2BC5-B68B-AFF1C03707B5}"/>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714D952E-1D4E-6531-1327-E2B5ECA183A8}"/>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正方形/長方形 124">
              <a:extLst>
                <a:ext uri="{FF2B5EF4-FFF2-40B4-BE49-F238E27FC236}">
                  <a16:creationId xmlns:a16="http://schemas.microsoft.com/office/drawing/2014/main" id="{D4380915-44D7-942F-57B4-D1A62DAF27D7}"/>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a:extLst>
                <a:ext uri="{FF2B5EF4-FFF2-40B4-BE49-F238E27FC236}">
                  <a16:creationId xmlns:a16="http://schemas.microsoft.com/office/drawing/2014/main" id="{5D2CC954-7BE6-BC44-48DE-5949A8517675}"/>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正方形/長方形 126">
              <a:extLst>
                <a:ext uri="{FF2B5EF4-FFF2-40B4-BE49-F238E27FC236}">
                  <a16:creationId xmlns:a16="http://schemas.microsoft.com/office/drawing/2014/main" id="{B9E76937-4BFA-DDA4-4873-8BF7D550C2B6}"/>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a:extLst>
                <a:ext uri="{FF2B5EF4-FFF2-40B4-BE49-F238E27FC236}">
                  <a16:creationId xmlns:a16="http://schemas.microsoft.com/office/drawing/2014/main" id="{EC3C0B81-9099-FA8A-AE41-C16072AEB4C7}"/>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正方形/長方形 128">
              <a:extLst>
                <a:ext uri="{FF2B5EF4-FFF2-40B4-BE49-F238E27FC236}">
                  <a16:creationId xmlns:a16="http://schemas.microsoft.com/office/drawing/2014/main" id="{C1CA4551-8E2B-D2EF-ED23-956A638DBC8D}"/>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a:extLst>
                <a:ext uri="{FF2B5EF4-FFF2-40B4-BE49-F238E27FC236}">
                  <a16:creationId xmlns:a16="http://schemas.microsoft.com/office/drawing/2014/main" id="{8AFA6B51-D2FA-3439-2142-5DA8A3FA7D6C}"/>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正方形/長方形 130">
              <a:extLst>
                <a:ext uri="{FF2B5EF4-FFF2-40B4-BE49-F238E27FC236}">
                  <a16:creationId xmlns:a16="http://schemas.microsoft.com/office/drawing/2014/main" id="{1DF4B599-0876-8616-F6F8-77A6AC7822BD}"/>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CFC0EB9F-9701-5DB7-2352-96FF6A4D32FD}"/>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a:extLst>
                <a:ext uri="{FF2B5EF4-FFF2-40B4-BE49-F238E27FC236}">
                  <a16:creationId xmlns:a16="http://schemas.microsoft.com/office/drawing/2014/main" id="{A207AE58-0A22-4810-64AC-41E4598AC75F}"/>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a:extLst>
                <a:ext uri="{FF2B5EF4-FFF2-40B4-BE49-F238E27FC236}">
                  <a16:creationId xmlns:a16="http://schemas.microsoft.com/office/drawing/2014/main" id="{93071F02-7DB0-17BE-F450-233F4541D893}"/>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正方形/長方形 1">
            <a:extLst>
              <a:ext uri="{FF2B5EF4-FFF2-40B4-BE49-F238E27FC236}">
                <a16:creationId xmlns:a16="http://schemas.microsoft.com/office/drawing/2014/main" id="{00219527-9B9C-1E0A-41D6-A8B72AE978FC}"/>
              </a:ext>
            </a:extLst>
          </p:cNvPr>
          <p:cNvSpPr/>
          <p:nvPr/>
        </p:nvSpPr>
        <p:spPr>
          <a:xfrm>
            <a:off x="1235903" y="1548822"/>
            <a:ext cx="9735988" cy="461666"/>
          </a:xfrm>
          <a:prstGeom prst="rect">
            <a:avLst/>
          </a:prstGeom>
          <a:solidFill>
            <a:schemeClr val="accent6">
              <a:lumMod val="20000"/>
              <a:lumOff val="80000"/>
            </a:schemeClr>
          </a:solidFill>
          <a:ln w="12700">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ボックス 2">
            <a:extLst>
              <a:ext uri="{FF2B5EF4-FFF2-40B4-BE49-F238E27FC236}">
                <a16:creationId xmlns:a16="http://schemas.microsoft.com/office/drawing/2014/main" id="{B2CE85DA-1C6A-95D5-34E6-4955F2CAE7E3}"/>
              </a:ext>
            </a:extLst>
          </p:cNvPr>
          <p:cNvSpPr txBox="1"/>
          <p:nvPr/>
        </p:nvSpPr>
        <p:spPr>
          <a:xfrm>
            <a:off x="1346949" y="1572660"/>
            <a:ext cx="9735988" cy="461665"/>
          </a:xfrm>
          <a:prstGeom prst="rect">
            <a:avLst/>
          </a:prstGeom>
          <a:noFill/>
        </p:spPr>
        <p:txBody>
          <a:bodyPr wrap="square" rtlCol="0">
            <a:spAutoFit/>
          </a:bodyPr>
          <a:lstStyle/>
          <a:p>
            <a:r>
              <a:rPr lang="ja-JP" altLang="en-US" sz="2400" dirty="0">
                <a:latin typeface="+mn-ea"/>
              </a:rPr>
              <a:t>パーソナルスペースを尊重し、自分自身の安全を保つ</a:t>
            </a:r>
          </a:p>
        </p:txBody>
      </p:sp>
      <p:sp>
        <p:nvSpPr>
          <p:cNvPr id="13" name="テキスト ボックス 12">
            <a:extLst>
              <a:ext uri="{FF2B5EF4-FFF2-40B4-BE49-F238E27FC236}">
                <a16:creationId xmlns:a16="http://schemas.microsoft.com/office/drawing/2014/main" id="{3390A489-E09E-B5CC-8D8C-E40B4B479471}"/>
              </a:ext>
            </a:extLst>
          </p:cNvPr>
          <p:cNvSpPr txBox="1"/>
          <p:nvPr/>
        </p:nvSpPr>
        <p:spPr>
          <a:xfrm>
            <a:off x="894526" y="2108145"/>
            <a:ext cx="10395265" cy="400110"/>
          </a:xfrm>
          <a:prstGeom prst="rect">
            <a:avLst/>
          </a:prstGeom>
          <a:noFill/>
        </p:spPr>
        <p:txBody>
          <a:bodyPr wrap="square" rtlCol="0">
            <a:spAutoFit/>
          </a:bodyPr>
          <a:lstStyle/>
          <a:p>
            <a:pPr>
              <a:spcBef>
                <a:spcPts val="1500"/>
              </a:spcBef>
              <a:defRPr/>
            </a:pPr>
            <a:r>
              <a:rPr kumimoji="1" lang="ja-JP" altLang="en-US" sz="2000" i="0" u="none" strike="noStrike" kern="1200" cap="none" spc="0" normalizeH="0" baseline="0" noProof="0" dirty="0">
                <a:ln>
                  <a:noFill/>
                </a:ln>
                <a:effectLst/>
                <a:uLnTx/>
                <a:uFillTx/>
                <a:latin typeface="+mn-ea"/>
                <a:cs typeface="+mn-cs"/>
              </a:rPr>
              <a:t>パーソナルスペースを確保することで、敬意や安全であることを表し、相手の不安を軽減。 </a:t>
            </a:r>
          </a:p>
        </p:txBody>
      </p:sp>
      <p:sp>
        <p:nvSpPr>
          <p:cNvPr id="16" name="正方形/長方形 15">
            <a:extLst>
              <a:ext uri="{FF2B5EF4-FFF2-40B4-BE49-F238E27FC236}">
                <a16:creationId xmlns:a16="http://schemas.microsoft.com/office/drawing/2014/main" id="{F13F4D38-58FC-8A69-3079-EDCC79A65E11}"/>
              </a:ext>
            </a:extLst>
          </p:cNvPr>
          <p:cNvSpPr/>
          <p:nvPr/>
        </p:nvSpPr>
        <p:spPr>
          <a:xfrm>
            <a:off x="1331428" y="2845337"/>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solidFill>
              </a:rPr>
              <a:t>接近、接触は説明後</a:t>
            </a:r>
          </a:p>
        </p:txBody>
      </p:sp>
      <p:sp>
        <p:nvSpPr>
          <p:cNvPr id="17" name="正方形/長方形 16">
            <a:extLst>
              <a:ext uri="{FF2B5EF4-FFF2-40B4-BE49-F238E27FC236}">
                <a16:creationId xmlns:a16="http://schemas.microsoft.com/office/drawing/2014/main" id="{D3E2CFF5-DE1B-491D-BB51-2DB21FD411F0}"/>
              </a:ext>
            </a:extLst>
          </p:cNvPr>
          <p:cNvSpPr/>
          <p:nvPr/>
        </p:nvSpPr>
        <p:spPr>
          <a:xfrm>
            <a:off x="1331427" y="3522969"/>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solidFill>
              </a:rPr>
              <a:t>ゆっくり移動</a:t>
            </a:r>
          </a:p>
          <a:p>
            <a:pPr algn="ctr"/>
            <a:r>
              <a:rPr lang="ja-JP" altLang="en-US" dirty="0">
                <a:solidFill>
                  <a:schemeClr val="tx1"/>
                </a:solidFill>
              </a:rPr>
              <a:t>急な動作は控える</a:t>
            </a:r>
          </a:p>
        </p:txBody>
      </p:sp>
      <p:sp>
        <p:nvSpPr>
          <p:cNvPr id="18" name="正方形/長方形 17">
            <a:extLst>
              <a:ext uri="{FF2B5EF4-FFF2-40B4-BE49-F238E27FC236}">
                <a16:creationId xmlns:a16="http://schemas.microsoft.com/office/drawing/2014/main" id="{124D79D0-F086-ED75-8115-3714DD5BFDCF}"/>
              </a:ext>
            </a:extLst>
          </p:cNvPr>
          <p:cNvSpPr/>
          <p:nvPr/>
        </p:nvSpPr>
        <p:spPr>
          <a:xfrm>
            <a:off x="1331426" y="4200601"/>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solidFill>
              </a:rPr>
              <a:t>危険物ははずす</a:t>
            </a:r>
          </a:p>
        </p:txBody>
      </p:sp>
      <p:sp>
        <p:nvSpPr>
          <p:cNvPr id="19" name="正方形/長方形 18">
            <a:extLst>
              <a:ext uri="{FF2B5EF4-FFF2-40B4-BE49-F238E27FC236}">
                <a16:creationId xmlns:a16="http://schemas.microsoft.com/office/drawing/2014/main" id="{3DB20C1C-EBF1-9188-03E4-0E0FEAF9BA9B}"/>
              </a:ext>
            </a:extLst>
          </p:cNvPr>
          <p:cNvSpPr/>
          <p:nvPr/>
        </p:nvSpPr>
        <p:spPr>
          <a:xfrm>
            <a:off x="1346950" y="4878233"/>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solidFill>
              </a:rPr>
              <a:t>患者に背を向けない</a:t>
            </a:r>
          </a:p>
        </p:txBody>
      </p:sp>
      <p:sp>
        <p:nvSpPr>
          <p:cNvPr id="20" name="正方形/長方形 19">
            <a:extLst>
              <a:ext uri="{FF2B5EF4-FFF2-40B4-BE49-F238E27FC236}">
                <a16:creationId xmlns:a16="http://schemas.microsoft.com/office/drawing/2014/main" id="{505869CA-EC4F-C9E8-3279-03CB436286B0}"/>
              </a:ext>
            </a:extLst>
          </p:cNvPr>
          <p:cNvSpPr/>
          <p:nvPr/>
        </p:nvSpPr>
        <p:spPr>
          <a:xfrm>
            <a:off x="1346949" y="5555865"/>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solidFill>
              </a:rPr>
              <a:t>攻撃の意思が</a:t>
            </a:r>
            <a:endParaRPr lang="en-US" altLang="ja-JP" dirty="0">
              <a:solidFill>
                <a:schemeClr val="tx1"/>
              </a:solidFill>
            </a:endParaRPr>
          </a:p>
          <a:p>
            <a:pPr algn="ctr"/>
            <a:r>
              <a:rPr lang="ja-JP" altLang="en-US" dirty="0">
                <a:solidFill>
                  <a:schemeClr val="tx1"/>
                </a:solidFill>
              </a:rPr>
              <a:t>ないことを示す</a:t>
            </a:r>
          </a:p>
        </p:txBody>
      </p:sp>
      <p:sp>
        <p:nvSpPr>
          <p:cNvPr id="23" name="テキスト ボックス 22">
            <a:extLst>
              <a:ext uri="{FF2B5EF4-FFF2-40B4-BE49-F238E27FC236}">
                <a16:creationId xmlns:a16="http://schemas.microsoft.com/office/drawing/2014/main" id="{30DBE25E-67DB-F842-CB0B-C8322A195BA6}"/>
              </a:ext>
            </a:extLst>
          </p:cNvPr>
          <p:cNvSpPr txBox="1"/>
          <p:nvPr/>
        </p:nvSpPr>
        <p:spPr>
          <a:xfrm>
            <a:off x="7929615" y="2900757"/>
            <a:ext cx="5830870" cy="3270126"/>
          </a:xfrm>
          <a:prstGeom prst="rect">
            <a:avLst/>
          </a:prstGeom>
          <a:noFill/>
        </p:spPr>
        <p:txBody>
          <a:bodyPr wrap="square" rtlCol="0">
            <a:spAutoFit/>
          </a:bodyPr>
          <a:lstStyle/>
          <a:p>
            <a:pPr marL="342900" indent="-342900">
              <a:spcBef>
                <a:spcPts val="1500"/>
              </a:spcBef>
              <a:buFont typeface="Arial" panose="020B0604020202020204" pitchFamily="34" charset="0"/>
              <a:buChar char="•"/>
              <a:defRPr/>
            </a:pPr>
            <a:endParaRPr kumimoji="1" lang="ja-JP" altLang="en-US" i="0" u="none" strike="noStrike" kern="1200" cap="none" spc="0" normalizeH="0" baseline="0" noProof="0" dirty="0">
              <a:ln>
                <a:noFill/>
              </a:ln>
              <a:effectLst/>
              <a:uLnTx/>
              <a:uFillTx/>
              <a:latin typeface="+mn-ea"/>
              <a:cs typeface="+mn-cs"/>
            </a:endParaRPr>
          </a:p>
          <a:p>
            <a:pPr marL="342900" indent="-342900">
              <a:spcBef>
                <a:spcPts val="1500"/>
              </a:spcBef>
              <a:buFont typeface="Arial" panose="020B0604020202020204" pitchFamily="34" charset="0"/>
              <a:buChar char="•"/>
              <a:defRPr/>
            </a:pPr>
            <a:r>
              <a:rPr kumimoji="1" lang="ja-JP" altLang="en-US" i="0" u="none" strike="noStrike" kern="1200" cap="none" spc="0" normalizeH="0" baseline="0" noProof="0" dirty="0">
                <a:ln>
                  <a:noFill/>
                </a:ln>
                <a:effectLst/>
                <a:uLnTx/>
                <a:uFillTx/>
                <a:latin typeface="+mn-ea"/>
                <a:cs typeface="+mn-cs"/>
              </a:rPr>
              <a:t>出入口をふさがない</a:t>
            </a:r>
            <a:endParaRPr kumimoji="1" lang="en-US" altLang="ja-JP" i="0" u="none" strike="noStrike" kern="1200" cap="none" spc="0" normalizeH="0" baseline="0" noProof="0" dirty="0">
              <a:ln>
                <a:noFill/>
              </a:ln>
              <a:effectLst/>
              <a:uLnTx/>
              <a:uFillTx/>
              <a:latin typeface="+mn-ea"/>
              <a:cs typeface="+mn-cs"/>
            </a:endParaRPr>
          </a:p>
          <a:p>
            <a:pPr marL="342900" indent="-342900">
              <a:spcBef>
                <a:spcPts val="1500"/>
              </a:spcBef>
              <a:buFont typeface="Arial" panose="020B0604020202020204" pitchFamily="34" charset="0"/>
              <a:buChar char="•"/>
              <a:defRPr/>
            </a:pPr>
            <a:r>
              <a:rPr kumimoji="1" lang="ja-JP" altLang="en-US" i="0" u="none" strike="noStrike" kern="1200" cap="none" spc="0" normalizeH="0" baseline="0" noProof="0" dirty="0">
                <a:ln>
                  <a:noFill/>
                </a:ln>
                <a:effectLst/>
                <a:uLnTx/>
                <a:uFillTx/>
                <a:latin typeface="+mn-ea"/>
                <a:cs typeface="+mn-cs"/>
              </a:rPr>
              <a:t>お互いの退路を保つ</a:t>
            </a:r>
          </a:p>
          <a:p>
            <a:pPr marL="342900" indent="-342900">
              <a:spcBef>
                <a:spcPts val="1500"/>
              </a:spcBef>
              <a:buFont typeface="Arial" panose="020B0604020202020204" pitchFamily="34" charset="0"/>
              <a:buChar char="•"/>
              <a:defRPr/>
            </a:pPr>
            <a:r>
              <a:rPr kumimoji="1" lang="ja-JP" altLang="en-US" i="0" u="none" strike="noStrike" kern="1200" cap="none" spc="0" normalizeH="0" baseline="0" noProof="0" dirty="0">
                <a:ln>
                  <a:noFill/>
                </a:ln>
                <a:effectLst/>
                <a:uLnTx/>
                <a:uFillTx/>
                <a:latin typeface="+mn-ea"/>
                <a:cs typeface="+mn-cs"/>
              </a:rPr>
              <a:t>壁やコーナーにおいつめ</a:t>
            </a:r>
            <a:br>
              <a:rPr kumimoji="1" lang="en-US" altLang="ja-JP" i="0" u="none" strike="noStrike" kern="1200" cap="none" spc="0" normalizeH="0" baseline="0" noProof="0" dirty="0">
                <a:ln>
                  <a:noFill/>
                </a:ln>
                <a:effectLst/>
                <a:uLnTx/>
                <a:uFillTx/>
                <a:latin typeface="+mn-ea"/>
                <a:cs typeface="+mn-cs"/>
              </a:rPr>
            </a:br>
            <a:r>
              <a:rPr kumimoji="1" lang="ja-JP" altLang="en-US" i="0" u="none" strike="noStrike" kern="1200" cap="none" spc="0" normalizeH="0" baseline="0" noProof="0" dirty="0">
                <a:ln>
                  <a:noFill/>
                </a:ln>
                <a:effectLst/>
                <a:uLnTx/>
                <a:uFillTx/>
                <a:latin typeface="+mn-ea"/>
                <a:cs typeface="+mn-cs"/>
              </a:rPr>
              <a:t>られないようにする</a:t>
            </a:r>
            <a:endParaRPr kumimoji="1" lang="en-US" altLang="ja-JP" i="0" u="none" strike="noStrike" kern="1200" cap="none" spc="0" normalizeH="0" baseline="0" noProof="0" dirty="0">
              <a:ln>
                <a:noFill/>
              </a:ln>
              <a:effectLst/>
              <a:uLnTx/>
              <a:uFillTx/>
              <a:latin typeface="+mn-ea"/>
              <a:cs typeface="+mn-cs"/>
            </a:endParaRPr>
          </a:p>
          <a:p>
            <a:pPr marL="342900" indent="-342900">
              <a:spcBef>
                <a:spcPts val="1500"/>
              </a:spcBef>
              <a:buFont typeface="Arial" panose="020B0604020202020204" pitchFamily="34" charset="0"/>
              <a:buChar char="•"/>
              <a:defRPr/>
            </a:pPr>
            <a:r>
              <a:rPr kumimoji="1" lang="ja-JP" altLang="en-US" i="0" u="none" strike="noStrike" kern="1200" cap="none" spc="0" normalizeH="0" baseline="0" noProof="0" dirty="0">
                <a:ln>
                  <a:noFill/>
                </a:ln>
                <a:effectLst/>
                <a:uLnTx/>
                <a:uFillTx/>
                <a:latin typeface="+mn-ea"/>
                <a:cs typeface="+mn-cs"/>
              </a:rPr>
              <a:t>通常より広いスペースを</a:t>
            </a:r>
            <a:br>
              <a:rPr kumimoji="1" lang="en-US" altLang="ja-JP" i="0" u="none" strike="noStrike" kern="1200" cap="none" spc="0" normalizeH="0" baseline="0" noProof="0" dirty="0">
                <a:ln>
                  <a:noFill/>
                </a:ln>
                <a:effectLst/>
                <a:uLnTx/>
                <a:uFillTx/>
                <a:latin typeface="+mn-ea"/>
                <a:cs typeface="+mn-cs"/>
              </a:rPr>
            </a:br>
            <a:r>
              <a:rPr kumimoji="1" lang="ja-JP" altLang="en-US" i="0" u="none" strike="noStrike" kern="1200" cap="none" spc="0" normalizeH="0" baseline="0" noProof="0" dirty="0">
                <a:ln>
                  <a:noFill/>
                </a:ln>
                <a:effectLst/>
                <a:uLnTx/>
                <a:uFillTx/>
                <a:latin typeface="+mn-ea"/>
                <a:cs typeface="+mn-cs"/>
              </a:rPr>
              <a:t>保つ</a:t>
            </a:r>
          </a:p>
          <a:p>
            <a:pPr marL="342900" indent="-342900">
              <a:spcBef>
                <a:spcPts val="1500"/>
              </a:spcBef>
              <a:buFont typeface="Arial" panose="020B0604020202020204" pitchFamily="34" charset="0"/>
              <a:buChar char="•"/>
              <a:defRPr/>
            </a:pPr>
            <a:r>
              <a:rPr kumimoji="1" lang="ja-JP" altLang="en-US" i="0" u="none" strike="noStrike" kern="1200" cap="none" spc="0" normalizeH="0" baseline="0" noProof="0" dirty="0">
                <a:ln>
                  <a:noFill/>
                </a:ln>
                <a:effectLst/>
                <a:uLnTx/>
                <a:uFillTx/>
                <a:latin typeface="+mn-ea"/>
                <a:cs typeface="+mn-cs"/>
              </a:rPr>
              <a:t>立ち位置への配慮</a:t>
            </a:r>
          </a:p>
        </p:txBody>
      </p:sp>
      <p:sp>
        <p:nvSpPr>
          <p:cNvPr id="4" name="テキスト ボックス 3">
            <a:extLst>
              <a:ext uri="{FF2B5EF4-FFF2-40B4-BE49-F238E27FC236}">
                <a16:creationId xmlns:a16="http://schemas.microsoft.com/office/drawing/2014/main" id="{E227CCA2-E14C-B808-5E3B-28A6A5E772CB}"/>
              </a:ext>
            </a:extLst>
          </p:cNvPr>
          <p:cNvSpPr txBox="1"/>
          <p:nvPr/>
        </p:nvSpPr>
        <p:spPr>
          <a:xfrm>
            <a:off x="7856379" y="2931797"/>
            <a:ext cx="4335621" cy="400110"/>
          </a:xfrm>
          <a:prstGeom prst="rect">
            <a:avLst/>
          </a:prstGeom>
          <a:noFill/>
        </p:spPr>
        <p:txBody>
          <a:bodyPr wrap="square" rtlCol="0">
            <a:spAutoFit/>
          </a:bodyPr>
          <a:lstStyle/>
          <a:p>
            <a:pPr>
              <a:spcBef>
                <a:spcPts val="1500"/>
              </a:spcBef>
              <a:defRPr/>
            </a:pPr>
            <a:r>
              <a:rPr kumimoji="1" lang="ja-JP" altLang="en-US" sz="2000" i="0" u="sng" strike="noStrike" kern="1200" cap="none" spc="0" normalizeH="0" baseline="0" noProof="0" dirty="0">
                <a:ln>
                  <a:noFill/>
                </a:ln>
                <a:effectLst/>
                <a:uLnTx/>
                <a:uFillTx/>
                <a:latin typeface="+mn-ea"/>
                <a:cs typeface="+mn-cs"/>
              </a:rPr>
              <a:t>患者・スタッフの安全に配慮</a:t>
            </a:r>
          </a:p>
        </p:txBody>
      </p:sp>
      <p:sp>
        <p:nvSpPr>
          <p:cNvPr id="5" name="テキスト ボックス 4">
            <a:extLst>
              <a:ext uri="{FF2B5EF4-FFF2-40B4-BE49-F238E27FC236}">
                <a16:creationId xmlns:a16="http://schemas.microsoft.com/office/drawing/2014/main" id="{F76172DF-8A96-C38F-4E25-C234E3DE321D}"/>
              </a:ext>
            </a:extLst>
          </p:cNvPr>
          <p:cNvSpPr txBox="1"/>
          <p:nvPr/>
        </p:nvSpPr>
        <p:spPr>
          <a:xfrm>
            <a:off x="769835" y="6367528"/>
            <a:ext cx="10506811" cy="492443"/>
          </a:xfrm>
          <a:prstGeom prst="rect">
            <a:avLst/>
          </a:prstGeom>
          <a:noFill/>
        </p:spPr>
        <p:txBody>
          <a:bodyPr wrap="square" rtlCol="0">
            <a:spAutoFit/>
          </a:bodyPr>
          <a:lstStyle/>
          <a:p>
            <a:pPr algn="r"/>
            <a:r>
              <a:rPr kumimoji="1" lang="en-US" altLang="ja-JP" sz="1300" dirty="0">
                <a:latin typeface="+mn-ea"/>
              </a:rPr>
              <a:t>NICE: Violence and aggression: short-term management in mental health,</a:t>
            </a:r>
            <a:r>
              <a:rPr lang="ja-JP" altLang="en-US" sz="1300" dirty="0">
                <a:latin typeface="+mn-ea"/>
              </a:rPr>
              <a:t> </a:t>
            </a:r>
            <a:r>
              <a:rPr kumimoji="1" lang="en-US" altLang="ja-JP" sz="1300" dirty="0">
                <a:latin typeface="+mn-ea"/>
              </a:rPr>
              <a:t>health and community settings, NICE guideline[NG10], 2015</a:t>
            </a:r>
          </a:p>
          <a:p>
            <a:pPr algn="r"/>
            <a:r>
              <a:rPr kumimoji="1" lang="ja-JP" altLang="en-US" sz="1300" dirty="0">
                <a:latin typeface="+mn-ea"/>
              </a:rPr>
              <a:t>日本精神科救急学会：精神科救急医療ガイドライン，</a:t>
            </a:r>
            <a:r>
              <a:rPr kumimoji="1" lang="en-US" altLang="ja-JP" sz="1300" dirty="0">
                <a:latin typeface="+mn-ea"/>
              </a:rPr>
              <a:t>2022</a:t>
            </a:r>
            <a:r>
              <a:rPr kumimoji="1" lang="ja-JP" altLang="en-US" sz="1300" dirty="0">
                <a:latin typeface="+mn-ea"/>
              </a:rPr>
              <a:t>版</a:t>
            </a:r>
          </a:p>
        </p:txBody>
      </p:sp>
      <p:pic>
        <p:nvPicPr>
          <p:cNvPr id="24" name="図 23" descr="おもちゃ, 挿絵 が含まれている画像&#10;&#10;AI によって生成されたコンテンツは間違っている可能性があります。">
            <a:extLst>
              <a:ext uri="{FF2B5EF4-FFF2-40B4-BE49-F238E27FC236}">
                <a16:creationId xmlns:a16="http://schemas.microsoft.com/office/drawing/2014/main" id="{757C46B5-4262-C67D-45BE-53C6FCAE0441}"/>
              </a:ext>
            </a:extLst>
          </p:cNvPr>
          <p:cNvPicPr>
            <a:picLocks noChangeAspect="1"/>
          </p:cNvPicPr>
          <p:nvPr/>
        </p:nvPicPr>
        <p:blipFill>
          <a:blip r:embed="rId4">
            <a:alphaModFix amt="0"/>
            <a:extLst>
              <a:ext uri="{28A0092B-C50C-407E-A947-70E740481C1C}">
                <a14:useLocalDpi xmlns:a14="http://schemas.microsoft.com/office/drawing/2010/main" val="0"/>
              </a:ext>
            </a:extLst>
          </a:blip>
          <a:stretch>
            <a:fillRect/>
          </a:stretch>
        </p:blipFill>
        <p:spPr>
          <a:xfrm>
            <a:off x="4946226" y="2388633"/>
            <a:ext cx="2403921" cy="3657081"/>
          </a:xfrm>
          <a:prstGeom prst="rect">
            <a:avLst/>
          </a:prstGeom>
        </p:spPr>
      </p:pic>
      <p:sp>
        <p:nvSpPr>
          <p:cNvPr id="10" name="テキスト ボックス 9">
            <a:extLst>
              <a:ext uri="{FF2B5EF4-FFF2-40B4-BE49-F238E27FC236}">
                <a16:creationId xmlns:a16="http://schemas.microsoft.com/office/drawing/2014/main" id="{A53984D4-0921-937F-7645-CC5020894C10}"/>
              </a:ext>
            </a:extLst>
          </p:cNvPr>
          <p:cNvSpPr txBox="1"/>
          <p:nvPr/>
        </p:nvSpPr>
        <p:spPr>
          <a:xfrm>
            <a:off x="3025765" y="705174"/>
            <a:ext cx="6279797" cy="646331"/>
          </a:xfrm>
          <a:prstGeom prst="rect">
            <a:avLst/>
          </a:prstGeom>
          <a:noFill/>
        </p:spPr>
        <p:txBody>
          <a:bodyPr wrap="square" rtlCol="0">
            <a:spAutoFit/>
          </a:bodyPr>
          <a:lstStyle/>
          <a:p>
            <a:r>
              <a:rPr kumimoji="1" lang="ja-JP" altLang="en-US" sz="3600" dirty="0"/>
              <a:t>ディエスカレーションの方法</a:t>
            </a:r>
          </a:p>
        </p:txBody>
      </p:sp>
      <p:sp>
        <p:nvSpPr>
          <p:cNvPr id="11" name="四角形: 角を丸くする 10">
            <a:extLst>
              <a:ext uri="{FF2B5EF4-FFF2-40B4-BE49-F238E27FC236}">
                <a16:creationId xmlns:a16="http://schemas.microsoft.com/office/drawing/2014/main" id="{AA29D446-E878-B7DF-73DD-E4FB3FB4ECB9}"/>
              </a:ext>
            </a:extLst>
          </p:cNvPr>
          <p:cNvSpPr/>
          <p:nvPr/>
        </p:nvSpPr>
        <p:spPr>
          <a:xfrm>
            <a:off x="1109428" y="617061"/>
            <a:ext cx="1777010" cy="711428"/>
          </a:xfrm>
          <a:prstGeom prst="roundRect">
            <a:avLst/>
          </a:prstGeom>
          <a:solidFill>
            <a:schemeClr val="accent6">
              <a:lumMod val="20000"/>
              <a:lumOff val="80000"/>
            </a:schemeClr>
          </a:solidFill>
          <a:ln w="19050">
            <a:solidFill>
              <a:schemeClr val="accent6">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C246509E-58C0-2790-C247-B6B0525D4A71}"/>
              </a:ext>
            </a:extLst>
          </p:cNvPr>
          <p:cNvSpPr txBox="1"/>
          <p:nvPr/>
        </p:nvSpPr>
        <p:spPr>
          <a:xfrm>
            <a:off x="1487134" y="705174"/>
            <a:ext cx="1354918" cy="584775"/>
          </a:xfrm>
          <a:prstGeom prst="rect">
            <a:avLst/>
          </a:prstGeom>
          <a:noFill/>
        </p:spPr>
        <p:txBody>
          <a:bodyPr wrap="square" rtlCol="0">
            <a:spAutoFit/>
          </a:bodyPr>
          <a:lstStyle/>
          <a:p>
            <a:r>
              <a:rPr kumimoji="1" lang="ja-JP" altLang="en-US" sz="3200" dirty="0">
                <a:latin typeface="+mn-ea"/>
              </a:rPr>
              <a:t>介入</a:t>
            </a:r>
          </a:p>
        </p:txBody>
      </p:sp>
      <p:cxnSp>
        <p:nvCxnSpPr>
          <p:cNvPr id="14" name="直線コネクタ 13">
            <a:extLst>
              <a:ext uri="{FF2B5EF4-FFF2-40B4-BE49-F238E27FC236}">
                <a16:creationId xmlns:a16="http://schemas.microsoft.com/office/drawing/2014/main" id="{68F09FBC-CE93-479B-079A-924C06EDB577}"/>
              </a:ext>
            </a:extLst>
          </p:cNvPr>
          <p:cNvCxnSpPr>
            <a:cxnSpLocks/>
          </p:cNvCxnSpPr>
          <p:nvPr/>
        </p:nvCxnSpPr>
        <p:spPr>
          <a:xfrm>
            <a:off x="2796681" y="1328489"/>
            <a:ext cx="6463066" cy="0"/>
          </a:xfrm>
          <a:prstGeom prst="line">
            <a:avLst/>
          </a:prstGeom>
          <a:ln>
            <a:solidFill>
              <a:schemeClr val="accent6">
                <a:lumMod val="40000"/>
                <a:lumOff val="60000"/>
              </a:schemeClr>
            </a:solidFill>
          </a:ln>
        </p:spPr>
        <p:style>
          <a:lnRef idx="1">
            <a:schemeClr val="accent6"/>
          </a:lnRef>
          <a:fillRef idx="0">
            <a:schemeClr val="accent6"/>
          </a:fillRef>
          <a:effectRef idx="0">
            <a:schemeClr val="accent6"/>
          </a:effectRef>
          <a:fontRef idx="minor">
            <a:schemeClr val="tx1"/>
          </a:fontRef>
        </p:style>
      </p:cxnSp>
      <p:sp>
        <p:nvSpPr>
          <p:cNvPr id="6" name="テキスト ボックス 5">
            <a:extLst>
              <a:ext uri="{FF2B5EF4-FFF2-40B4-BE49-F238E27FC236}">
                <a16:creationId xmlns:a16="http://schemas.microsoft.com/office/drawing/2014/main" id="{D5E63674-6602-D6C1-6A43-F6120B57C3F7}"/>
              </a:ext>
            </a:extLst>
          </p:cNvPr>
          <p:cNvSpPr txBox="1"/>
          <p:nvPr/>
        </p:nvSpPr>
        <p:spPr>
          <a:xfrm>
            <a:off x="4799874" y="5885210"/>
            <a:ext cx="1223366" cy="230832"/>
          </a:xfrm>
          <a:prstGeom prst="rect">
            <a:avLst/>
          </a:prstGeom>
          <a:noFill/>
        </p:spPr>
        <p:txBody>
          <a:bodyPr wrap="square" rtlCol="0">
            <a:spAutoFit/>
          </a:bodyPr>
          <a:lstStyle/>
          <a:p>
            <a:r>
              <a:rPr kumimoji="1" lang="ja-JP" altLang="en-US" sz="900" dirty="0"/>
              <a:t>パーソナルスペース</a:t>
            </a:r>
          </a:p>
        </p:txBody>
      </p:sp>
    </p:spTree>
    <p:extLst>
      <p:ext uri="{BB962C8B-B14F-4D97-AF65-F5344CB8AC3E}">
        <p14:creationId xmlns:p14="http://schemas.microsoft.com/office/powerpoint/2010/main" val="3289904980"/>
      </p:ext>
    </p:extLst>
  </p:cSld>
  <p:clrMapOvr>
    <a:masterClrMapping/>
  </p:clrMapOvr>
  <mc:AlternateContent xmlns:mc="http://schemas.openxmlformats.org/markup-compatibility/2006" xmlns:p14="http://schemas.microsoft.com/office/powerpoint/2010/main">
    <mc:Choice Requires="p14">
      <p:transition spd="slow" p14:dur="2000" advTm="67000"/>
    </mc:Choice>
    <mc:Fallback xmlns="">
      <p:transition spd="slow" advTm="67000"/>
    </mc:Fallback>
  </mc:AlternateContent>
  <p:extLst>
    <p:ext uri="{E180D4A7-C9FB-4DFB-919C-405C955672EB}">
      <p14:showEvtLst xmlns:p14="http://schemas.microsoft.com/office/powerpoint/2010/main">
        <p14:playEvt time="43" objId="15"/>
        <p14:stopEvt time="66043" objId="15"/>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64AA0-EC38-3257-039A-45DD3271CF11}"/>
            </a:ext>
          </a:extLst>
        </p:cNvPr>
        <p:cNvGrpSpPr/>
        <p:nvPr/>
      </p:nvGrpSpPr>
      <p:grpSpPr>
        <a:xfrm>
          <a:off x="0" y="0"/>
          <a:ext cx="0" cy="0"/>
          <a:chOff x="0" y="0"/>
          <a:chExt cx="0" cy="0"/>
        </a:xfrm>
      </p:grpSpPr>
      <p:grpSp>
        <p:nvGrpSpPr>
          <p:cNvPr id="97" name="グループ化 96">
            <a:extLst>
              <a:ext uri="{FF2B5EF4-FFF2-40B4-BE49-F238E27FC236}">
                <a16:creationId xmlns:a16="http://schemas.microsoft.com/office/drawing/2014/main" id="{A13DF17B-F3F3-7F7A-78F3-B726EB37EF8F}"/>
              </a:ext>
            </a:extLst>
          </p:cNvPr>
          <p:cNvGrpSpPr/>
          <p:nvPr/>
        </p:nvGrpSpPr>
        <p:grpSpPr>
          <a:xfrm>
            <a:off x="-9149" y="0"/>
            <a:ext cx="666276" cy="6858000"/>
            <a:chOff x="-9149" y="0"/>
            <a:chExt cx="666276" cy="6858000"/>
          </a:xfrm>
        </p:grpSpPr>
        <p:sp>
          <p:nvSpPr>
            <p:cNvPr id="98" name="正方形/長方形 97">
              <a:extLst>
                <a:ext uri="{FF2B5EF4-FFF2-40B4-BE49-F238E27FC236}">
                  <a16:creationId xmlns:a16="http://schemas.microsoft.com/office/drawing/2014/main" id="{4FBA88FB-825D-006B-85F1-33922C563DAB}"/>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17A60FD1-8DF3-7EB4-6F98-7F6A0272502D}"/>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正方形/長方形 99">
              <a:extLst>
                <a:ext uri="{FF2B5EF4-FFF2-40B4-BE49-F238E27FC236}">
                  <a16:creationId xmlns:a16="http://schemas.microsoft.com/office/drawing/2014/main" id="{8A52BD8E-FE8E-A2DC-565F-FCA45111D48C}"/>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a:extLst>
                <a:ext uri="{FF2B5EF4-FFF2-40B4-BE49-F238E27FC236}">
                  <a16:creationId xmlns:a16="http://schemas.microsoft.com/office/drawing/2014/main" id="{005EF558-17C0-3E16-4BC1-A1CBCFF71E60}"/>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a:extLst>
                <a:ext uri="{FF2B5EF4-FFF2-40B4-BE49-F238E27FC236}">
                  <a16:creationId xmlns:a16="http://schemas.microsoft.com/office/drawing/2014/main" id="{113A84E0-28BB-8F93-DA0D-2EB851EFE4F5}"/>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a:extLst>
                <a:ext uri="{FF2B5EF4-FFF2-40B4-BE49-F238E27FC236}">
                  <a16:creationId xmlns:a16="http://schemas.microsoft.com/office/drawing/2014/main" id="{9025B9D5-DE32-5D5A-2AEC-12F97833CDB4}"/>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71D630DB-6B32-A586-545A-5FC45FDF466F}"/>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a:extLst>
                <a:ext uri="{FF2B5EF4-FFF2-40B4-BE49-F238E27FC236}">
                  <a16:creationId xmlns:a16="http://schemas.microsoft.com/office/drawing/2014/main" id="{1C63489D-7156-217F-4433-0B75C2E06B85}"/>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a16="http://schemas.microsoft.com/office/drawing/2014/main" id="{5A54EAE6-6345-ADDF-40BC-8014C3561250}"/>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a16="http://schemas.microsoft.com/office/drawing/2014/main" id="{CCFC25F7-F160-B939-5365-500777D32811}"/>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a:extLst>
                <a:ext uri="{FF2B5EF4-FFF2-40B4-BE49-F238E27FC236}">
                  <a16:creationId xmlns:a16="http://schemas.microsoft.com/office/drawing/2014/main" id="{E447E5B2-8365-7FDA-8842-BE23F5E47E07}"/>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a16="http://schemas.microsoft.com/office/drawing/2014/main" id="{5F6FB0D2-7FD1-60DD-9046-EF67610E14C8}"/>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a:extLst>
                <a:ext uri="{FF2B5EF4-FFF2-40B4-BE49-F238E27FC236}">
                  <a16:creationId xmlns:a16="http://schemas.microsoft.com/office/drawing/2014/main" id="{E8E1404C-25E9-33C4-002D-48C9093AB44B}"/>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正方形/長方形 110">
              <a:extLst>
                <a:ext uri="{FF2B5EF4-FFF2-40B4-BE49-F238E27FC236}">
                  <a16:creationId xmlns:a16="http://schemas.microsoft.com/office/drawing/2014/main" id="{9D0999FC-9A33-B773-EB06-D4224F6BB7C5}"/>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a:extLst>
                <a:ext uri="{FF2B5EF4-FFF2-40B4-BE49-F238E27FC236}">
                  <a16:creationId xmlns:a16="http://schemas.microsoft.com/office/drawing/2014/main" id="{F551D7AD-0965-7829-84AF-CCC16048374E}"/>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a:extLst>
                <a:ext uri="{FF2B5EF4-FFF2-40B4-BE49-F238E27FC236}">
                  <a16:creationId xmlns:a16="http://schemas.microsoft.com/office/drawing/2014/main" id="{DCB36C76-CAFD-FFD0-9133-825F9EA4B5E0}"/>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a:extLst>
                <a:ext uri="{FF2B5EF4-FFF2-40B4-BE49-F238E27FC236}">
                  <a16:creationId xmlns:a16="http://schemas.microsoft.com/office/drawing/2014/main" id="{E5F8E7EC-3B41-FB5D-2E39-0032360B46E8}"/>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a:extLst>
                <a:ext uri="{FF2B5EF4-FFF2-40B4-BE49-F238E27FC236}">
                  <a16:creationId xmlns:a16="http://schemas.microsoft.com/office/drawing/2014/main" id="{C1464821-29C3-C7EB-F2CC-B5EAC59F7783}"/>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グループ化 115">
            <a:extLst>
              <a:ext uri="{FF2B5EF4-FFF2-40B4-BE49-F238E27FC236}">
                <a16:creationId xmlns:a16="http://schemas.microsoft.com/office/drawing/2014/main" id="{FB6830ED-F8DB-DC37-9A74-3BF1BFF982B2}"/>
              </a:ext>
            </a:extLst>
          </p:cNvPr>
          <p:cNvGrpSpPr/>
          <p:nvPr/>
        </p:nvGrpSpPr>
        <p:grpSpPr>
          <a:xfrm>
            <a:off x="11534873" y="1"/>
            <a:ext cx="666276" cy="6858000"/>
            <a:chOff x="11534873" y="1"/>
            <a:chExt cx="666276" cy="6858000"/>
          </a:xfrm>
        </p:grpSpPr>
        <p:sp>
          <p:nvSpPr>
            <p:cNvPr id="117" name="正方形/長方形 116">
              <a:extLst>
                <a:ext uri="{FF2B5EF4-FFF2-40B4-BE49-F238E27FC236}">
                  <a16:creationId xmlns:a16="http://schemas.microsoft.com/office/drawing/2014/main" id="{4C1D2667-8FBF-B176-782A-28C443EE9830}"/>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a:extLst>
                <a:ext uri="{FF2B5EF4-FFF2-40B4-BE49-F238E27FC236}">
                  <a16:creationId xmlns:a16="http://schemas.microsoft.com/office/drawing/2014/main" id="{522185FF-ADCD-CA0B-A472-121BF53D0944}"/>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277904E8-3CC8-9D75-C576-1F96ECE8ADBC}"/>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正方形/長方形 119">
              <a:extLst>
                <a:ext uri="{FF2B5EF4-FFF2-40B4-BE49-F238E27FC236}">
                  <a16:creationId xmlns:a16="http://schemas.microsoft.com/office/drawing/2014/main" id="{2CD5BD7E-02B6-EABB-96CF-8D3D635BA62E}"/>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正方形/長方形 120">
              <a:extLst>
                <a:ext uri="{FF2B5EF4-FFF2-40B4-BE49-F238E27FC236}">
                  <a16:creationId xmlns:a16="http://schemas.microsoft.com/office/drawing/2014/main" id="{F6104626-577C-74EA-EB1C-3BCCF4DB2794}"/>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a16="http://schemas.microsoft.com/office/drawing/2014/main" id="{4467FDB6-20B9-89DC-5FD2-662CE530BF1F}"/>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正方形/長方形 122">
              <a:extLst>
                <a:ext uri="{FF2B5EF4-FFF2-40B4-BE49-F238E27FC236}">
                  <a16:creationId xmlns:a16="http://schemas.microsoft.com/office/drawing/2014/main" id="{96E59DF4-8456-275E-16B8-DAF0BBF09D69}"/>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522346D4-5FB3-48B4-9355-09F1A7FB06FD}"/>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正方形/長方形 124">
              <a:extLst>
                <a:ext uri="{FF2B5EF4-FFF2-40B4-BE49-F238E27FC236}">
                  <a16:creationId xmlns:a16="http://schemas.microsoft.com/office/drawing/2014/main" id="{5C2BC80B-114B-7BCD-2A5A-06F575A4A750}"/>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a:extLst>
                <a:ext uri="{FF2B5EF4-FFF2-40B4-BE49-F238E27FC236}">
                  <a16:creationId xmlns:a16="http://schemas.microsoft.com/office/drawing/2014/main" id="{7CDC9ABA-2ADB-2809-E53C-74B81C055A15}"/>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正方形/長方形 126">
              <a:extLst>
                <a:ext uri="{FF2B5EF4-FFF2-40B4-BE49-F238E27FC236}">
                  <a16:creationId xmlns:a16="http://schemas.microsoft.com/office/drawing/2014/main" id="{1ECEED65-EA1B-D989-2D9A-755751660479}"/>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a:extLst>
                <a:ext uri="{FF2B5EF4-FFF2-40B4-BE49-F238E27FC236}">
                  <a16:creationId xmlns:a16="http://schemas.microsoft.com/office/drawing/2014/main" id="{CCF1BB72-E184-EE69-B170-90ED657F61FD}"/>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正方形/長方形 128">
              <a:extLst>
                <a:ext uri="{FF2B5EF4-FFF2-40B4-BE49-F238E27FC236}">
                  <a16:creationId xmlns:a16="http://schemas.microsoft.com/office/drawing/2014/main" id="{215D2D18-354F-5028-B4B9-6FA193F593A6}"/>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a:extLst>
                <a:ext uri="{FF2B5EF4-FFF2-40B4-BE49-F238E27FC236}">
                  <a16:creationId xmlns:a16="http://schemas.microsoft.com/office/drawing/2014/main" id="{3BF2AF17-6C53-376E-5C14-8D200870AEB0}"/>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正方形/長方形 130">
              <a:extLst>
                <a:ext uri="{FF2B5EF4-FFF2-40B4-BE49-F238E27FC236}">
                  <a16:creationId xmlns:a16="http://schemas.microsoft.com/office/drawing/2014/main" id="{9A9839F3-0265-1E21-B510-2B0DC97960A4}"/>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68551E57-EEC2-B8F7-9E46-BE708081B206}"/>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a:extLst>
                <a:ext uri="{FF2B5EF4-FFF2-40B4-BE49-F238E27FC236}">
                  <a16:creationId xmlns:a16="http://schemas.microsoft.com/office/drawing/2014/main" id="{3D631700-BFC3-A8D1-2BB7-ACF5F84FCCAE}"/>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a:extLst>
                <a:ext uri="{FF2B5EF4-FFF2-40B4-BE49-F238E27FC236}">
                  <a16:creationId xmlns:a16="http://schemas.microsoft.com/office/drawing/2014/main" id="{FEF79AEE-0B7F-D4C8-0527-39CB0400D4F1}"/>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正方形/長方形 1">
            <a:extLst>
              <a:ext uri="{FF2B5EF4-FFF2-40B4-BE49-F238E27FC236}">
                <a16:creationId xmlns:a16="http://schemas.microsoft.com/office/drawing/2014/main" id="{BEEFCD97-DC6C-A84B-A439-122AA862E38A}"/>
              </a:ext>
            </a:extLst>
          </p:cNvPr>
          <p:cNvSpPr/>
          <p:nvPr/>
        </p:nvSpPr>
        <p:spPr>
          <a:xfrm>
            <a:off x="1235903" y="1548822"/>
            <a:ext cx="9735988" cy="461666"/>
          </a:xfrm>
          <a:prstGeom prst="rect">
            <a:avLst/>
          </a:prstGeom>
          <a:solidFill>
            <a:schemeClr val="accent6">
              <a:lumMod val="20000"/>
              <a:lumOff val="80000"/>
            </a:schemeClr>
          </a:solidFill>
          <a:ln w="12700">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ボックス 2">
            <a:extLst>
              <a:ext uri="{FF2B5EF4-FFF2-40B4-BE49-F238E27FC236}">
                <a16:creationId xmlns:a16="http://schemas.microsoft.com/office/drawing/2014/main" id="{5C1FEE18-4B95-29DC-0448-8D5DFDF9472E}"/>
              </a:ext>
            </a:extLst>
          </p:cNvPr>
          <p:cNvSpPr txBox="1"/>
          <p:nvPr/>
        </p:nvSpPr>
        <p:spPr>
          <a:xfrm>
            <a:off x="1346949" y="1572660"/>
            <a:ext cx="9735988" cy="461665"/>
          </a:xfrm>
          <a:prstGeom prst="rect">
            <a:avLst/>
          </a:prstGeom>
          <a:noFill/>
        </p:spPr>
        <p:txBody>
          <a:bodyPr wrap="square" rtlCol="0">
            <a:spAutoFit/>
          </a:bodyPr>
          <a:lstStyle/>
          <a:p>
            <a:r>
              <a:rPr lang="ja-JP" altLang="en-US" sz="2400" dirty="0">
                <a:latin typeface="+mn-ea"/>
              </a:rPr>
              <a:t>挑発的な態度・振る舞いを避ける</a:t>
            </a:r>
          </a:p>
        </p:txBody>
      </p:sp>
      <p:sp>
        <p:nvSpPr>
          <p:cNvPr id="8" name="吹き出し: 線 7">
            <a:extLst>
              <a:ext uri="{FF2B5EF4-FFF2-40B4-BE49-F238E27FC236}">
                <a16:creationId xmlns:a16="http://schemas.microsoft.com/office/drawing/2014/main" id="{B288C590-0129-CAEE-7939-853923E77030}"/>
              </a:ext>
            </a:extLst>
          </p:cNvPr>
          <p:cNvSpPr/>
          <p:nvPr/>
        </p:nvSpPr>
        <p:spPr>
          <a:xfrm>
            <a:off x="4070992" y="2255480"/>
            <a:ext cx="6388317" cy="828000"/>
          </a:xfrm>
          <a:prstGeom prst="borderCallout1">
            <a:avLst>
              <a:gd name="adj1" fmla="val 6558"/>
              <a:gd name="adj2" fmla="val -995"/>
              <a:gd name="adj3" fmla="val 36375"/>
              <a:gd name="adj4" fmla="val -11239"/>
            </a:avLst>
          </a:prstGeom>
          <a:solidFill>
            <a:schemeClr val="accent6">
              <a:lumMod val="40000"/>
              <a:lumOff val="60000"/>
              <a:alpha val="50000"/>
            </a:schemeClr>
          </a:solidFill>
          <a:ln>
            <a:solidFill>
              <a:schemeClr val="bg2">
                <a:lumMod val="50000"/>
              </a:schemeClr>
            </a:solidFill>
            <a:headEnd type="oval" w="med" len="med"/>
            <a:tailEnd type="oval" w="med" len="med"/>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dirty="0">
                <a:solidFill>
                  <a:schemeClr val="tx1">
                    <a:lumMod val="75000"/>
                    <a:lumOff val="25000"/>
                  </a:schemeClr>
                </a:solidFill>
              </a:rPr>
              <a:t>凝視を避けつつ、目をそらさずにアイコンタクトを保つ</a:t>
            </a:r>
          </a:p>
        </p:txBody>
      </p:sp>
      <p:sp>
        <p:nvSpPr>
          <p:cNvPr id="9" name="吹き出し: 線 8">
            <a:extLst>
              <a:ext uri="{FF2B5EF4-FFF2-40B4-BE49-F238E27FC236}">
                <a16:creationId xmlns:a16="http://schemas.microsoft.com/office/drawing/2014/main" id="{CF189FB8-33E4-781A-CB56-B0F5CE7E7825}"/>
              </a:ext>
            </a:extLst>
          </p:cNvPr>
          <p:cNvSpPr/>
          <p:nvPr/>
        </p:nvSpPr>
        <p:spPr>
          <a:xfrm>
            <a:off x="4070992" y="3247673"/>
            <a:ext cx="6388317" cy="828000"/>
          </a:xfrm>
          <a:prstGeom prst="borderCallout1">
            <a:avLst>
              <a:gd name="adj1" fmla="val 6558"/>
              <a:gd name="adj2" fmla="val -995"/>
              <a:gd name="adj3" fmla="val -41185"/>
              <a:gd name="adj4" fmla="val -10888"/>
            </a:avLst>
          </a:prstGeom>
          <a:solidFill>
            <a:schemeClr val="accent6">
              <a:lumMod val="40000"/>
              <a:lumOff val="60000"/>
              <a:alpha val="50000"/>
            </a:schemeClr>
          </a:solidFill>
          <a:ln>
            <a:solidFill>
              <a:schemeClr val="bg2">
                <a:lumMod val="50000"/>
              </a:schemeClr>
            </a:solidFill>
            <a:headEnd type="oval" w="med" len="med"/>
            <a:tailEnd type="oval" w="med" len="med"/>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lumMod val="75000"/>
                    <a:lumOff val="25000"/>
                  </a:schemeClr>
                </a:solidFill>
              </a:rPr>
              <a:t>淡々とした表情</a:t>
            </a:r>
            <a:endParaRPr kumimoji="1" lang="ja-JP" altLang="en-US" dirty="0">
              <a:solidFill>
                <a:schemeClr val="tx1">
                  <a:lumMod val="75000"/>
                  <a:lumOff val="25000"/>
                </a:schemeClr>
              </a:solidFill>
            </a:endParaRPr>
          </a:p>
        </p:txBody>
      </p:sp>
      <p:sp>
        <p:nvSpPr>
          <p:cNvPr id="15" name="吹き出し: 線 14">
            <a:extLst>
              <a:ext uri="{FF2B5EF4-FFF2-40B4-BE49-F238E27FC236}">
                <a16:creationId xmlns:a16="http://schemas.microsoft.com/office/drawing/2014/main" id="{96513B2D-73D1-4F0F-0EFD-FE497BE34896}"/>
              </a:ext>
            </a:extLst>
          </p:cNvPr>
          <p:cNvSpPr/>
          <p:nvPr/>
        </p:nvSpPr>
        <p:spPr>
          <a:xfrm>
            <a:off x="4070992" y="5232059"/>
            <a:ext cx="6388317" cy="828000"/>
          </a:xfrm>
          <a:prstGeom prst="borderCallout1">
            <a:avLst>
              <a:gd name="adj1" fmla="val 6558"/>
              <a:gd name="adj2" fmla="val -995"/>
              <a:gd name="adj3" fmla="val 6615"/>
              <a:gd name="adj4" fmla="val -10897"/>
            </a:avLst>
          </a:prstGeom>
          <a:solidFill>
            <a:schemeClr val="accent6">
              <a:lumMod val="40000"/>
              <a:lumOff val="60000"/>
              <a:alpha val="50000"/>
            </a:schemeClr>
          </a:solidFill>
          <a:ln>
            <a:solidFill>
              <a:schemeClr val="bg2">
                <a:lumMod val="50000"/>
              </a:schemeClr>
            </a:solidFill>
            <a:headEnd type="oval" w="med" len="med"/>
            <a:tailEnd type="oval" w="med" len="med"/>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lumMod val="75000"/>
                    <a:lumOff val="25000"/>
                  </a:schemeClr>
                </a:solidFill>
              </a:rPr>
              <a:t>ゆっくりと移動し、急な動作は控える</a:t>
            </a:r>
            <a:endParaRPr kumimoji="1" lang="ja-JP" altLang="en-US" dirty="0">
              <a:solidFill>
                <a:schemeClr val="tx1">
                  <a:lumMod val="75000"/>
                  <a:lumOff val="25000"/>
                </a:schemeClr>
              </a:solidFill>
            </a:endParaRPr>
          </a:p>
        </p:txBody>
      </p:sp>
      <p:sp>
        <p:nvSpPr>
          <p:cNvPr id="21" name="吹き出し: 線 20">
            <a:extLst>
              <a:ext uri="{FF2B5EF4-FFF2-40B4-BE49-F238E27FC236}">
                <a16:creationId xmlns:a16="http://schemas.microsoft.com/office/drawing/2014/main" id="{AC1A272E-4045-1324-3E24-A182ED6FC084}"/>
              </a:ext>
            </a:extLst>
          </p:cNvPr>
          <p:cNvSpPr/>
          <p:nvPr/>
        </p:nvSpPr>
        <p:spPr>
          <a:xfrm>
            <a:off x="4070992" y="4239866"/>
            <a:ext cx="6388317" cy="828000"/>
          </a:xfrm>
          <a:prstGeom prst="borderCallout1">
            <a:avLst>
              <a:gd name="adj1" fmla="val 6558"/>
              <a:gd name="adj2" fmla="val -995"/>
              <a:gd name="adj3" fmla="val -19330"/>
              <a:gd name="adj4" fmla="val -10266"/>
            </a:avLst>
          </a:prstGeom>
          <a:solidFill>
            <a:schemeClr val="accent6">
              <a:lumMod val="40000"/>
              <a:lumOff val="60000"/>
              <a:alpha val="50000"/>
            </a:schemeClr>
          </a:solidFill>
          <a:ln>
            <a:solidFill>
              <a:schemeClr val="bg2">
                <a:lumMod val="50000"/>
              </a:schemeClr>
            </a:solidFill>
            <a:headEnd type="oval" w="med" len="med"/>
            <a:tailEnd type="oval" w="med" len="med"/>
          </a:ln>
        </p:spPr>
        <p:style>
          <a:lnRef idx="0">
            <a:scrgbClr r="0" g="0" b="0"/>
          </a:lnRef>
          <a:fillRef idx="0">
            <a:scrgbClr r="0" g="0" b="0"/>
          </a:fillRef>
          <a:effectRef idx="0">
            <a:scrgbClr r="0" g="0" b="0"/>
          </a:effectRef>
          <a:fontRef idx="minor">
            <a:schemeClr val="lt1"/>
          </a:fontRef>
        </p:style>
        <p:txBody>
          <a:bodyPr rtlCol="0" anchor="ctr"/>
          <a:lstStyle/>
          <a:p>
            <a:pPr algn="ctr"/>
            <a:r>
              <a:rPr kumimoji="1" lang="ja-JP" altLang="en-US" dirty="0">
                <a:solidFill>
                  <a:schemeClr val="tx1">
                    <a:lumMod val="75000"/>
                    <a:lumOff val="25000"/>
                  </a:schemeClr>
                </a:solidFill>
              </a:rPr>
              <a:t>腕組みや腰に手を当てたりせず、両手が見える姿勢</a:t>
            </a:r>
          </a:p>
        </p:txBody>
      </p:sp>
      <p:sp>
        <p:nvSpPr>
          <p:cNvPr id="4" name="テキスト ボックス 3">
            <a:extLst>
              <a:ext uri="{FF2B5EF4-FFF2-40B4-BE49-F238E27FC236}">
                <a16:creationId xmlns:a16="http://schemas.microsoft.com/office/drawing/2014/main" id="{7A57C4EB-BFBD-23ED-ABD4-A09CDDC73F71}"/>
              </a:ext>
            </a:extLst>
          </p:cNvPr>
          <p:cNvSpPr txBox="1"/>
          <p:nvPr/>
        </p:nvSpPr>
        <p:spPr>
          <a:xfrm>
            <a:off x="769835" y="6367528"/>
            <a:ext cx="10506811" cy="492443"/>
          </a:xfrm>
          <a:prstGeom prst="rect">
            <a:avLst/>
          </a:prstGeom>
          <a:noFill/>
        </p:spPr>
        <p:txBody>
          <a:bodyPr wrap="square" rtlCol="0">
            <a:spAutoFit/>
          </a:bodyPr>
          <a:lstStyle/>
          <a:p>
            <a:pPr algn="r"/>
            <a:r>
              <a:rPr kumimoji="1" lang="en-US" altLang="ja-JP" sz="1300" dirty="0">
                <a:latin typeface="+mn-ea"/>
              </a:rPr>
              <a:t>NICE: Violence and aggression: short-term management in mental health,</a:t>
            </a:r>
            <a:r>
              <a:rPr lang="ja-JP" altLang="en-US" sz="1300" dirty="0">
                <a:latin typeface="+mn-ea"/>
              </a:rPr>
              <a:t> </a:t>
            </a:r>
            <a:r>
              <a:rPr kumimoji="1" lang="en-US" altLang="ja-JP" sz="1300" dirty="0">
                <a:latin typeface="+mn-ea"/>
              </a:rPr>
              <a:t>health and community settings, NICE guideline[NG10], 2015</a:t>
            </a:r>
          </a:p>
          <a:p>
            <a:pPr algn="r"/>
            <a:r>
              <a:rPr kumimoji="1" lang="ja-JP" altLang="en-US" sz="1300" dirty="0">
                <a:latin typeface="+mn-ea"/>
              </a:rPr>
              <a:t>日本精神科救急学会：精神科救急医療ガイドライン，</a:t>
            </a:r>
            <a:r>
              <a:rPr kumimoji="1" lang="en-US" altLang="ja-JP" sz="1300" dirty="0">
                <a:latin typeface="+mn-ea"/>
              </a:rPr>
              <a:t>2022</a:t>
            </a:r>
            <a:r>
              <a:rPr kumimoji="1" lang="ja-JP" altLang="en-US" sz="1300" dirty="0">
                <a:latin typeface="+mn-ea"/>
              </a:rPr>
              <a:t>版</a:t>
            </a:r>
          </a:p>
        </p:txBody>
      </p:sp>
      <p:pic>
        <p:nvPicPr>
          <p:cNvPr id="18" name="図 17" descr="抽象, 挿絵 が含まれている画像&#10;&#10;AI によって生成されたコンテンツは間違っている可能性があります。">
            <a:extLst>
              <a:ext uri="{FF2B5EF4-FFF2-40B4-BE49-F238E27FC236}">
                <a16:creationId xmlns:a16="http://schemas.microsoft.com/office/drawing/2014/main" id="{601A97CF-D6EC-49C1-86F4-B9F01F90A0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754" y="2075997"/>
            <a:ext cx="3110611" cy="4240022"/>
          </a:xfrm>
          <a:prstGeom prst="rect">
            <a:avLst/>
          </a:prstGeom>
        </p:spPr>
      </p:pic>
      <p:sp>
        <p:nvSpPr>
          <p:cNvPr id="11" name="テキスト ボックス 10">
            <a:extLst>
              <a:ext uri="{FF2B5EF4-FFF2-40B4-BE49-F238E27FC236}">
                <a16:creationId xmlns:a16="http://schemas.microsoft.com/office/drawing/2014/main" id="{E7A2915D-9E44-AB38-19FC-D21B8C419E8E}"/>
              </a:ext>
            </a:extLst>
          </p:cNvPr>
          <p:cNvSpPr txBox="1"/>
          <p:nvPr/>
        </p:nvSpPr>
        <p:spPr>
          <a:xfrm>
            <a:off x="3025765" y="705174"/>
            <a:ext cx="6279797" cy="646331"/>
          </a:xfrm>
          <a:prstGeom prst="rect">
            <a:avLst/>
          </a:prstGeom>
          <a:noFill/>
        </p:spPr>
        <p:txBody>
          <a:bodyPr wrap="square" rtlCol="0">
            <a:spAutoFit/>
          </a:bodyPr>
          <a:lstStyle/>
          <a:p>
            <a:r>
              <a:rPr kumimoji="1" lang="ja-JP" altLang="en-US" sz="3600" dirty="0"/>
              <a:t>ディエスカレーションの方法</a:t>
            </a:r>
          </a:p>
        </p:txBody>
      </p:sp>
      <p:sp>
        <p:nvSpPr>
          <p:cNvPr id="12" name="四角形: 角を丸くする 11">
            <a:extLst>
              <a:ext uri="{FF2B5EF4-FFF2-40B4-BE49-F238E27FC236}">
                <a16:creationId xmlns:a16="http://schemas.microsoft.com/office/drawing/2014/main" id="{3AFC8683-55CF-81E3-661C-5DA96F6C486C}"/>
              </a:ext>
            </a:extLst>
          </p:cNvPr>
          <p:cNvSpPr/>
          <p:nvPr/>
        </p:nvSpPr>
        <p:spPr>
          <a:xfrm>
            <a:off x="1109428" y="617061"/>
            <a:ext cx="1777010" cy="711428"/>
          </a:xfrm>
          <a:prstGeom prst="roundRect">
            <a:avLst/>
          </a:prstGeom>
          <a:solidFill>
            <a:schemeClr val="accent6">
              <a:lumMod val="20000"/>
              <a:lumOff val="80000"/>
            </a:schemeClr>
          </a:solidFill>
          <a:ln w="19050">
            <a:solidFill>
              <a:schemeClr val="accent6">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a:extLst>
              <a:ext uri="{FF2B5EF4-FFF2-40B4-BE49-F238E27FC236}">
                <a16:creationId xmlns:a16="http://schemas.microsoft.com/office/drawing/2014/main" id="{4C0A4DCA-052C-3BD2-466F-1C1E25C8BBBE}"/>
              </a:ext>
            </a:extLst>
          </p:cNvPr>
          <p:cNvSpPr txBox="1"/>
          <p:nvPr/>
        </p:nvSpPr>
        <p:spPr>
          <a:xfrm>
            <a:off x="1487134" y="705174"/>
            <a:ext cx="1354918" cy="584775"/>
          </a:xfrm>
          <a:prstGeom prst="rect">
            <a:avLst/>
          </a:prstGeom>
          <a:noFill/>
        </p:spPr>
        <p:txBody>
          <a:bodyPr wrap="square" rtlCol="0">
            <a:spAutoFit/>
          </a:bodyPr>
          <a:lstStyle/>
          <a:p>
            <a:r>
              <a:rPr kumimoji="1" lang="ja-JP" altLang="en-US" sz="3200" dirty="0">
                <a:latin typeface="+mn-ea"/>
              </a:rPr>
              <a:t>介入</a:t>
            </a:r>
          </a:p>
        </p:txBody>
      </p:sp>
      <p:cxnSp>
        <p:nvCxnSpPr>
          <p:cNvPr id="14" name="直線コネクタ 13">
            <a:extLst>
              <a:ext uri="{FF2B5EF4-FFF2-40B4-BE49-F238E27FC236}">
                <a16:creationId xmlns:a16="http://schemas.microsoft.com/office/drawing/2014/main" id="{2E3B4287-EC19-A440-BC7B-7A6E2E4024A4}"/>
              </a:ext>
            </a:extLst>
          </p:cNvPr>
          <p:cNvCxnSpPr>
            <a:cxnSpLocks/>
          </p:cNvCxnSpPr>
          <p:nvPr/>
        </p:nvCxnSpPr>
        <p:spPr>
          <a:xfrm>
            <a:off x="2796681" y="1328489"/>
            <a:ext cx="6463066" cy="0"/>
          </a:xfrm>
          <a:prstGeom prst="line">
            <a:avLst/>
          </a:prstGeom>
          <a:ln>
            <a:solidFill>
              <a:schemeClr val="accent6">
                <a:lumMod val="40000"/>
                <a:lumOff val="60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4080875831"/>
      </p:ext>
    </p:extLst>
  </p:cSld>
  <p:clrMapOvr>
    <a:masterClrMapping/>
  </p:clrMapOvr>
  <mc:AlternateContent xmlns:mc="http://schemas.openxmlformats.org/markup-compatibility/2006" xmlns:p14="http://schemas.microsoft.com/office/powerpoint/2010/main">
    <mc:Choice Requires="p14">
      <p:transition spd="slow" p14:dur="2000" advTm="46787"/>
    </mc:Choice>
    <mc:Fallback xmlns="">
      <p:transition spd="slow" advTm="46787"/>
    </mc:Fallback>
  </mc:AlternateContent>
  <p:extLst>
    <p:ext uri="{E180D4A7-C9FB-4DFB-919C-405C955672EB}">
      <p14:showEvtLst xmlns:p14="http://schemas.microsoft.com/office/powerpoint/2010/main">
        <p14:playEvt time="41" objId="19"/>
        <p14:stopEvt time="46264" objId="19"/>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961A66-DB16-1AE6-23A2-A1C064873EB4}"/>
            </a:ext>
          </a:extLst>
        </p:cNvPr>
        <p:cNvGrpSpPr/>
        <p:nvPr/>
      </p:nvGrpSpPr>
      <p:grpSpPr>
        <a:xfrm>
          <a:off x="0" y="0"/>
          <a:ext cx="0" cy="0"/>
          <a:chOff x="0" y="0"/>
          <a:chExt cx="0" cy="0"/>
        </a:xfrm>
      </p:grpSpPr>
      <p:grpSp>
        <p:nvGrpSpPr>
          <p:cNvPr id="97" name="グループ化 96">
            <a:extLst>
              <a:ext uri="{FF2B5EF4-FFF2-40B4-BE49-F238E27FC236}">
                <a16:creationId xmlns:a16="http://schemas.microsoft.com/office/drawing/2014/main" id="{B18DBD60-1658-70A3-316B-9E12935CDE34}"/>
              </a:ext>
            </a:extLst>
          </p:cNvPr>
          <p:cNvGrpSpPr/>
          <p:nvPr/>
        </p:nvGrpSpPr>
        <p:grpSpPr>
          <a:xfrm>
            <a:off x="-9149" y="0"/>
            <a:ext cx="666276" cy="6858000"/>
            <a:chOff x="-9149" y="0"/>
            <a:chExt cx="666276" cy="6858000"/>
          </a:xfrm>
        </p:grpSpPr>
        <p:sp>
          <p:nvSpPr>
            <p:cNvPr id="98" name="正方形/長方形 97">
              <a:extLst>
                <a:ext uri="{FF2B5EF4-FFF2-40B4-BE49-F238E27FC236}">
                  <a16:creationId xmlns:a16="http://schemas.microsoft.com/office/drawing/2014/main" id="{F469670D-2DFA-63B1-57DA-9A2B08E1365A}"/>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6EF7963E-A5E8-4196-B523-8F24FAD15312}"/>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正方形/長方形 99">
              <a:extLst>
                <a:ext uri="{FF2B5EF4-FFF2-40B4-BE49-F238E27FC236}">
                  <a16:creationId xmlns:a16="http://schemas.microsoft.com/office/drawing/2014/main" id="{CDE113E7-4711-6448-49A5-A1F68E69871F}"/>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a:extLst>
                <a:ext uri="{FF2B5EF4-FFF2-40B4-BE49-F238E27FC236}">
                  <a16:creationId xmlns:a16="http://schemas.microsoft.com/office/drawing/2014/main" id="{4426F218-E48A-5649-B039-D81BAF72F252}"/>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a:extLst>
                <a:ext uri="{FF2B5EF4-FFF2-40B4-BE49-F238E27FC236}">
                  <a16:creationId xmlns:a16="http://schemas.microsoft.com/office/drawing/2014/main" id="{76D4B00D-E962-2C22-B4F5-845DC404A7A1}"/>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a:extLst>
                <a:ext uri="{FF2B5EF4-FFF2-40B4-BE49-F238E27FC236}">
                  <a16:creationId xmlns:a16="http://schemas.microsoft.com/office/drawing/2014/main" id="{C6F2BD32-2482-2ED7-6AE0-1089F3E35D48}"/>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90DFFFE2-A80F-333C-539B-D726FD07A056}"/>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a:extLst>
                <a:ext uri="{FF2B5EF4-FFF2-40B4-BE49-F238E27FC236}">
                  <a16:creationId xmlns:a16="http://schemas.microsoft.com/office/drawing/2014/main" id="{4C1FB343-5975-FDF7-AD47-F208F807AC41}"/>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a16="http://schemas.microsoft.com/office/drawing/2014/main" id="{D50EA7A5-0E2F-DEC9-20CE-451D42BCC249}"/>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a16="http://schemas.microsoft.com/office/drawing/2014/main" id="{CC1CB219-94B8-95AD-5AD9-F33660132BB9}"/>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a:extLst>
                <a:ext uri="{FF2B5EF4-FFF2-40B4-BE49-F238E27FC236}">
                  <a16:creationId xmlns:a16="http://schemas.microsoft.com/office/drawing/2014/main" id="{F3612C1C-5901-DADD-D7DE-374FECC96688}"/>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a16="http://schemas.microsoft.com/office/drawing/2014/main" id="{B60E9A3B-A4EC-C556-7CCD-139C8CA30924}"/>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a:extLst>
                <a:ext uri="{FF2B5EF4-FFF2-40B4-BE49-F238E27FC236}">
                  <a16:creationId xmlns:a16="http://schemas.microsoft.com/office/drawing/2014/main" id="{2C6ED13B-899A-25F0-279D-A9687B5D747C}"/>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正方形/長方形 110">
              <a:extLst>
                <a:ext uri="{FF2B5EF4-FFF2-40B4-BE49-F238E27FC236}">
                  <a16:creationId xmlns:a16="http://schemas.microsoft.com/office/drawing/2014/main" id="{FBE40AD2-3830-43AB-409D-2D723E8C42E4}"/>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a:extLst>
                <a:ext uri="{FF2B5EF4-FFF2-40B4-BE49-F238E27FC236}">
                  <a16:creationId xmlns:a16="http://schemas.microsoft.com/office/drawing/2014/main" id="{5EC6A7FC-2FF9-BF1A-A572-F8C4A8BF294F}"/>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a:extLst>
                <a:ext uri="{FF2B5EF4-FFF2-40B4-BE49-F238E27FC236}">
                  <a16:creationId xmlns:a16="http://schemas.microsoft.com/office/drawing/2014/main" id="{D9111F34-262D-B6E6-64EE-FA76DBEA2433}"/>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a:extLst>
                <a:ext uri="{FF2B5EF4-FFF2-40B4-BE49-F238E27FC236}">
                  <a16:creationId xmlns:a16="http://schemas.microsoft.com/office/drawing/2014/main" id="{048D6D4A-241D-1C2A-84EE-347455CBE77A}"/>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a:extLst>
                <a:ext uri="{FF2B5EF4-FFF2-40B4-BE49-F238E27FC236}">
                  <a16:creationId xmlns:a16="http://schemas.microsoft.com/office/drawing/2014/main" id="{D0C0D217-1680-05DD-E597-2FA2BEF06B13}"/>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グループ化 115">
            <a:extLst>
              <a:ext uri="{FF2B5EF4-FFF2-40B4-BE49-F238E27FC236}">
                <a16:creationId xmlns:a16="http://schemas.microsoft.com/office/drawing/2014/main" id="{A71E1CDF-B7CE-E5FA-2107-8C71E5439D26}"/>
              </a:ext>
            </a:extLst>
          </p:cNvPr>
          <p:cNvGrpSpPr/>
          <p:nvPr/>
        </p:nvGrpSpPr>
        <p:grpSpPr>
          <a:xfrm>
            <a:off x="11534873" y="1"/>
            <a:ext cx="666276" cy="6858000"/>
            <a:chOff x="11534873" y="1"/>
            <a:chExt cx="666276" cy="6858000"/>
          </a:xfrm>
        </p:grpSpPr>
        <p:sp>
          <p:nvSpPr>
            <p:cNvPr id="117" name="正方形/長方形 116">
              <a:extLst>
                <a:ext uri="{FF2B5EF4-FFF2-40B4-BE49-F238E27FC236}">
                  <a16:creationId xmlns:a16="http://schemas.microsoft.com/office/drawing/2014/main" id="{759CD780-4D12-691A-09AA-5645C31B492B}"/>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a:extLst>
                <a:ext uri="{FF2B5EF4-FFF2-40B4-BE49-F238E27FC236}">
                  <a16:creationId xmlns:a16="http://schemas.microsoft.com/office/drawing/2014/main" id="{2F524C7E-7BDF-ACBA-A3C2-4956569FE550}"/>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61F82508-DEEB-0696-81D9-515A90548A1B}"/>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正方形/長方形 119">
              <a:extLst>
                <a:ext uri="{FF2B5EF4-FFF2-40B4-BE49-F238E27FC236}">
                  <a16:creationId xmlns:a16="http://schemas.microsoft.com/office/drawing/2014/main" id="{E033CBD6-7120-3356-BB3D-11E3CCE88421}"/>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正方形/長方形 120">
              <a:extLst>
                <a:ext uri="{FF2B5EF4-FFF2-40B4-BE49-F238E27FC236}">
                  <a16:creationId xmlns:a16="http://schemas.microsoft.com/office/drawing/2014/main" id="{A28FBC67-05E7-D4A6-C406-617F4C0CD722}"/>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a16="http://schemas.microsoft.com/office/drawing/2014/main" id="{789682CF-FC86-D350-9255-D117F94E183E}"/>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正方形/長方形 122">
              <a:extLst>
                <a:ext uri="{FF2B5EF4-FFF2-40B4-BE49-F238E27FC236}">
                  <a16:creationId xmlns:a16="http://schemas.microsoft.com/office/drawing/2014/main" id="{16022CD3-04B1-4671-7343-6A22E268CA98}"/>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18CCCC13-2D89-1E71-E58C-731A64574206}"/>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正方形/長方形 124">
              <a:extLst>
                <a:ext uri="{FF2B5EF4-FFF2-40B4-BE49-F238E27FC236}">
                  <a16:creationId xmlns:a16="http://schemas.microsoft.com/office/drawing/2014/main" id="{258B4F61-CE98-DCC4-BF52-5FFAD9D74CBA}"/>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a:extLst>
                <a:ext uri="{FF2B5EF4-FFF2-40B4-BE49-F238E27FC236}">
                  <a16:creationId xmlns:a16="http://schemas.microsoft.com/office/drawing/2014/main" id="{4CAD38EB-F99A-213E-F22B-FBCD1FD858DB}"/>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正方形/長方形 126">
              <a:extLst>
                <a:ext uri="{FF2B5EF4-FFF2-40B4-BE49-F238E27FC236}">
                  <a16:creationId xmlns:a16="http://schemas.microsoft.com/office/drawing/2014/main" id="{918EBB95-C50D-10D1-F7BF-2F71FFA66AD9}"/>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a:extLst>
                <a:ext uri="{FF2B5EF4-FFF2-40B4-BE49-F238E27FC236}">
                  <a16:creationId xmlns:a16="http://schemas.microsoft.com/office/drawing/2014/main" id="{B301FBB0-9703-245F-7E6C-63FCEF08C4E9}"/>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正方形/長方形 128">
              <a:extLst>
                <a:ext uri="{FF2B5EF4-FFF2-40B4-BE49-F238E27FC236}">
                  <a16:creationId xmlns:a16="http://schemas.microsoft.com/office/drawing/2014/main" id="{10ABDDAD-B88A-CC4D-B4BE-E5D2AC1CA523}"/>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a:extLst>
                <a:ext uri="{FF2B5EF4-FFF2-40B4-BE49-F238E27FC236}">
                  <a16:creationId xmlns:a16="http://schemas.microsoft.com/office/drawing/2014/main" id="{DF1D183C-6B62-8D64-3AEF-4A555DA8116E}"/>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正方形/長方形 130">
              <a:extLst>
                <a:ext uri="{FF2B5EF4-FFF2-40B4-BE49-F238E27FC236}">
                  <a16:creationId xmlns:a16="http://schemas.microsoft.com/office/drawing/2014/main" id="{AEA2D6ED-4907-CB2C-F7FC-BB5AF0079CC2}"/>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718571C5-5B10-5AEA-9D6A-56C8100F63D8}"/>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a:extLst>
                <a:ext uri="{FF2B5EF4-FFF2-40B4-BE49-F238E27FC236}">
                  <a16:creationId xmlns:a16="http://schemas.microsoft.com/office/drawing/2014/main" id="{BF164CBF-7F4B-7DB6-2672-6576BE8E87F9}"/>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a:extLst>
                <a:ext uri="{FF2B5EF4-FFF2-40B4-BE49-F238E27FC236}">
                  <a16:creationId xmlns:a16="http://schemas.microsoft.com/office/drawing/2014/main" id="{6A0F68F0-AADD-344F-1A25-8E9074487E82}"/>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 name="テキスト ボックス 12">
            <a:extLst>
              <a:ext uri="{FF2B5EF4-FFF2-40B4-BE49-F238E27FC236}">
                <a16:creationId xmlns:a16="http://schemas.microsoft.com/office/drawing/2014/main" id="{A8AC219E-3301-3D49-76DF-E0A0CF838A38}"/>
              </a:ext>
            </a:extLst>
          </p:cNvPr>
          <p:cNvSpPr txBox="1"/>
          <p:nvPr/>
        </p:nvSpPr>
        <p:spPr>
          <a:xfrm>
            <a:off x="1235903" y="2108145"/>
            <a:ext cx="10183820" cy="707886"/>
          </a:xfrm>
          <a:prstGeom prst="rect">
            <a:avLst/>
          </a:prstGeom>
          <a:noFill/>
        </p:spPr>
        <p:txBody>
          <a:bodyPr wrap="square" rtlCol="0">
            <a:spAutoFit/>
          </a:bodyPr>
          <a:lstStyle/>
          <a:p>
            <a:pPr>
              <a:spcBef>
                <a:spcPts val="1500"/>
              </a:spcBef>
              <a:defRPr/>
            </a:pPr>
            <a:r>
              <a:rPr kumimoji="1" lang="ja-JP" altLang="en-US" sz="2000" i="0" u="none" strike="noStrike" kern="1200" cap="none" spc="0" normalizeH="0" baseline="0" noProof="0" dirty="0">
                <a:ln>
                  <a:noFill/>
                </a:ln>
                <a:effectLst/>
                <a:uLnTx/>
                <a:uFillTx/>
                <a:latin typeface="+mn-ea"/>
                <a:cs typeface="+mn-cs"/>
              </a:rPr>
              <a:t>言語的コミュニケーションを用いて、</a:t>
            </a:r>
            <a:br>
              <a:rPr kumimoji="1" lang="en-US" altLang="ja-JP" sz="2000" i="0" u="none" strike="noStrike" kern="1200" cap="none" spc="0" normalizeH="0" baseline="0" noProof="0" dirty="0">
                <a:ln>
                  <a:noFill/>
                </a:ln>
                <a:effectLst/>
                <a:uLnTx/>
                <a:uFillTx/>
                <a:latin typeface="+mn-ea"/>
                <a:cs typeface="+mn-cs"/>
              </a:rPr>
            </a:br>
            <a:r>
              <a:rPr kumimoji="1" lang="ja-JP" altLang="en-US" sz="2000" i="0" u="none" strike="noStrike" kern="1200" cap="none" spc="0" normalizeH="0" baseline="0" noProof="0" dirty="0">
                <a:ln>
                  <a:noFill/>
                </a:ln>
                <a:effectLst/>
                <a:uLnTx/>
                <a:uFillTx/>
                <a:latin typeface="+mn-ea"/>
                <a:cs typeface="+mn-cs"/>
              </a:rPr>
              <a:t>対立しないように状況を解決するための交渉を心がける。</a:t>
            </a:r>
          </a:p>
        </p:txBody>
      </p:sp>
      <p:sp>
        <p:nvSpPr>
          <p:cNvPr id="15" name="正方形/長方形 14">
            <a:extLst>
              <a:ext uri="{FF2B5EF4-FFF2-40B4-BE49-F238E27FC236}">
                <a16:creationId xmlns:a16="http://schemas.microsoft.com/office/drawing/2014/main" id="{9AFE40DF-6FAA-DC5E-4140-F730C37826AE}"/>
              </a:ext>
            </a:extLst>
          </p:cNvPr>
          <p:cNvSpPr/>
          <p:nvPr/>
        </p:nvSpPr>
        <p:spPr>
          <a:xfrm>
            <a:off x="1439651" y="3305331"/>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solidFill>
              </a:rPr>
              <a:t>現実的な条件を</a:t>
            </a:r>
            <a:br>
              <a:rPr lang="en-US" altLang="ja-JP" dirty="0">
                <a:solidFill>
                  <a:schemeClr val="tx1"/>
                </a:solidFill>
              </a:rPr>
            </a:br>
            <a:r>
              <a:rPr lang="ja-JP" altLang="en-US" dirty="0">
                <a:solidFill>
                  <a:schemeClr val="tx1"/>
                </a:solidFill>
              </a:rPr>
              <a:t>提示、交渉</a:t>
            </a:r>
          </a:p>
        </p:txBody>
      </p:sp>
      <p:sp>
        <p:nvSpPr>
          <p:cNvPr id="16" name="正方形/長方形 15">
            <a:extLst>
              <a:ext uri="{FF2B5EF4-FFF2-40B4-BE49-F238E27FC236}">
                <a16:creationId xmlns:a16="http://schemas.microsoft.com/office/drawing/2014/main" id="{1BC0FE9A-CA52-E9EA-E5E6-931353BA0810}"/>
              </a:ext>
            </a:extLst>
          </p:cNvPr>
          <p:cNvSpPr/>
          <p:nvPr/>
        </p:nvSpPr>
        <p:spPr>
          <a:xfrm>
            <a:off x="1439650" y="3982963"/>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solidFill>
              </a:rPr>
              <a:t>意見を表現できるよう</a:t>
            </a:r>
          </a:p>
          <a:p>
            <a:pPr algn="ctr"/>
            <a:r>
              <a:rPr lang="ja-JP" altLang="en-US" dirty="0">
                <a:solidFill>
                  <a:schemeClr val="tx1"/>
                </a:solidFill>
              </a:rPr>
              <a:t>サポート</a:t>
            </a:r>
          </a:p>
        </p:txBody>
      </p:sp>
      <p:sp>
        <p:nvSpPr>
          <p:cNvPr id="17" name="正方形/長方形 16">
            <a:extLst>
              <a:ext uri="{FF2B5EF4-FFF2-40B4-BE49-F238E27FC236}">
                <a16:creationId xmlns:a16="http://schemas.microsoft.com/office/drawing/2014/main" id="{E3BA7808-4638-21E4-5EB9-2C9742582D6C}"/>
              </a:ext>
            </a:extLst>
          </p:cNvPr>
          <p:cNvSpPr/>
          <p:nvPr/>
        </p:nvSpPr>
        <p:spPr>
          <a:xfrm>
            <a:off x="1439649" y="4660595"/>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solidFill>
              </a:rPr>
              <a:t>感情に焦点を当てる</a:t>
            </a:r>
          </a:p>
        </p:txBody>
      </p:sp>
      <p:sp>
        <p:nvSpPr>
          <p:cNvPr id="18" name="正方形/長方形 17">
            <a:extLst>
              <a:ext uri="{FF2B5EF4-FFF2-40B4-BE49-F238E27FC236}">
                <a16:creationId xmlns:a16="http://schemas.microsoft.com/office/drawing/2014/main" id="{E873F83B-4C74-0357-F6F0-777FA7A8C7CA}"/>
              </a:ext>
            </a:extLst>
          </p:cNvPr>
          <p:cNvSpPr/>
          <p:nvPr/>
        </p:nvSpPr>
        <p:spPr>
          <a:xfrm>
            <a:off x="7918960" y="3682338"/>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solidFill>
              </a:rPr>
              <a:t>沈黙を許容</a:t>
            </a:r>
          </a:p>
        </p:txBody>
      </p:sp>
      <p:sp>
        <p:nvSpPr>
          <p:cNvPr id="19" name="正方形/長方形 18">
            <a:extLst>
              <a:ext uri="{FF2B5EF4-FFF2-40B4-BE49-F238E27FC236}">
                <a16:creationId xmlns:a16="http://schemas.microsoft.com/office/drawing/2014/main" id="{C7B45592-EC1D-A92C-6894-9CB4B56D759A}"/>
              </a:ext>
            </a:extLst>
          </p:cNvPr>
          <p:cNvSpPr/>
          <p:nvPr/>
        </p:nvSpPr>
        <p:spPr>
          <a:xfrm>
            <a:off x="7918959" y="4359970"/>
            <a:ext cx="2857309" cy="601250"/>
          </a:xfrm>
          <a:prstGeom prst="rect">
            <a:avLst/>
          </a:prstGeom>
          <a:solidFill>
            <a:schemeClr val="accent6">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solidFill>
              </a:rPr>
              <a:t>決断するための</a:t>
            </a:r>
          </a:p>
          <a:p>
            <a:pPr algn="ctr"/>
            <a:r>
              <a:rPr lang="ja-JP" altLang="en-US" dirty="0">
                <a:solidFill>
                  <a:schemeClr val="tx1"/>
                </a:solidFill>
              </a:rPr>
              <a:t>時間を与える</a:t>
            </a:r>
          </a:p>
        </p:txBody>
      </p:sp>
      <p:sp>
        <p:nvSpPr>
          <p:cNvPr id="7" name="テキスト ボックス 6">
            <a:extLst>
              <a:ext uri="{FF2B5EF4-FFF2-40B4-BE49-F238E27FC236}">
                <a16:creationId xmlns:a16="http://schemas.microsoft.com/office/drawing/2014/main" id="{6B194E7D-9696-581E-DBE0-A7873E46699E}"/>
              </a:ext>
            </a:extLst>
          </p:cNvPr>
          <p:cNvSpPr txBox="1"/>
          <p:nvPr/>
        </p:nvSpPr>
        <p:spPr>
          <a:xfrm>
            <a:off x="769835" y="6367528"/>
            <a:ext cx="10506811" cy="492443"/>
          </a:xfrm>
          <a:prstGeom prst="rect">
            <a:avLst/>
          </a:prstGeom>
          <a:noFill/>
        </p:spPr>
        <p:txBody>
          <a:bodyPr wrap="square" rtlCol="0">
            <a:spAutoFit/>
          </a:bodyPr>
          <a:lstStyle/>
          <a:p>
            <a:pPr algn="r"/>
            <a:r>
              <a:rPr kumimoji="1" lang="en-US" altLang="ja-JP" sz="1300" dirty="0">
                <a:latin typeface="+mn-ea"/>
              </a:rPr>
              <a:t>NICE: Violence and aggression: short-term management in mental health,</a:t>
            </a:r>
            <a:r>
              <a:rPr lang="ja-JP" altLang="en-US" sz="1300" dirty="0">
                <a:latin typeface="+mn-ea"/>
              </a:rPr>
              <a:t> </a:t>
            </a:r>
            <a:r>
              <a:rPr kumimoji="1" lang="en-US" altLang="ja-JP" sz="1300" dirty="0">
                <a:latin typeface="+mn-ea"/>
              </a:rPr>
              <a:t>health and community settings, NICE guideline[NG10], 2015</a:t>
            </a:r>
          </a:p>
          <a:p>
            <a:pPr algn="r"/>
            <a:r>
              <a:rPr kumimoji="1" lang="ja-JP" altLang="en-US" sz="1300" dirty="0">
                <a:latin typeface="+mn-ea"/>
              </a:rPr>
              <a:t>日本精神科救急学会：精神科救急医療ガイドライン，</a:t>
            </a:r>
            <a:r>
              <a:rPr kumimoji="1" lang="en-US" altLang="ja-JP" sz="1300" dirty="0">
                <a:latin typeface="+mn-ea"/>
              </a:rPr>
              <a:t>2022</a:t>
            </a:r>
            <a:r>
              <a:rPr kumimoji="1" lang="ja-JP" altLang="en-US" sz="1300" dirty="0">
                <a:latin typeface="+mn-ea"/>
              </a:rPr>
              <a:t>版</a:t>
            </a:r>
          </a:p>
        </p:txBody>
      </p:sp>
      <p:sp>
        <p:nvSpPr>
          <p:cNvPr id="11" name="正方形/長方形 10">
            <a:extLst>
              <a:ext uri="{FF2B5EF4-FFF2-40B4-BE49-F238E27FC236}">
                <a16:creationId xmlns:a16="http://schemas.microsoft.com/office/drawing/2014/main" id="{798DE311-82E3-A163-E1DD-B74C85BA5197}"/>
              </a:ext>
            </a:extLst>
          </p:cNvPr>
          <p:cNvSpPr/>
          <p:nvPr/>
        </p:nvSpPr>
        <p:spPr>
          <a:xfrm>
            <a:off x="1467089" y="5633313"/>
            <a:ext cx="2281346" cy="601250"/>
          </a:xfrm>
          <a:prstGeom prst="rect">
            <a:avLst/>
          </a:prstGeom>
          <a:noFill/>
          <a:ln w="2857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r>
              <a:rPr lang="ja-JP" altLang="en-US" sz="1600" dirty="0">
                <a:solidFill>
                  <a:schemeClr val="tx1"/>
                </a:solidFill>
              </a:rPr>
              <a:t>低い声で</a:t>
            </a:r>
          </a:p>
          <a:p>
            <a:pPr algn="ctr"/>
            <a:r>
              <a:rPr lang="ja-JP" altLang="en-US" sz="1600" dirty="0">
                <a:solidFill>
                  <a:schemeClr val="tx1"/>
                </a:solidFill>
              </a:rPr>
              <a:t>静かに話す</a:t>
            </a:r>
          </a:p>
        </p:txBody>
      </p:sp>
      <p:sp>
        <p:nvSpPr>
          <p:cNvPr id="12" name="正方形/長方形 11">
            <a:extLst>
              <a:ext uri="{FF2B5EF4-FFF2-40B4-BE49-F238E27FC236}">
                <a16:creationId xmlns:a16="http://schemas.microsoft.com/office/drawing/2014/main" id="{C95B01F6-0424-25E8-10C0-FD31CB51E9FB}"/>
              </a:ext>
            </a:extLst>
          </p:cNvPr>
          <p:cNvSpPr/>
          <p:nvPr/>
        </p:nvSpPr>
        <p:spPr>
          <a:xfrm>
            <a:off x="8443565" y="5626434"/>
            <a:ext cx="2281346" cy="601250"/>
          </a:xfrm>
          <a:prstGeom prst="rect">
            <a:avLst/>
          </a:prstGeom>
          <a:noFill/>
          <a:ln w="2857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r>
              <a:rPr lang="ja-JP" altLang="en-US" sz="1600" dirty="0">
                <a:solidFill>
                  <a:schemeClr val="tx1"/>
                </a:solidFill>
              </a:rPr>
              <a:t>一緒に問題解決</a:t>
            </a:r>
          </a:p>
          <a:p>
            <a:pPr algn="ctr"/>
            <a:r>
              <a:rPr lang="ja-JP" altLang="en-US" sz="1600" dirty="0">
                <a:solidFill>
                  <a:schemeClr val="tx1"/>
                </a:solidFill>
              </a:rPr>
              <a:t>する姿勢</a:t>
            </a:r>
          </a:p>
        </p:txBody>
      </p:sp>
      <p:sp>
        <p:nvSpPr>
          <p:cNvPr id="14" name="正方形/長方形 13">
            <a:extLst>
              <a:ext uri="{FF2B5EF4-FFF2-40B4-BE49-F238E27FC236}">
                <a16:creationId xmlns:a16="http://schemas.microsoft.com/office/drawing/2014/main" id="{2DAF344D-8CCC-8AA2-44B8-994564DB9E62}"/>
              </a:ext>
            </a:extLst>
          </p:cNvPr>
          <p:cNvSpPr/>
          <p:nvPr/>
        </p:nvSpPr>
        <p:spPr>
          <a:xfrm>
            <a:off x="3792581" y="5633313"/>
            <a:ext cx="2281346" cy="601250"/>
          </a:xfrm>
          <a:prstGeom prst="rect">
            <a:avLst/>
          </a:prstGeom>
          <a:noFill/>
          <a:ln w="2857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r>
              <a:rPr lang="ja-JP" altLang="en-US" sz="1600" dirty="0">
                <a:solidFill>
                  <a:schemeClr val="tx1"/>
                </a:solidFill>
              </a:rPr>
              <a:t>穏やかにはっきりと</a:t>
            </a:r>
          </a:p>
          <a:p>
            <a:pPr algn="ctr"/>
            <a:r>
              <a:rPr lang="ja-JP" altLang="en-US" sz="1600" dirty="0">
                <a:solidFill>
                  <a:schemeClr val="tx1"/>
                </a:solidFill>
              </a:rPr>
              <a:t>短く、具体的に</a:t>
            </a:r>
          </a:p>
        </p:txBody>
      </p:sp>
      <p:sp>
        <p:nvSpPr>
          <p:cNvPr id="23" name="正方形/長方形 22">
            <a:extLst>
              <a:ext uri="{FF2B5EF4-FFF2-40B4-BE49-F238E27FC236}">
                <a16:creationId xmlns:a16="http://schemas.microsoft.com/office/drawing/2014/main" id="{4D1CD0EF-E0D1-BDC6-A29A-C3B2D77B59ED}"/>
              </a:ext>
            </a:extLst>
          </p:cNvPr>
          <p:cNvSpPr/>
          <p:nvPr/>
        </p:nvSpPr>
        <p:spPr>
          <a:xfrm>
            <a:off x="6118073" y="5633313"/>
            <a:ext cx="2281346" cy="601250"/>
          </a:xfrm>
          <a:prstGeom prst="rect">
            <a:avLst/>
          </a:prstGeom>
          <a:noFill/>
          <a:ln w="2857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r>
              <a:rPr lang="ja-JP" altLang="en-US" sz="1600" dirty="0">
                <a:solidFill>
                  <a:schemeClr val="tx1"/>
                </a:solidFill>
              </a:rPr>
              <a:t>感情的にならず</a:t>
            </a:r>
          </a:p>
          <a:p>
            <a:pPr algn="ctr"/>
            <a:r>
              <a:rPr lang="ja-JP" altLang="en-US" sz="1600" dirty="0">
                <a:solidFill>
                  <a:schemeClr val="tx1"/>
                </a:solidFill>
              </a:rPr>
              <a:t>冷静に対応</a:t>
            </a:r>
          </a:p>
        </p:txBody>
      </p:sp>
      <p:pic>
        <p:nvPicPr>
          <p:cNvPr id="25" name="図 24" descr="おもちゃ, 挿絵 が含まれている画像&#10;&#10;AI によって生成されたコンテンツは間違っている可能性があります。">
            <a:extLst>
              <a:ext uri="{FF2B5EF4-FFF2-40B4-BE49-F238E27FC236}">
                <a16:creationId xmlns:a16="http://schemas.microsoft.com/office/drawing/2014/main" id="{4E241D38-B1E7-35D2-1B46-2E6D242E0474}"/>
              </a:ext>
            </a:extLst>
          </p:cNvPr>
          <p:cNvPicPr>
            <a:picLocks noChangeAspect="1"/>
          </p:cNvPicPr>
          <p:nvPr/>
        </p:nvPicPr>
        <p:blipFill>
          <a:blip r:embed="rId3">
            <a:extLst>
              <a:ext uri="{28A0092B-C50C-407E-A947-70E740481C1C}">
                <a14:useLocalDpi xmlns:a14="http://schemas.microsoft.com/office/drawing/2010/main" val="0"/>
              </a:ext>
            </a:extLst>
          </a:blip>
          <a:srcRect b="50000"/>
          <a:stretch/>
        </p:blipFill>
        <p:spPr>
          <a:xfrm>
            <a:off x="4332179" y="2860532"/>
            <a:ext cx="3586779" cy="2728279"/>
          </a:xfrm>
          <a:prstGeom prst="rect">
            <a:avLst/>
          </a:prstGeom>
        </p:spPr>
      </p:pic>
      <p:sp>
        <p:nvSpPr>
          <p:cNvPr id="9" name="テキスト ボックス 8">
            <a:extLst>
              <a:ext uri="{FF2B5EF4-FFF2-40B4-BE49-F238E27FC236}">
                <a16:creationId xmlns:a16="http://schemas.microsoft.com/office/drawing/2014/main" id="{DAC0D78A-9A7A-4F9C-8024-FAF8E191A268}"/>
              </a:ext>
            </a:extLst>
          </p:cNvPr>
          <p:cNvSpPr txBox="1"/>
          <p:nvPr/>
        </p:nvSpPr>
        <p:spPr>
          <a:xfrm>
            <a:off x="3025765" y="705174"/>
            <a:ext cx="6279797" cy="646331"/>
          </a:xfrm>
          <a:prstGeom prst="rect">
            <a:avLst/>
          </a:prstGeom>
          <a:noFill/>
        </p:spPr>
        <p:txBody>
          <a:bodyPr wrap="square" rtlCol="0">
            <a:spAutoFit/>
          </a:bodyPr>
          <a:lstStyle/>
          <a:p>
            <a:r>
              <a:rPr kumimoji="1" lang="ja-JP" altLang="en-US" sz="3600" dirty="0"/>
              <a:t>ディエスカレーションの方法</a:t>
            </a:r>
          </a:p>
        </p:txBody>
      </p:sp>
      <p:sp>
        <p:nvSpPr>
          <p:cNvPr id="10" name="四角形: 角を丸くする 9">
            <a:extLst>
              <a:ext uri="{FF2B5EF4-FFF2-40B4-BE49-F238E27FC236}">
                <a16:creationId xmlns:a16="http://schemas.microsoft.com/office/drawing/2014/main" id="{FAD639FF-8CB1-0F38-97E3-CC3BFFBDE2CB}"/>
              </a:ext>
            </a:extLst>
          </p:cNvPr>
          <p:cNvSpPr/>
          <p:nvPr/>
        </p:nvSpPr>
        <p:spPr>
          <a:xfrm>
            <a:off x="1109428" y="617061"/>
            <a:ext cx="1777010" cy="711428"/>
          </a:xfrm>
          <a:prstGeom prst="roundRect">
            <a:avLst/>
          </a:prstGeom>
          <a:solidFill>
            <a:schemeClr val="accent6">
              <a:lumMod val="20000"/>
              <a:lumOff val="80000"/>
            </a:schemeClr>
          </a:solidFill>
          <a:ln w="19050">
            <a:solidFill>
              <a:schemeClr val="accent6">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テキスト ボックス 19">
            <a:extLst>
              <a:ext uri="{FF2B5EF4-FFF2-40B4-BE49-F238E27FC236}">
                <a16:creationId xmlns:a16="http://schemas.microsoft.com/office/drawing/2014/main" id="{E89601DA-F17E-AC3D-8402-C12ED89D4504}"/>
              </a:ext>
            </a:extLst>
          </p:cNvPr>
          <p:cNvSpPr txBox="1"/>
          <p:nvPr/>
        </p:nvSpPr>
        <p:spPr>
          <a:xfrm>
            <a:off x="1487134" y="705174"/>
            <a:ext cx="1354918" cy="584775"/>
          </a:xfrm>
          <a:prstGeom prst="rect">
            <a:avLst/>
          </a:prstGeom>
          <a:noFill/>
        </p:spPr>
        <p:txBody>
          <a:bodyPr wrap="square" rtlCol="0">
            <a:spAutoFit/>
          </a:bodyPr>
          <a:lstStyle/>
          <a:p>
            <a:r>
              <a:rPr kumimoji="1" lang="ja-JP" altLang="en-US" sz="3200" dirty="0">
                <a:latin typeface="+mn-ea"/>
              </a:rPr>
              <a:t>介入</a:t>
            </a:r>
          </a:p>
        </p:txBody>
      </p:sp>
      <p:sp>
        <p:nvSpPr>
          <p:cNvPr id="22" name="正方形/長方形 21">
            <a:extLst>
              <a:ext uri="{FF2B5EF4-FFF2-40B4-BE49-F238E27FC236}">
                <a16:creationId xmlns:a16="http://schemas.microsoft.com/office/drawing/2014/main" id="{AF35BD71-C81D-E430-3B0E-D17DE7363340}"/>
              </a:ext>
            </a:extLst>
          </p:cNvPr>
          <p:cNvSpPr/>
          <p:nvPr/>
        </p:nvSpPr>
        <p:spPr>
          <a:xfrm>
            <a:off x="1235903" y="1548822"/>
            <a:ext cx="9735988" cy="461666"/>
          </a:xfrm>
          <a:prstGeom prst="rect">
            <a:avLst/>
          </a:prstGeom>
          <a:solidFill>
            <a:schemeClr val="accent6">
              <a:lumMod val="20000"/>
              <a:lumOff val="80000"/>
            </a:schemeClr>
          </a:solidFill>
          <a:ln w="12700">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a:extLst>
              <a:ext uri="{FF2B5EF4-FFF2-40B4-BE49-F238E27FC236}">
                <a16:creationId xmlns:a16="http://schemas.microsoft.com/office/drawing/2014/main" id="{A78ADEB9-3B35-E24B-A768-08E2D86BBB8F}"/>
              </a:ext>
            </a:extLst>
          </p:cNvPr>
          <p:cNvSpPr txBox="1"/>
          <p:nvPr/>
        </p:nvSpPr>
        <p:spPr>
          <a:xfrm>
            <a:off x="1346949" y="1572660"/>
            <a:ext cx="9735988" cy="461665"/>
          </a:xfrm>
          <a:prstGeom prst="rect">
            <a:avLst/>
          </a:prstGeom>
          <a:noFill/>
        </p:spPr>
        <p:txBody>
          <a:bodyPr wrap="square" rtlCol="0">
            <a:spAutoFit/>
          </a:bodyPr>
          <a:lstStyle/>
          <a:p>
            <a:r>
              <a:rPr lang="ja-JP" altLang="en-US" sz="2400" dirty="0">
                <a:latin typeface="+mn-ea"/>
              </a:rPr>
              <a:t>言語的コミュニケーションスキル</a:t>
            </a:r>
          </a:p>
        </p:txBody>
      </p:sp>
      <p:cxnSp>
        <p:nvCxnSpPr>
          <p:cNvPr id="27" name="直線コネクタ 26">
            <a:extLst>
              <a:ext uri="{FF2B5EF4-FFF2-40B4-BE49-F238E27FC236}">
                <a16:creationId xmlns:a16="http://schemas.microsoft.com/office/drawing/2014/main" id="{97729A04-CC0C-8B12-5726-63513D378156}"/>
              </a:ext>
            </a:extLst>
          </p:cNvPr>
          <p:cNvCxnSpPr>
            <a:cxnSpLocks/>
          </p:cNvCxnSpPr>
          <p:nvPr/>
        </p:nvCxnSpPr>
        <p:spPr>
          <a:xfrm>
            <a:off x="2796681" y="1328489"/>
            <a:ext cx="6463066" cy="0"/>
          </a:xfrm>
          <a:prstGeom prst="line">
            <a:avLst/>
          </a:prstGeom>
          <a:ln>
            <a:solidFill>
              <a:schemeClr val="accent6">
                <a:lumMod val="40000"/>
                <a:lumOff val="60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056984782"/>
      </p:ext>
    </p:extLst>
  </p:cSld>
  <p:clrMapOvr>
    <a:masterClrMapping/>
  </p:clrMapOvr>
  <mc:AlternateContent xmlns:mc="http://schemas.openxmlformats.org/markup-compatibility/2006" xmlns:p14="http://schemas.microsoft.com/office/powerpoint/2010/main">
    <mc:Choice Requires="p14">
      <p:transition spd="slow" p14:dur="2000" advTm="106685"/>
    </mc:Choice>
    <mc:Fallback xmlns="">
      <p:transition spd="slow" advTm="106685"/>
    </mc:Fallback>
  </mc:AlternateContent>
  <p:extLst>
    <p:ext uri="{E180D4A7-C9FB-4DFB-919C-405C955672EB}">
      <p14:showEvtLst xmlns:p14="http://schemas.microsoft.com/office/powerpoint/2010/main">
        <p14:playEvt time="5" objId="26"/>
        <p14:stopEvt time="105913" objId="26"/>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1EF72D-69B4-AAF5-BA60-21381DBFA2D4}"/>
            </a:ext>
          </a:extLst>
        </p:cNvPr>
        <p:cNvGrpSpPr/>
        <p:nvPr/>
      </p:nvGrpSpPr>
      <p:grpSpPr>
        <a:xfrm>
          <a:off x="0" y="0"/>
          <a:ext cx="0" cy="0"/>
          <a:chOff x="0" y="0"/>
          <a:chExt cx="0" cy="0"/>
        </a:xfrm>
      </p:grpSpPr>
      <p:grpSp>
        <p:nvGrpSpPr>
          <p:cNvPr id="97" name="グループ化 96">
            <a:extLst>
              <a:ext uri="{FF2B5EF4-FFF2-40B4-BE49-F238E27FC236}">
                <a16:creationId xmlns:a16="http://schemas.microsoft.com/office/drawing/2014/main" id="{2E812DE7-2D85-FC24-71CD-437B64CB7771}"/>
              </a:ext>
            </a:extLst>
          </p:cNvPr>
          <p:cNvGrpSpPr/>
          <p:nvPr/>
        </p:nvGrpSpPr>
        <p:grpSpPr>
          <a:xfrm>
            <a:off x="-9149" y="0"/>
            <a:ext cx="666276" cy="6858000"/>
            <a:chOff x="-9149" y="0"/>
            <a:chExt cx="666276" cy="6858000"/>
          </a:xfrm>
        </p:grpSpPr>
        <p:sp>
          <p:nvSpPr>
            <p:cNvPr id="98" name="正方形/長方形 97">
              <a:extLst>
                <a:ext uri="{FF2B5EF4-FFF2-40B4-BE49-F238E27FC236}">
                  <a16:creationId xmlns:a16="http://schemas.microsoft.com/office/drawing/2014/main" id="{E411B8D6-686E-7574-A924-EDD9CEC5FE10}"/>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7E17AF73-820F-B2B3-0FB6-27B45D210986}"/>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正方形/長方形 99">
              <a:extLst>
                <a:ext uri="{FF2B5EF4-FFF2-40B4-BE49-F238E27FC236}">
                  <a16:creationId xmlns:a16="http://schemas.microsoft.com/office/drawing/2014/main" id="{792FAF3F-2D70-FA2B-2EFA-FFC30A1A4A15}"/>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a:extLst>
                <a:ext uri="{FF2B5EF4-FFF2-40B4-BE49-F238E27FC236}">
                  <a16:creationId xmlns:a16="http://schemas.microsoft.com/office/drawing/2014/main" id="{FAC1E09D-A243-26A9-7C2D-DA75DBB83100}"/>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a:extLst>
                <a:ext uri="{FF2B5EF4-FFF2-40B4-BE49-F238E27FC236}">
                  <a16:creationId xmlns:a16="http://schemas.microsoft.com/office/drawing/2014/main" id="{0FDFD010-C56D-406A-94F6-25286305935B}"/>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a:extLst>
                <a:ext uri="{FF2B5EF4-FFF2-40B4-BE49-F238E27FC236}">
                  <a16:creationId xmlns:a16="http://schemas.microsoft.com/office/drawing/2014/main" id="{A0AE994C-E7E9-D6F2-B7A9-677B027D24D0}"/>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738C15E5-5541-3FAB-726D-3B94F6AAD121}"/>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a:extLst>
                <a:ext uri="{FF2B5EF4-FFF2-40B4-BE49-F238E27FC236}">
                  <a16:creationId xmlns:a16="http://schemas.microsoft.com/office/drawing/2014/main" id="{E2112CC0-5CE4-12C3-7F99-932039263EBB}"/>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a16="http://schemas.microsoft.com/office/drawing/2014/main" id="{88CA0747-3565-1BF7-D1C3-7124DD101E84}"/>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a16="http://schemas.microsoft.com/office/drawing/2014/main" id="{F4C2632D-8C95-FAA1-9607-71D31E0FD8C6}"/>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a:extLst>
                <a:ext uri="{FF2B5EF4-FFF2-40B4-BE49-F238E27FC236}">
                  <a16:creationId xmlns:a16="http://schemas.microsoft.com/office/drawing/2014/main" id="{AC91F9F5-CB6D-20D7-F4B9-CD9F6358CE97}"/>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a16="http://schemas.microsoft.com/office/drawing/2014/main" id="{1E475C3E-82E6-78DE-B890-55BAE0F1AB15}"/>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a:extLst>
                <a:ext uri="{FF2B5EF4-FFF2-40B4-BE49-F238E27FC236}">
                  <a16:creationId xmlns:a16="http://schemas.microsoft.com/office/drawing/2014/main" id="{99E1BB33-CD2F-E8F6-C6A0-2E12C3CC4781}"/>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正方形/長方形 110">
              <a:extLst>
                <a:ext uri="{FF2B5EF4-FFF2-40B4-BE49-F238E27FC236}">
                  <a16:creationId xmlns:a16="http://schemas.microsoft.com/office/drawing/2014/main" id="{65C5AAF6-ECB5-7F1E-2823-683D4376AF15}"/>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a:extLst>
                <a:ext uri="{FF2B5EF4-FFF2-40B4-BE49-F238E27FC236}">
                  <a16:creationId xmlns:a16="http://schemas.microsoft.com/office/drawing/2014/main" id="{2530E8CF-C3C1-1C8E-2124-50FC2BB9E4A7}"/>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a:extLst>
                <a:ext uri="{FF2B5EF4-FFF2-40B4-BE49-F238E27FC236}">
                  <a16:creationId xmlns:a16="http://schemas.microsoft.com/office/drawing/2014/main" id="{CD54584B-7DC6-AC4E-829C-A1EAA80897B4}"/>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a:extLst>
                <a:ext uri="{FF2B5EF4-FFF2-40B4-BE49-F238E27FC236}">
                  <a16:creationId xmlns:a16="http://schemas.microsoft.com/office/drawing/2014/main" id="{629D1B4C-9AAE-2E5F-441B-172F32933C12}"/>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a:extLst>
                <a:ext uri="{FF2B5EF4-FFF2-40B4-BE49-F238E27FC236}">
                  <a16:creationId xmlns:a16="http://schemas.microsoft.com/office/drawing/2014/main" id="{5DD11F17-4A8F-1FDB-5F80-75A2AF75AD85}"/>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グループ化 115">
            <a:extLst>
              <a:ext uri="{FF2B5EF4-FFF2-40B4-BE49-F238E27FC236}">
                <a16:creationId xmlns:a16="http://schemas.microsoft.com/office/drawing/2014/main" id="{A4598504-0C35-1117-AB2F-58F51C45603B}"/>
              </a:ext>
            </a:extLst>
          </p:cNvPr>
          <p:cNvGrpSpPr/>
          <p:nvPr/>
        </p:nvGrpSpPr>
        <p:grpSpPr>
          <a:xfrm>
            <a:off x="11534873" y="1"/>
            <a:ext cx="666276" cy="6858000"/>
            <a:chOff x="11534873" y="1"/>
            <a:chExt cx="666276" cy="6858000"/>
          </a:xfrm>
        </p:grpSpPr>
        <p:sp>
          <p:nvSpPr>
            <p:cNvPr id="117" name="正方形/長方形 116">
              <a:extLst>
                <a:ext uri="{FF2B5EF4-FFF2-40B4-BE49-F238E27FC236}">
                  <a16:creationId xmlns:a16="http://schemas.microsoft.com/office/drawing/2014/main" id="{5E8C0CF3-3755-28F5-119D-F6A3E020DAF8}"/>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a:extLst>
                <a:ext uri="{FF2B5EF4-FFF2-40B4-BE49-F238E27FC236}">
                  <a16:creationId xmlns:a16="http://schemas.microsoft.com/office/drawing/2014/main" id="{3C1824F8-7F7A-EBF5-9CFA-CA088886E263}"/>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F2B8F0CD-4AD6-9BFA-D78E-CB3A4AB2BDB4}"/>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正方形/長方形 119">
              <a:extLst>
                <a:ext uri="{FF2B5EF4-FFF2-40B4-BE49-F238E27FC236}">
                  <a16:creationId xmlns:a16="http://schemas.microsoft.com/office/drawing/2014/main" id="{08F1F3C2-DC0A-6E1C-0C4F-E90A419AF47C}"/>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正方形/長方形 120">
              <a:extLst>
                <a:ext uri="{FF2B5EF4-FFF2-40B4-BE49-F238E27FC236}">
                  <a16:creationId xmlns:a16="http://schemas.microsoft.com/office/drawing/2014/main" id="{2EDA64D9-869D-EA30-E095-ADE51EDDB31C}"/>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a16="http://schemas.microsoft.com/office/drawing/2014/main" id="{394802B3-6C04-B595-7E6F-C37F21F54295}"/>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正方形/長方形 122">
              <a:extLst>
                <a:ext uri="{FF2B5EF4-FFF2-40B4-BE49-F238E27FC236}">
                  <a16:creationId xmlns:a16="http://schemas.microsoft.com/office/drawing/2014/main" id="{0A22F309-6E1B-CB21-B856-B287808892CA}"/>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6E57A550-EAEF-EAD6-2E11-7C337C256D8D}"/>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正方形/長方形 124">
              <a:extLst>
                <a:ext uri="{FF2B5EF4-FFF2-40B4-BE49-F238E27FC236}">
                  <a16:creationId xmlns:a16="http://schemas.microsoft.com/office/drawing/2014/main" id="{31B186C0-FB0D-E483-5642-03528C9B9CD4}"/>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a:extLst>
                <a:ext uri="{FF2B5EF4-FFF2-40B4-BE49-F238E27FC236}">
                  <a16:creationId xmlns:a16="http://schemas.microsoft.com/office/drawing/2014/main" id="{438D0F34-11A7-6ACC-7475-6A32B89F7735}"/>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正方形/長方形 126">
              <a:extLst>
                <a:ext uri="{FF2B5EF4-FFF2-40B4-BE49-F238E27FC236}">
                  <a16:creationId xmlns:a16="http://schemas.microsoft.com/office/drawing/2014/main" id="{FB5CBAFD-AB7E-E49D-0531-CB8A6E44C479}"/>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a:extLst>
                <a:ext uri="{FF2B5EF4-FFF2-40B4-BE49-F238E27FC236}">
                  <a16:creationId xmlns:a16="http://schemas.microsoft.com/office/drawing/2014/main" id="{9EC1885B-D068-A651-2DA9-CC516BFE3C9E}"/>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正方形/長方形 128">
              <a:extLst>
                <a:ext uri="{FF2B5EF4-FFF2-40B4-BE49-F238E27FC236}">
                  <a16:creationId xmlns:a16="http://schemas.microsoft.com/office/drawing/2014/main" id="{A2C655DD-12F0-14FC-3E87-23BCB11286BD}"/>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a:extLst>
                <a:ext uri="{FF2B5EF4-FFF2-40B4-BE49-F238E27FC236}">
                  <a16:creationId xmlns:a16="http://schemas.microsoft.com/office/drawing/2014/main" id="{C63A62DC-A2ED-0BAF-1199-806411F5AE10}"/>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正方形/長方形 130">
              <a:extLst>
                <a:ext uri="{FF2B5EF4-FFF2-40B4-BE49-F238E27FC236}">
                  <a16:creationId xmlns:a16="http://schemas.microsoft.com/office/drawing/2014/main" id="{B1473F17-F4C1-6469-478B-FB61EF898A3C}"/>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8E96038B-E9EE-F43C-5EDC-6A07516C89F5}"/>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a:extLst>
                <a:ext uri="{FF2B5EF4-FFF2-40B4-BE49-F238E27FC236}">
                  <a16:creationId xmlns:a16="http://schemas.microsoft.com/office/drawing/2014/main" id="{976ADAC2-86F6-94D3-E2CC-9CB108C09EB1}"/>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a:extLst>
                <a:ext uri="{FF2B5EF4-FFF2-40B4-BE49-F238E27FC236}">
                  <a16:creationId xmlns:a16="http://schemas.microsoft.com/office/drawing/2014/main" id="{32CA51A8-9331-1BDB-67DD-FEF01F1B3725}"/>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正方形/長方形 1">
            <a:extLst>
              <a:ext uri="{FF2B5EF4-FFF2-40B4-BE49-F238E27FC236}">
                <a16:creationId xmlns:a16="http://schemas.microsoft.com/office/drawing/2014/main" id="{A1DF6083-CCE3-F1C9-3918-CD44AD4F80E1}"/>
              </a:ext>
            </a:extLst>
          </p:cNvPr>
          <p:cNvSpPr/>
          <p:nvPr/>
        </p:nvSpPr>
        <p:spPr>
          <a:xfrm>
            <a:off x="1235903" y="1548822"/>
            <a:ext cx="9735988" cy="461666"/>
          </a:xfrm>
          <a:prstGeom prst="rect">
            <a:avLst/>
          </a:prstGeom>
          <a:solidFill>
            <a:schemeClr val="accent6">
              <a:lumMod val="20000"/>
              <a:lumOff val="80000"/>
            </a:schemeClr>
          </a:solidFill>
          <a:ln w="12700">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ボックス 2">
            <a:extLst>
              <a:ext uri="{FF2B5EF4-FFF2-40B4-BE49-F238E27FC236}">
                <a16:creationId xmlns:a16="http://schemas.microsoft.com/office/drawing/2014/main" id="{587C6A52-87AA-F9D8-1297-492D3E9E1E0A}"/>
              </a:ext>
            </a:extLst>
          </p:cNvPr>
          <p:cNvSpPr txBox="1"/>
          <p:nvPr/>
        </p:nvSpPr>
        <p:spPr>
          <a:xfrm>
            <a:off x="1346949" y="1572660"/>
            <a:ext cx="9735988" cy="461665"/>
          </a:xfrm>
          <a:prstGeom prst="rect">
            <a:avLst/>
          </a:prstGeom>
          <a:noFill/>
        </p:spPr>
        <p:txBody>
          <a:bodyPr wrap="square" rtlCol="0">
            <a:spAutoFit/>
          </a:bodyPr>
          <a:lstStyle/>
          <a:p>
            <a:r>
              <a:rPr lang="ja-JP" altLang="en-US" sz="2400" dirty="0">
                <a:latin typeface="+mn-ea"/>
              </a:rPr>
              <a:t>言語的コミュニケーションスキル</a:t>
            </a:r>
          </a:p>
        </p:txBody>
      </p:sp>
      <p:sp>
        <p:nvSpPr>
          <p:cNvPr id="9" name="四角形: 角を丸くする 8">
            <a:extLst>
              <a:ext uri="{FF2B5EF4-FFF2-40B4-BE49-F238E27FC236}">
                <a16:creationId xmlns:a16="http://schemas.microsoft.com/office/drawing/2014/main" id="{5881AD9A-35C2-69C7-E467-AB95B4D224D9}"/>
              </a:ext>
            </a:extLst>
          </p:cNvPr>
          <p:cNvSpPr/>
          <p:nvPr/>
        </p:nvSpPr>
        <p:spPr>
          <a:xfrm>
            <a:off x="1350383" y="2196745"/>
            <a:ext cx="3037138" cy="1609860"/>
          </a:xfrm>
          <a:prstGeom prst="roundRect">
            <a:avLst/>
          </a:prstGeom>
          <a:solidFill>
            <a:schemeClr val="accent6">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これまでに、</a:t>
            </a:r>
            <a:r>
              <a:rPr lang="en-US" altLang="ja-JP" sz="1800" dirty="0">
                <a:solidFill>
                  <a:schemeClr val="tx1"/>
                </a:solidFill>
              </a:rPr>
              <a:t> A</a:t>
            </a:r>
            <a:r>
              <a:rPr lang="ja-JP" altLang="en-US" dirty="0">
                <a:solidFill>
                  <a:schemeClr val="tx1"/>
                </a:solidFill>
              </a:rPr>
              <a:t>さんの</a:t>
            </a:r>
            <a:endParaRPr lang="en-US" altLang="ja-JP" dirty="0">
              <a:solidFill>
                <a:schemeClr val="tx1"/>
              </a:solidFill>
            </a:endParaRPr>
          </a:p>
          <a:p>
            <a:pPr algn="ctr"/>
            <a:r>
              <a:rPr lang="ja-JP" altLang="en-US" dirty="0">
                <a:solidFill>
                  <a:schemeClr val="tx1"/>
                </a:solidFill>
              </a:rPr>
              <a:t>助けになったことが</a:t>
            </a:r>
            <a:br>
              <a:rPr lang="en-US" altLang="ja-JP" dirty="0">
                <a:solidFill>
                  <a:schemeClr val="tx1"/>
                </a:solidFill>
              </a:rPr>
            </a:br>
            <a:r>
              <a:rPr lang="ja-JP" altLang="en-US" dirty="0">
                <a:solidFill>
                  <a:schemeClr val="tx1"/>
                </a:solidFill>
              </a:rPr>
              <a:t>あれば、教えてもらえ</a:t>
            </a:r>
            <a:br>
              <a:rPr lang="en-US" altLang="ja-JP" dirty="0">
                <a:solidFill>
                  <a:schemeClr val="tx1"/>
                </a:solidFill>
              </a:rPr>
            </a:br>
            <a:r>
              <a:rPr lang="ja-JP" altLang="en-US" dirty="0">
                <a:solidFill>
                  <a:schemeClr val="tx1"/>
                </a:solidFill>
              </a:rPr>
              <a:t>ませんか。</a:t>
            </a:r>
          </a:p>
        </p:txBody>
      </p:sp>
      <p:sp>
        <p:nvSpPr>
          <p:cNvPr id="10" name="四角形: 角を丸くする 9">
            <a:extLst>
              <a:ext uri="{FF2B5EF4-FFF2-40B4-BE49-F238E27FC236}">
                <a16:creationId xmlns:a16="http://schemas.microsoft.com/office/drawing/2014/main" id="{140D7AC9-4C83-F74B-2D63-B14860605D41}"/>
              </a:ext>
            </a:extLst>
          </p:cNvPr>
          <p:cNvSpPr/>
          <p:nvPr/>
        </p:nvSpPr>
        <p:spPr>
          <a:xfrm>
            <a:off x="1350383" y="3895467"/>
            <a:ext cx="3037138" cy="1609860"/>
          </a:xfrm>
          <a:prstGeom prst="roundRect">
            <a:avLst/>
          </a:prstGeom>
          <a:solidFill>
            <a:schemeClr val="accent6">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800" dirty="0">
                <a:solidFill>
                  <a:schemeClr val="tx1"/>
                </a:solidFill>
              </a:rPr>
              <a:t>A</a:t>
            </a:r>
            <a:r>
              <a:rPr lang="ja-JP" altLang="en-US" dirty="0">
                <a:solidFill>
                  <a:schemeClr val="tx1"/>
                </a:solidFill>
              </a:rPr>
              <a:t>さんが何を求めて</a:t>
            </a:r>
            <a:br>
              <a:rPr lang="en-US" altLang="ja-JP" dirty="0">
                <a:solidFill>
                  <a:schemeClr val="tx1"/>
                </a:solidFill>
              </a:rPr>
            </a:br>
            <a:r>
              <a:rPr lang="ja-JP" altLang="en-US" dirty="0">
                <a:solidFill>
                  <a:schemeClr val="tx1"/>
                </a:solidFill>
              </a:rPr>
              <a:t>いるのかを知りたいので、私たちが理解するために</a:t>
            </a:r>
          </a:p>
          <a:p>
            <a:pPr algn="ctr"/>
            <a:r>
              <a:rPr lang="ja-JP" altLang="en-US" dirty="0">
                <a:solidFill>
                  <a:schemeClr val="tx1"/>
                </a:solidFill>
              </a:rPr>
              <a:t>協力してもらえませんか。</a:t>
            </a:r>
          </a:p>
        </p:txBody>
      </p:sp>
      <p:sp>
        <p:nvSpPr>
          <p:cNvPr id="12" name="四角形: 角を丸くする 11">
            <a:extLst>
              <a:ext uri="{FF2B5EF4-FFF2-40B4-BE49-F238E27FC236}">
                <a16:creationId xmlns:a16="http://schemas.microsoft.com/office/drawing/2014/main" id="{A72BE2FA-5A15-A159-17E2-333595F2A8F2}"/>
              </a:ext>
            </a:extLst>
          </p:cNvPr>
          <p:cNvSpPr/>
          <p:nvPr/>
        </p:nvSpPr>
        <p:spPr>
          <a:xfrm>
            <a:off x="7768251" y="2183730"/>
            <a:ext cx="3037138" cy="1609860"/>
          </a:xfrm>
          <a:prstGeom prst="roundRect">
            <a:avLst/>
          </a:prstGeom>
          <a:solidFill>
            <a:schemeClr val="accent6">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800" dirty="0">
                <a:solidFill>
                  <a:schemeClr val="tx1"/>
                </a:solidFill>
              </a:rPr>
              <a:t>A</a:t>
            </a:r>
            <a:r>
              <a:rPr lang="ja-JP" altLang="en-US" dirty="0">
                <a:solidFill>
                  <a:schemeClr val="tx1"/>
                </a:solidFill>
              </a:rPr>
              <a:t>さんは、</a:t>
            </a:r>
            <a:br>
              <a:rPr lang="en-US" altLang="ja-JP" dirty="0">
                <a:solidFill>
                  <a:schemeClr val="tx1"/>
                </a:solidFill>
              </a:rPr>
            </a:br>
            <a:r>
              <a:rPr lang="ja-JP" altLang="en-US" dirty="0">
                <a:solidFill>
                  <a:schemeClr val="tx1"/>
                </a:solidFill>
              </a:rPr>
              <a:t>〇〇という気持ちでいると理解したのですが、合っていますか。</a:t>
            </a:r>
          </a:p>
        </p:txBody>
      </p:sp>
      <p:sp>
        <p:nvSpPr>
          <p:cNvPr id="14" name="四角形: 角を丸くする 13">
            <a:extLst>
              <a:ext uri="{FF2B5EF4-FFF2-40B4-BE49-F238E27FC236}">
                <a16:creationId xmlns:a16="http://schemas.microsoft.com/office/drawing/2014/main" id="{5582DEFC-4819-1315-AEEC-C2FDCC871386}"/>
              </a:ext>
            </a:extLst>
          </p:cNvPr>
          <p:cNvSpPr/>
          <p:nvPr/>
        </p:nvSpPr>
        <p:spPr>
          <a:xfrm>
            <a:off x="7768251" y="3882452"/>
            <a:ext cx="3037138" cy="1609860"/>
          </a:xfrm>
          <a:prstGeom prst="roundRect">
            <a:avLst/>
          </a:prstGeom>
          <a:solidFill>
            <a:schemeClr val="accent6">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800" dirty="0">
                <a:solidFill>
                  <a:schemeClr val="tx1"/>
                </a:solidFill>
              </a:rPr>
              <a:t>A</a:t>
            </a:r>
            <a:r>
              <a:rPr lang="ja-JP" altLang="en-US" dirty="0">
                <a:solidFill>
                  <a:schemeClr val="tx1"/>
                </a:solidFill>
              </a:rPr>
              <a:t>さんが〇〇という</a:t>
            </a:r>
            <a:br>
              <a:rPr lang="en-US" altLang="ja-JP" dirty="0">
                <a:solidFill>
                  <a:schemeClr val="tx1"/>
                </a:solidFill>
              </a:rPr>
            </a:br>
            <a:r>
              <a:rPr lang="ja-JP" altLang="en-US" dirty="0">
                <a:solidFill>
                  <a:schemeClr val="tx1"/>
                </a:solidFill>
              </a:rPr>
              <a:t>気持ちでいることは</a:t>
            </a:r>
            <a:br>
              <a:rPr lang="en-US" altLang="ja-JP" dirty="0">
                <a:solidFill>
                  <a:schemeClr val="tx1"/>
                </a:solidFill>
              </a:rPr>
            </a:br>
            <a:r>
              <a:rPr lang="ja-JP" altLang="en-US" dirty="0">
                <a:solidFill>
                  <a:schemeClr val="tx1"/>
                </a:solidFill>
              </a:rPr>
              <a:t>分かりました。</a:t>
            </a:r>
          </a:p>
          <a:p>
            <a:pPr algn="ctr"/>
            <a:r>
              <a:rPr lang="ja-JP" altLang="en-US" dirty="0">
                <a:solidFill>
                  <a:schemeClr val="tx1"/>
                </a:solidFill>
              </a:rPr>
              <a:t>でも、大きな声を出さずにお話ししましょう。</a:t>
            </a:r>
          </a:p>
        </p:txBody>
      </p:sp>
      <p:sp>
        <p:nvSpPr>
          <p:cNvPr id="7" name="テキスト ボックス 6">
            <a:extLst>
              <a:ext uri="{FF2B5EF4-FFF2-40B4-BE49-F238E27FC236}">
                <a16:creationId xmlns:a16="http://schemas.microsoft.com/office/drawing/2014/main" id="{38DF6D09-6CB7-5A82-52C3-9085DB1BC142}"/>
              </a:ext>
            </a:extLst>
          </p:cNvPr>
          <p:cNvSpPr txBox="1"/>
          <p:nvPr/>
        </p:nvSpPr>
        <p:spPr>
          <a:xfrm>
            <a:off x="769835" y="6367528"/>
            <a:ext cx="10506811" cy="492443"/>
          </a:xfrm>
          <a:prstGeom prst="rect">
            <a:avLst/>
          </a:prstGeom>
          <a:noFill/>
        </p:spPr>
        <p:txBody>
          <a:bodyPr wrap="square" rtlCol="0">
            <a:spAutoFit/>
          </a:bodyPr>
          <a:lstStyle/>
          <a:p>
            <a:pPr algn="r"/>
            <a:r>
              <a:rPr kumimoji="1" lang="en-US" altLang="ja-JP" sz="1300" dirty="0">
                <a:latin typeface="+mn-ea"/>
              </a:rPr>
              <a:t>NICE: Violence and aggression: short-term management in mental health,</a:t>
            </a:r>
            <a:r>
              <a:rPr lang="ja-JP" altLang="en-US" sz="1300" dirty="0">
                <a:latin typeface="+mn-ea"/>
              </a:rPr>
              <a:t> </a:t>
            </a:r>
            <a:r>
              <a:rPr kumimoji="1" lang="en-US" altLang="ja-JP" sz="1300" dirty="0">
                <a:latin typeface="+mn-ea"/>
              </a:rPr>
              <a:t>health and community settings, NICE guideline[NG10], 2015</a:t>
            </a:r>
          </a:p>
          <a:p>
            <a:pPr algn="r"/>
            <a:r>
              <a:rPr kumimoji="1" lang="ja-JP" altLang="en-US" sz="1300" dirty="0">
                <a:latin typeface="+mn-ea"/>
              </a:rPr>
              <a:t>日本精神科救急学会：精神科救急医療ガイドライン，</a:t>
            </a:r>
            <a:r>
              <a:rPr kumimoji="1" lang="en-US" altLang="ja-JP" sz="1300" dirty="0">
                <a:latin typeface="+mn-ea"/>
              </a:rPr>
              <a:t>2022</a:t>
            </a:r>
            <a:r>
              <a:rPr kumimoji="1" lang="ja-JP" altLang="en-US" sz="1300" dirty="0">
                <a:latin typeface="+mn-ea"/>
              </a:rPr>
              <a:t>版</a:t>
            </a:r>
          </a:p>
        </p:txBody>
      </p:sp>
      <p:sp>
        <p:nvSpPr>
          <p:cNvPr id="15" name="正方形/長方形 14">
            <a:extLst>
              <a:ext uri="{FF2B5EF4-FFF2-40B4-BE49-F238E27FC236}">
                <a16:creationId xmlns:a16="http://schemas.microsoft.com/office/drawing/2014/main" id="{FF791FC2-E3D7-E02D-506D-AE017FF4FD4E}"/>
              </a:ext>
            </a:extLst>
          </p:cNvPr>
          <p:cNvSpPr/>
          <p:nvPr/>
        </p:nvSpPr>
        <p:spPr>
          <a:xfrm>
            <a:off x="1467089" y="5633313"/>
            <a:ext cx="2281346" cy="601250"/>
          </a:xfrm>
          <a:prstGeom prst="rect">
            <a:avLst/>
          </a:prstGeom>
          <a:noFill/>
          <a:ln w="2857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r>
              <a:rPr lang="ja-JP" altLang="en-US" sz="1600" dirty="0">
                <a:solidFill>
                  <a:schemeClr val="tx1"/>
                </a:solidFill>
              </a:rPr>
              <a:t>低い声で</a:t>
            </a:r>
          </a:p>
          <a:p>
            <a:pPr algn="ctr"/>
            <a:r>
              <a:rPr lang="ja-JP" altLang="en-US" sz="1600" dirty="0">
                <a:solidFill>
                  <a:schemeClr val="tx1"/>
                </a:solidFill>
              </a:rPr>
              <a:t>静かに話す</a:t>
            </a:r>
          </a:p>
        </p:txBody>
      </p:sp>
      <p:sp>
        <p:nvSpPr>
          <p:cNvPr id="16" name="正方形/長方形 15">
            <a:extLst>
              <a:ext uri="{FF2B5EF4-FFF2-40B4-BE49-F238E27FC236}">
                <a16:creationId xmlns:a16="http://schemas.microsoft.com/office/drawing/2014/main" id="{FB2F7BCF-08D1-ABAE-61D0-9CE1B1B4C4CA}"/>
              </a:ext>
            </a:extLst>
          </p:cNvPr>
          <p:cNvSpPr/>
          <p:nvPr/>
        </p:nvSpPr>
        <p:spPr>
          <a:xfrm>
            <a:off x="8443565" y="5626434"/>
            <a:ext cx="2281346" cy="601250"/>
          </a:xfrm>
          <a:prstGeom prst="rect">
            <a:avLst/>
          </a:prstGeom>
          <a:noFill/>
          <a:ln w="2857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r>
              <a:rPr lang="ja-JP" altLang="en-US" sz="1600" dirty="0">
                <a:solidFill>
                  <a:schemeClr val="tx1"/>
                </a:solidFill>
              </a:rPr>
              <a:t>一緒に問題解決</a:t>
            </a:r>
          </a:p>
          <a:p>
            <a:pPr algn="ctr"/>
            <a:r>
              <a:rPr lang="ja-JP" altLang="en-US" sz="1600" dirty="0">
                <a:solidFill>
                  <a:schemeClr val="tx1"/>
                </a:solidFill>
              </a:rPr>
              <a:t>する姿勢</a:t>
            </a:r>
          </a:p>
        </p:txBody>
      </p:sp>
      <p:sp>
        <p:nvSpPr>
          <p:cNvPr id="17" name="正方形/長方形 16">
            <a:extLst>
              <a:ext uri="{FF2B5EF4-FFF2-40B4-BE49-F238E27FC236}">
                <a16:creationId xmlns:a16="http://schemas.microsoft.com/office/drawing/2014/main" id="{2470AF1B-D729-C8B6-CD9A-CB4176397B43}"/>
              </a:ext>
            </a:extLst>
          </p:cNvPr>
          <p:cNvSpPr/>
          <p:nvPr/>
        </p:nvSpPr>
        <p:spPr>
          <a:xfrm>
            <a:off x="3792581" y="5633313"/>
            <a:ext cx="2281346" cy="601250"/>
          </a:xfrm>
          <a:prstGeom prst="rect">
            <a:avLst/>
          </a:prstGeom>
          <a:noFill/>
          <a:ln w="2857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r>
              <a:rPr lang="ja-JP" altLang="en-US" sz="1600" dirty="0">
                <a:solidFill>
                  <a:schemeClr val="tx1"/>
                </a:solidFill>
              </a:rPr>
              <a:t>穏やかにはっきりと</a:t>
            </a:r>
          </a:p>
          <a:p>
            <a:pPr algn="ctr"/>
            <a:r>
              <a:rPr lang="ja-JP" altLang="en-US" sz="1600" dirty="0">
                <a:solidFill>
                  <a:schemeClr val="tx1"/>
                </a:solidFill>
              </a:rPr>
              <a:t>短く、具体的に</a:t>
            </a:r>
          </a:p>
        </p:txBody>
      </p:sp>
      <p:sp>
        <p:nvSpPr>
          <p:cNvPr id="18" name="正方形/長方形 17">
            <a:extLst>
              <a:ext uri="{FF2B5EF4-FFF2-40B4-BE49-F238E27FC236}">
                <a16:creationId xmlns:a16="http://schemas.microsoft.com/office/drawing/2014/main" id="{0420A078-DCCD-FB60-AB5E-FC271F2B062B}"/>
              </a:ext>
            </a:extLst>
          </p:cNvPr>
          <p:cNvSpPr/>
          <p:nvPr/>
        </p:nvSpPr>
        <p:spPr>
          <a:xfrm>
            <a:off x="6118073" y="5633313"/>
            <a:ext cx="2281346" cy="601250"/>
          </a:xfrm>
          <a:prstGeom prst="rect">
            <a:avLst/>
          </a:prstGeom>
          <a:noFill/>
          <a:ln w="2857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r>
              <a:rPr lang="ja-JP" altLang="en-US" sz="1600" dirty="0">
                <a:solidFill>
                  <a:schemeClr val="tx1"/>
                </a:solidFill>
              </a:rPr>
              <a:t>感情的にならず</a:t>
            </a:r>
          </a:p>
          <a:p>
            <a:pPr algn="ctr"/>
            <a:r>
              <a:rPr lang="ja-JP" altLang="en-US" sz="1600" dirty="0">
                <a:solidFill>
                  <a:schemeClr val="tx1"/>
                </a:solidFill>
              </a:rPr>
              <a:t>冷静に対応</a:t>
            </a:r>
          </a:p>
        </p:txBody>
      </p:sp>
      <p:pic>
        <p:nvPicPr>
          <p:cNvPr id="22" name="図 21" descr="おもちゃ, 挿絵 が含まれている画像&#10;&#10;AI によって生成されたコンテンツは間違っている可能性があります。">
            <a:extLst>
              <a:ext uri="{FF2B5EF4-FFF2-40B4-BE49-F238E27FC236}">
                <a16:creationId xmlns:a16="http://schemas.microsoft.com/office/drawing/2014/main" id="{8E293F8D-5429-2008-166A-5841BF50FDAE}"/>
              </a:ext>
            </a:extLst>
          </p:cNvPr>
          <p:cNvPicPr>
            <a:picLocks noChangeAspect="1"/>
          </p:cNvPicPr>
          <p:nvPr/>
        </p:nvPicPr>
        <p:blipFill>
          <a:blip r:embed="rId3">
            <a:extLst>
              <a:ext uri="{28A0092B-C50C-407E-A947-70E740481C1C}">
                <a14:useLocalDpi xmlns:a14="http://schemas.microsoft.com/office/drawing/2010/main" val="0"/>
              </a:ext>
            </a:extLst>
          </a:blip>
          <a:srcRect b="50000"/>
          <a:stretch/>
        </p:blipFill>
        <p:spPr>
          <a:xfrm>
            <a:off x="4332179" y="2860532"/>
            <a:ext cx="3586779" cy="2728279"/>
          </a:xfrm>
          <a:prstGeom prst="rect">
            <a:avLst/>
          </a:prstGeom>
        </p:spPr>
      </p:pic>
      <p:sp>
        <p:nvSpPr>
          <p:cNvPr id="11" name="テキスト ボックス 10">
            <a:extLst>
              <a:ext uri="{FF2B5EF4-FFF2-40B4-BE49-F238E27FC236}">
                <a16:creationId xmlns:a16="http://schemas.microsoft.com/office/drawing/2014/main" id="{2D814287-8A32-AA15-C1B7-A99D1934AF50}"/>
              </a:ext>
            </a:extLst>
          </p:cNvPr>
          <p:cNvSpPr txBox="1"/>
          <p:nvPr/>
        </p:nvSpPr>
        <p:spPr>
          <a:xfrm>
            <a:off x="3025765" y="705174"/>
            <a:ext cx="6279797" cy="646331"/>
          </a:xfrm>
          <a:prstGeom prst="rect">
            <a:avLst/>
          </a:prstGeom>
          <a:noFill/>
        </p:spPr>
        <p:txBody>
          <a:bodyPr wrap="square" rtlCol="0">
            <a:spAutoFit/>
          </a:bodyPr>
          <a:lstStyle/>
          <a:p>
            <a:r>
              <a:rPr kumimoji="1" lang="ja-JP" altLang="en-US" sz="3600" dirty="0"/>
              <a:t>ディエスカレーションの方法</a:t>
            </a:r>
          </a:p>
        </p:txBody>
      </p:sp>
      <p:sp>
        <p:nvSpPr>
          <p:cNvPr id="13" name="四角形: 角を丸くする 12">
            <a:extLst>
              <a:ext uri="{FF2B5EF4-FFF2-40B4-BE49-F238E27FC236}">
                <a16:creationId xmlns:a16="http://schemas.microsoft.com/office/drawing/2014/main" id="{F79B507C-E421-C518-6502-401C823ED005}"/>
              </a:ext>
            </a:extLst>
          </p:cNvPr>
          <p:cNvSpPr/>
          <p:nvPr/>
        </p:nvSpPr>
        <p:spPr>
          <a:xfrm>
            <a:off x="1109428" y="617061"/>
            <a:ext cx="1777010" cy="711428"/>
          </a:xfrm>
          <a:prstGeom prst="roundRect">
            <a:avLst/>
          </a:prstGeom>
          <a:solidFill>
            <a:schemeClr val="accent6">
              <a:lumMod val="20000"/>
              <a:lumOff val="80000"/>
            </a:schemeClr>
          </a:solidFill>
          <a:ln w="19050">
            <a:solidFill>
              <a:schemeClr val="accent6">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ボックス 18">
            <a:extLst>
              <a:ext uri="{FF2B5EF4-FFF2-40B4-BE49-F238E27FC236}">
                <a16:creationId xmlns:a16="http://schemas.microsoft.com/office/drawing/2014/main" id="{E327135B-F770-B8BD-CDCC-EA75F7D40BEB}"/>
              </a:ext>
            </a:extLst>
          </p:cNvPr>
          <p:cNvSpPr txBox="1"/>
          <p:nvPr/>
        </p:nvSpPr>
        <p:spPr>
          <a:xfrm>
            <a:off x="1487134" y="705174"/>
            <a:ext cx="1354918" cy="584775"/>
          </a:xfrm>
          <a:prstGeom prst="rect">
            <a:avLst/>
          </a:prstGeom>
          <a:noFill/>
        </p:spPr>
        <p:txBody>
          <a:bodyPr wrap="square" rtlCol="0">
            <a:spAutoFit/>
          </a:bodyPr>
          <a:lstStyle/>
          <a:p>
            <a:r>
              <a:rPr kumimoji="1" lang="ja-JP" altLang="en-US" sz="3200" dirty="0">
                <a:latin typeface="+mn-ea"/>
              </a:rPr>
              <a:t>介入</a:t>
            </a:r>
          </a:p>
        </p:txBody>
      </p:sp>
      <p:cxnSp>
        <p:nvCxnSpPr>
          <p:cNvPr id="20" name="直線コネクタ 19">
            <a:extLst>
              <a:ext uri="{FF2B5EF4-FFF2-40B4-BE49-F238E27FC236}">
                <a16:creationId xmlns:a16="http://schemas.microsoft.com/office/drawing/2014/main" id="{A9969CD5-455A-3403-0805-07DA58032AD3}"/>
              </a:ext>
            </a:extLst>
          </p:cNvPr>
          <p:cNvCxnSpPr>
            <a:cxnSpLocks/>
          </p:cNvCxnSpPr>
          <p:nvPr/>
        </p:nvCxnSpPr>
        <p:spPr>
          <a:xfrm>
            <a:off x="2796681" y="1328489"/>
            <a:ext cx="6463066" cy="0"/>
          </a:xfrm>
          <a:prstGeom prst="line">
            <a:avLst/>
          </a:prstGeom>
          <a:ln>
            <a:solidFill>
              <a:schemeClr val="accent6">
                <a:lumMod val="40000"/>
                <a:lumOff val="60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603764833"/>
      </p:ext>
    </p:extLst>
  </p:cSld>
  <p:clrMapOvr>
    <a:masterClrMapping/>
  </p:clrMapOvr>
  <mc:AlternateContent xmlns:mc="http://schemas.openxmlformats.org/markup-compatibility/2006" xmlns:p14="http://schemas.microsoft.com/office/powerpoint/2010/main">
    <mc:Choice Requires="p14">
      <p:transition spd="slow" p14:dur="2000" advTm="67598"/>
    </mc:Choice>
    <mc:Fallback xmlns="">
      <p:transition spd="slow" advTm="67598"/>
    </mc:Fallback>
  </mc:AlternateContent>
  <p:extLst>
    <p:ext uri="{E180D4A7-C9FB-4DFB-919C-405C955672EB}">
      <p14:showEvtLst xmlns:p14="http://schemas.microsoft.com/office/powerpoint/2010/main">
        <p14:playEvt time="6" objId="23"/>
        <p14:stopEvt time="66726" objId="23"/>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C76F4-F41E-0A41-2AD1-F4ACAE390BDF}"/>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4D60B789-8DA3-A306-DC0D-9DD92E159B49}"/>
              </a:ext>
            </a:extLst>
          </p:cNvPr>
          <p:cNvSpPr txBox="1"/>
          <p:nvPr/>
        </p:nvSpPr>
        <p:spPr>
          <a:xfrm>
            <a:off x="1240007" y="2145586"/>
            <a:ext cx="10183820" cy="2085186"/>
          </a:xfrm>
          <a:prstGeom prst="rect">
            <a:avLst/>
          </a:prstGeom>
          <a:noFill/>
        </p:spPr>
        <p:txBody>
          <a:bodyPr wrap="square" rtlCol="0">
            <a:spAutoFit/>
          </a:bodyPr>
          <a:lstStyle/>
          <a:p>
            <a:pPr marL="342900" indent="-342900">
              <a:spcBef>
                <a:spcPts val="1500"/>
              </a:spcBef>
              <a:buFont typeface="Arial" panose="020B0604020202020204" pitchFamily="34" charset="0"/>
              <a:buChar char="•"/>
              <a:defRPr/>
            </a:pPr>
            <a:r>
              <a:rPr kumimoji="1" lang="ja-JP" altLang="en-US" sz="2300" i="0" u="none" strike="noStrike" kern="1200" cap="none" spc="0" normalizeH="0" baseline="0" noProof="0" dirty="0">
                <a:ln>
                  <a:noFill/>
                </a:ln>
                <a:effectLst/>
                <a:uLnTx/>
                <a:uFillTx/>
                <a:latin typeface="+mn-ea"/>
                <a:cs typeface="+mn-cs"/>
              </a:rPr>
              <a:t>ディエスカレーションの定義について確認した。</a:t>
            </a:r>
          </a:p>
          <a:p>
            <a:pPr marL="342900" indent="-342900">
              <a:spcBef>
                <a:spcPts val="1500"/>
              </a:spcBef>
              <a:buFont typeface="Arial" panose="020B0604020202020204" pitchFamily="34" charset="0"/>
              <a:buChar char="•"/>
              <a:defRPr/>
            </a:pPr>
            <a:r>
              <a:rPr kumimoji="1" lang="ja-JP" altLang="en-US" sz="2300" i="0" u="none" strike="noStrike" kern="1200" cap="none" spc="0" normalizeH="0" baseline="0" noProof="0" dirty="0">
                <a:ln>
                  <a:noFill/>
                </a:ln>
                <a:effectLst/>
                <a:uLnTx/>
                <a:uFillTx/>
                <a:latin typeface="+mn-ea"/>
                <a:cs typeface="+mn-cs"/>
              </a:rPr>
              <a:t>興奮、苛立ち、怒り、攻撃性の初期兆候について説明した。</a:t>
            </a:r>
          </a:p>
          <a:p>
            <a:pPr marL="342900" indent="-342900">
              <a:spcBef>
                <a:spcPts val="1500"/>
              </a:spcBef>
              <a:buFont typeface="Arial" panose="020B0604020202020204" pitchFamily="34" charset="0"/>
              <a:buChar char="•"/>
              <a:defRPr/>
            </a:pPr>
            <a:r>
              <a:rPr kumimoji="1" lang="ja-JP" altLang="en-US" sz="2300" i="0" u="none" strike="noStrike" kern="1200" cap="none" spc="0" normalizeH="0" baseline="0" noProof="0" dirty="0">
                <a:ln>
                  <a:noFill/>
                </a:ln>
                <a:effectLst/>
                <a:uLnTx/>
                <a:uFillTx/>
                <a:latin typeface="+mn-ea"/>
                <a:cs typeface="+mn-cs"/>
              </a:rPr>
              <a:t>攻撃性や暴力について理解を深めるための方法を説明した。</a:t>
            </a:r>
          </a:p>
          <a:p>
            <a:pPr marL="342900" indent="-342900">
              <a:spcBef>
                <a:spcPts val="1500"/>
              </a:spcBef>
              <a:buFont typeface="Arial" panose="020B0604020202020204" pitchFamily="34" charset="0"/>
              <a:buChar char="•"/>
              <a:defRPr/>
            </a:pPr>
            <a:r>
              <a:rPr kumimoji="1" lang="ja-JP" altLang="en-US" sz="2300" i="0" u="none" strike="noStrike" kern="1200" cap="none" spc="0" normalizeH="0" baseline="0" noProof="0" dirty="0">
                <a:ln>
                  <a:noFill/>
                </a:ln>
                <a:effectLst/>
                <a:uLnTx/>
                <a:uFillTx/>
                <a:latin typeface="+mn-ea"/>
                <a:cs typeface="+mn-cs"/>
              </a:rPr>
              <a:t>ディエスカレーションの原則や方法について紹介した。</a:t>
            </a:r>
          </a:p>
        </p:txBody>
      </p:sp>
      <p:sp>
        <p:nvSpPr>
          <p:cNvPr id="2" name="テキスト ボックス 1">
            <a:extLst>
              <a:ext uri="{FF2B5EF4-FFF2-40B4-BE49-F238E27FC236}">
                <a16:creationId xmlns:a16="http://schemas.microsoft.com/office/drawing/2014/main" id="{16FFD193-4E51-3434-0C9B-34D3885EAE41}"/>
              </a:ext>
            </a:extLst>
          </p:cNvPr>
          <p:cNvSpPr txBox="1"/>
          <p:nvPr/>
        </p:nvSpPr>
        <p:spPr>
          <a:xfrm>
            <a:off x="1074591" y="558333"/>
            <a:ext cx="11676205" cy="707886"/>
          </a:xfrm>
          <a:prstGeom prst="rect">
            <a:avLst/>
          </a:prstGeom>
          <a:noFill/>
        </p:spPr>
        <p:txBody>
          <a:bodyPr wrap="square" rtlCol="0">
            <a:spAutoFit/>
          </a:bodyPr>
          <a:lstStyle/>
          <a:p>
            <a:r>
              <a:rPr kumimoji="1" lang="ja-JP" altLang="en-US" sz="4000" dirty="0"/>
              <a:t>まとめ</a:t>
            </a:r>
          </a:p>
        </p:txBody>
      </p:sp>
      <p:grpSp>
        <p:nvGrpSpPr>
          <p:cNvPr id="8" name="グループ化 7">
            <a:extLst>
              <a:ext uri="{FF2B5EF4-FFF2-40B4-BE49-F238E27FC236}">
                <a16:creationId xmlns:a16="http://schemas.microsoft.com/office/drawing/2014/main" id="{1B128CEA-38E1-5F1D-8B0C-797B4BCA45A8}"/>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F9DC95BB-A0CA-2089-4092-3CFA4DDB6495}"/>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7A5086A8-4C1A-BF4B-F2BD-916FB23F61D2}"/>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EA350D89-7DB8-FB6C-A06A-74D2CCD13001}"/>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F70DCFC9-8557-A2AF-EC34-185521658726}"/>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DE583FE8-220B-5DA9-80F9-A7C075F87AFE}"/>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3498BC69-38F1-69ED-FF75-270736BB6B1C}"/>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D5BBA9B1-1073-B2E4-5378-F62200BFE04B}"/>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B006A6CD-CB25-217D-2A24-B03CCC7B3A54}"/>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AA0D930D-5390-A1E4-67A4-5BC0A02F0F13}"/>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300CFD62-1BA7-3A85-D0F4-46FC0CC29418}"/>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EDAB5D9E-341D-28F8-07EA-5FE3EDDAE8FC}"/>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82D8A7E1-0458-9B5A-6626-328FF29284DB}"/>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E7410254-26AE-CE95-4934-7D4026EBEBC9}"/>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57408FE8-D977-2B98-0559-BFD38452A371}"/>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3761D4E1-3B90-53C5-EBCC-D2CB230864E5}"/>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6635630E-D5A3-47B6-A68C-353CA8D4C7D2}"/>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F3B74C81-7079-AD8E-0A50-BB8B0D8D1A53}"/>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6D328219-F531-9344-BF19-F175167FAE02}"/>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CE436090-F742-AA2C-3922-EF7AC4D8830F}"/>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C518B9E4-9E1B-B07A-88CA-D8102A6A70E7}"/>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53DAC77F-0548-E04E-1902-ED1DA4FB3B5D}"/>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8616BFE4-873C-1385-6FA6-73C206B54A21}"/>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E321BB67-E39E-3A23-0170-CC978AE3ED90}"/>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1B9CC3C6-D70A-56C5-434C-AAC8D2507ACE}"/>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0658C631-C077-4481-6263-D932952FC98E}"/>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926BAE58-2C5F-221F-1591-C83C63D0CFBF}"/>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5AF28017-D576-3B19-1F34-2B7C1D095FE9}"/>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8F9C1C22-151E-7D10-8DB5-747EA5467625}"/>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CB21A474-E014-A484-CD88-594FB8B7BE33}"/>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9A273FB2-CAA5-E646-283E-85F8B895AECF}"/>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B8344459-C6F2-9890-CC49-8E8547EC239F}"/>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08C0896D-82D4-955D-760E-499D2FD1A49F}"/>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A2155632-D0B5-30D6-8591-DCCA3837D4A1}"/>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FAA71718-5072-27AA-7273-AE1636C6ECF8}"/>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717360B5-1C43-AEDC-7FFD-4318BAA99C7A}"/>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832AD2DE-E272-305F-E7AA-CA016672B4B8}"/>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338A3514-1939-08AA-48DE-5E1C28C5A468}"/>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700612617"/>
      </p:ext>
    </p:extLst>
  </p:cSld>
  <p:clrMapOvr>
    <a:masterClrMapping/>
  </p:clrMapOvr>
  <mc:AlternateContent xmlns:mc="http://schemas.openxmlformats.org/markup-compatibility/2006" xmlns:p14="http://schemas.microsoft.com/office/powerpoint/2010/main">
    <mc:Choice Requires="p14">
      <p:transition spd="slow" p14:dur="2000" advTm="56471"/>
    </mc:Choice>
    <mc:Fallback xmlns="">
      <p:transition spd="slow" advTm="56471"/>
    </mc:Fallback>
  </mc:AlternateContent>
  <p:extLst>
    <p:ext uri="{E180D4A7-C9FB-4DFB-919C-405C955672EB}">
      <p14:showEvtLst xmlns:p14="http://schemas.microsoft.com/office/powerpoint/2010/main">
        <p14:playEvt time="6" objId="9"/>
        <p14:stopEvt time="55352" objId="9"/>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2393015-49D6-1373-D2A6-D25754605C8F}"/>
              </a:ext>
            </a:extLst>
          </p:cNvPr>
          <p:cNvSpPr txBox="1"/>
          <p:nvPr/>
        </p:nvSpPr>
        <p:spPr>
          <a:xfrm>
            <a:off x="1074591" y="558333"/>
            <a:ext cx="11676205" cy="707886"/>
          </a:xfrm>
          <a:prstGeom prst="rect">
            <a:avLst/>
          </a:prstGeom>
          <a:noFill/>
        </p:spPr>
        <p:txBody>
          <a:bodyPr wrap="square" rtlCol="0">
            <a:spAutoFit/>
          </a:bodyPr>
          <a:lstStyle/>
          <a:p>
            <a:r>
              <a:rPr kumimoji="1" lang="ja-JP" altLang="en-US" sz="4000" dirty="0"/>
              <a:t>ディエスカレーションとは</a:t>
            </a:r>
          </a:p>
        </p:txBody>
      </p:sp>
      <p:grpSp>
        <p:nvGrpSpPr>
          <p:cNvPr id="8" name="グループ化 7">
            <a:extLst>
              <a:ext uri="{FF2B5EF4-FFF2-40B4-BE49-F238E27FC236}">
                <a16:creationId xmlns:a16="http://schemas.microsoft.com/office/drawing/2014/main" id="{7C6C03BE-BA97-BF42-A6F4-A47B7C1CEFA0}"/>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6C992376-A00A-AFF1-4AAC-A6AE3BE89E35}"/>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5442C145-CAB1-691E-3CB5-2FB59295BEC6}"/>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20485BB0-BF85-7055-E021-B1903C7421CB}"/>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7D42FA9B-1CC9-E0F2-368B-06B692358A64}"/>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298D28A4-693A-56E7-86BE-170EF6E77C9F}"/>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0B232692-B5A6-7FFA-A82C-D98DB0A0318E}"/>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17BC7048-22C4-4656-EDA9-7DD1D1CA34B9}"/>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1699467F-222E-6990-2416-66F138FF020D}"/>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723657A1-FE6D-5CEC-DB21-FFE3CFDAC63E}"/>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FD19737F-5304-6763-AF76-5798B51E28E7}"/>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5B473FE6-9D1E-D937-DC7D-41A5C645CB1F}"/>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18186B17-66DA-E1DE-8FBF-4CBED51C769E}"/>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6D35DCC3-6F26-5252-D825-9C78C0702674}"/>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0B570472-79C2-A8F5-8DD3-5B525531EE5F}"/>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AA462AA4-9668-C089-5151-AB16CCE1EFA9}"/>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AB6D1B25-0675-B2FB-B956-FD77A9B46D39}"/>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0F990822-F394-D70A-6079-379C843FB6C6}"/>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5338C81B-D821-E16B-3184-31E58FF0F532}"/>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539D233C-7DC9-4452-B687-61BC9BFFE638}"/>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CA6B4FC2-ACBB-6473-5CBD-D040AD01DA2F}"/>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6A9AA52F-846F-5CEF-EE4A-8B8669D5943A}"/>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173841C5-98B2-554A-0095-9580EF306A88}"/>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ADCC1249-0EFD-06E4-86ED-C044EFE04814}"/>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690BF246-BAA2-F07E-3ED2-24CE227FBF4F}"/>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66B5CC16-13A4-CE96-8D8C-390CC9910FD8}"/>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E63A51D8-7BC7-83C1-8ECB-61864C45E81A}"/>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25A7DC94-4DCA-45DB-19EE-20C6D82F7993}"/>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2278C674-0873-2B8C-664D-CF41EEC0B8C9}"/>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677F31A7-D03A-CF99-8705-E4FA79CD8466}"/>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D821A7C0-F0DA-0A57-FDD4-82F434A36B54}"/>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AB39379A-8B90-CAB7-B4B2-25A375A341D8}"/>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43938124-7F94-4C0A-2289-4D991EA9D0C7}"/>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D7F947AC-E43A-3434-D740-0CCA7874EEB3}"/>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DDC3B353-7514-8B06-9AF7-EE3597D10505}"/>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C2A0A633-D5AD-0B63-6DF4-13BB1223DC6B}"/>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AD4B3BEF-E71D-8814-B78E-B34BA89AABDB}"/>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6BCCA562-7A45-5A00-7346-9BF8B70A3071}"/>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正方形/長方形 8">
            <a:extLst>
              <a:ext uri="{FF2B5EF4-FFF2-40B4-BE49-F238E27FC236}">
                <a16:creationId xmlns:a16="http://schemas.microsoft.com/office/drawing/2014/main" id="{8D31DCF4-0807-3B6D-4D2B-04638A9A278F}"/>
              </a:ext>
            </a:extLst>
          </p:cNvPr>
          <p:cNvSpPr/>
          <p:nvPr/>
        </p:nvSpPr>
        <p:spPr>
          <a:xfrm>
            <a:off x="1235903" y="2160950"/>
            <a:ext cx="9735988" cy="2364158"/>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latin typeface="+mn-ea"/>
              </a:rPr>
              <a:t>怒りを和らげ、攻撃性を回避することを目的とした技術</a:t>
            </a:r>
            <a:endParaRPr lang="en-US" altLang="ja-JP" sz="2800" dirty="0">
              <a:solidFill>
                <a:schemeClr val="tx1"/>
              </a:solidFill>
              <a:latin typeface="+mn-ea"/>
            </a:endParaRPr>
          </a:p>
          <a:p>
            <a:pPr algn="ctr"/>
            <a:endParaRPr lang="ja-JP" altLang="en-US" sz="2800" dirty="0">
              <a:solidFill>
                <a:schemeClr val="tx1"/>
              </a:solidFill>
              <a:latin typeface="+mn-ea"/>
            </a:endParaRPr>
          </a:p>
          <a:p>
            <a:pPr algn="ctr"/>
            <a:r>
              <a:rPr lang="ja-JP" altLang="en-US" sz="2800" dirty="0">
                <a:solidFill>
                  <a:schemeClr val="tx1"/>
                </a:solidFill>
                <a:latin typeface="+mn-ea"/>
              </a:rPr>
              <a:t>　</a:t>
            </a:r>
            <a:r>
              <a:rPr lang="ja-JP" altLang="en-US" sz="2400" dirty="0">
                <a:solidFill>
                  <a:schemeClr val="tx1"/>
                </a:solidFill>
                <a:latin typeface="+mn-ea"/>
              </a:rPr>
              <a:t>（言語的および非言語的コミュニケーションスキルを含む</a:t>
            </a:r>
            <a:r>
              <a:rPr lang="ja-JP" altLang="en-US" sz="2800" dirty="0">
                <a:solidFill>
                  <a:schemeClr val="tx1"/>
                </a:solidFill>
                <a:latin typeface="+mn-ea"/>
              </a:rPr>
              <a:t>）</a:t>
            </a:r>
          </a:p>
        </p:txBody>
      </p:sp>
      <p:sp>
        <p:nvSpPr>
          <p:cNvPr id="12" name="コンテンツ プレースホルダー 2">
            <a:extLst>
              <a:ext uri="{FF2B5EF4-FFF2-40B4-BE49-F238E27FC236}">
                <a16:creationId xmlns:a16="http://schemas.microsoft.com/office/drawing/2014/main" id="{E17CDCC9-ECC3-BCFF-03B7-1994BDE2FD31}"/>
              </a:ext>
            </a:extLst>
          </p:cNvPr>
          <p:cNvSpPr txBox="1">
            <a:spLocks/>
          </p:cNvSpPr>
          <p:nvPr/>
        </p:nvSpPr>
        <p:spPr>
          <a:xfrm>
            <a:off x="1056966" y="5913053"/>
            <a:ext cx="10327105" cy="80957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r">
              <a:spcBef>
                <a:spcPts val="500"/>
              </a:spcBef>
              <a:buFont typeface="Arial" panose="020B0604020202020204" pitchFamily="34" charset="0"/>
              <a:buNone/>
            </a:pPr>
            <a:r>
              <a:rPr lang="en-US" altLang="ja-JP" sz="1600" dirty="0"/>
              <a:t>NICE: Violence and aggression: short-term management in mental health,</a:t>
            </a:r>
          </a:p>
          <a:p>
            <a:pPr marL="0" indent="0" algn="r">
              <a:spcBef>
                <a:spcPts val="500"/>
              </a:spcBef>
              <a:buFont typeface="Arial" panose="020B0604020202020204" pitchFamily="34" charset="0"/>
              <a:buNone/>
            </a:pPr>
            <a:r>
              <a:rPr lang="en-US" altLang="ja-JP" sz="1600" dirty="0"/>
              <a:t>health and community settings, NICE guideline[NG10],</a:t>
            </a:r>
          </a:p>
          <a:p>
            <a:pPr marL="0" indent="0" algn="r">
              <a:spcBef>
                <a:spcPts val="500"/>
              </a:spcBef>
              <a:buFont typeface="Arial" panose="020B0604020202020204" pitchFamily="34" charset="0"/>
              <a:buNone/>
            </a:pPr>
            <a:r>
              <a:rPr lang="en-US" altLang="ja-JP" sz="1600" dirty="0"/>
              <a:t>2015</a:t>
            </a:r>
          </a:p>
        </p:txBody>
      </p:sp>
    </p:spTree>
    <p:extLst>
      <p:ext uri="{BB962C8B-B14F-4D97-AF65-F5344CB8AC3E}">
        <p14:creationId xmlns:p14="http://schemas.microsoft.com/office/powerpoint/2010/main" val="3449936152"/>
      </p:ext>
    </p:extLst>
  </p:cSld>
  <p:clrMapOvr>
    <a:masterClrMapping/>
  </p:clrMapOvr>
  <mc:AlternateContent xmlns:mc="http://schemas.openxmlformats.org/markup-compatibility/2006" xmlns:p14="http://schemas.microsoft.com/office/powerpoint/2010/main">
    <mc:Choice Requires="p14">
      <p:transition spd="slow" p14:dur="2000" advTm="17595"/>
    </mc:Choice>
    <mc:Fallback xmlns="">
      <p:transition spd="slow" advTm="17595"/>
    </mc:Fallback>
  </mc:AlternateContent>
  <p:extLst>
    <p:ext uri="{E180D4A7-C9FB-4DFB-919C-405C955672EB}">
      <p14:showEvtLst xmlns:p14="http://schemas.microsoft.com/office/powerpoint/2010/main">
        <p14:playEvt time="5" objId="11"/>
        <p14:stopEvt time="16992" objId="11"/>
      </p14:showEvt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D1F24C-5DB8-28E9-8AED-772AEC8839BF}"/>
            </a:ext>
          </a:extLst>
        </p:cNvPr>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B542CAB5-5479-ABB2-A57D-C7F9155887B1}"/>
              </a:ext>
            </a:extLst>
          </p:cNvPr>
          <p:cNvSpPr txBox="1"/>
          <p:nvPr/>
        </p:nvSpPr>
        <p:spPr>
          <a:xfrm>
            <a:off x="1943728" y="5533707"/>
            <a:ext cx="9000390" cy="954107"/>
          </a:xfrm>
          <a:prstGeom prst="homePlate">
            <a:avLst>
              <a:gd name="adj" fmla="val 61058"/>
            </a:avLst>
          </a:prstGeom>
          <a:ln w="9525">
            <a:solidFill>
              <a:schemeClr val="accent6">
                <a:lumMod val="75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spcBef>
                <a:spcPts val="1500"/>
              </a:spcBef>
              <a:defRPr/>
            </a:pPr>
            <a:r>
              <a:rPr kumimoji="1" lang="ja-JP" altLang="en-US" sz="2800" i="0" u="none" strike="noStrike" kern="1200" cap="none" spc="0" normalizeH="0" baseline="0" noProof="0" dirty="0">
                <a:ln>
                  <a:noFill/>
                </a:ln>
                <a:effectLst/>
                <a:uLnTx/>
                <a:uFillTx/>
                <a:latin typeface="+mn-ea"/>
                <a:cs typeface="+mn-cs"/>
              </a:rPr>
              <a:t>「怒りや攻撃性」についても</a:t>
            </a:r>
            <a:br>
              <a:rPr lang="en-US" altLang="ja-JP" sz="2800" dirty="0">
                <a:latin typeface="+mn-ea"/>
              </a:rPr>
            </a:br>
            <a:r>
              <a:rPr kumimoji="1" lang="ja-JP" altLang="en-US" sz="2800" i="0" u="none" strike="noStrike" kern="1200" cap="none" spc="0" normalizeH="0" baseline="0" noProof="0" dirty="0">
                <a:ln>
                  <a:noFill/>
                </a:ln>
                <a:effectLst/>
                <a:uLnTx/>
                <a:uFillTx/>
                <a:latin typeface="+mn-ea"/>
                <a:cs typeface="+mn-cs"/>
              </a:rPr>
              <a:t>社会モデルに基づいて考えることができる</a:t>
            </a:r>
          </a:p>
        </p:txBody>
      </p:sp>
      <p:sp>
        <p:nvSpPr>
          <p:cNvPr id="2" name="テキスト ボックス 1">
            <a:extLst>
              <a:ext uri="{FF2B5EF4-FFF2-40B4-BE49-F238E27FC236}">
                <a16:creationId xmlns:a16="http://schemas.microsoft.com/office/drawing/2014/main" id="{8863975C-4537-2EBD-5C39-B34503D3FB8E}"/>
              </a:ext>
            </a:extLst>
          </p:cNvPr>
          <p:cNvSpPr txBox="1"/>
          <p:nvPr/>
        </p:nvSpPr>
        <p:spPr>
          <a:xfrm>
            <a:off x="1074592" y="558333"/>
            <a:ext cx="10164904" cy="707886"/>
          </a:xfrm>
          <a:prstGeom prst="rect">
            <a:avLst/>
          </a:prstGeom>
          <a:noFill/>
        </p:spPr>
        <p:txBody>
          <a:bodyPr wrap="square" rtlCol="0">
            <a:spAutoFit/>
          </a:bodyPr>
          <a:lstStyle/>
          <a:p>
            <a:r>
              <a:rPr kumimoji="1" lang="ja-JP" altLang="en-US" sz="4000" dirty="0"/>
              <a:t>社会モデルとディエスカレーション</a:t>
            </a:r>
          </a:p>
        </p:txBody>
      </p:sp>
      <p:grpSp>
        <p:nvGrpSpPr>
          <p:cNvPr id="8" name="グループ化 7">
            <a:extLst>
              <a:ext uri="{FF2B5EF4-FFF2-40B4-BE49-F238E27FC236}">
                <a16:creationId xmlns:a16="http://schemas.microsoft.com/office/drawing/2014/main" id="{A9647D4D-8CA5-F144-4FC0-E055F384C4D7}"/>
              </a:ext>
            </a:extLst>
          </p:cNvPr>
          <p:cNvGrpSpPr/>
          <p:nvPr/>
        </p:nvGrpSpPr>
        <p:grpSpPr>
          <a:xfrm>
            <a:off x="11534873" y="1"/>
            <a:ext cx="666276" cy="6858000"/>
            <a:chOff x="11534873" y="1"/>
            <a:chExt cx="666276" cy="6858000"/>
          </a:xfrm>
        </p:grpSpPr>
        <p:sp>
          <p:nvSpPr>
            <p:cNvPr id="3" name="正方形/長方形 2">
              <a:extLst>
                <a:ext uri="{FF2B5EF4-FFF2-40B4-BE49-F238E27FC236}">
                  <a16:creationId xmlns:a16="http://schemas.microsoft.com/office/drawing/2014/main" id="{86B4D252-E923-EF60-5865-8FC861B0B513}"/>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0FCDF60C-7DCE-6811-EC56-8C94DA0BB711}"/>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9048F912-73FA-D548-7BFD-6B934BF72441}"/>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B96AC786-092F-BD94-F82C-CCE8393E6928}"/>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8DDF1CE6-7827-62BE-40DA-8EFDA5599E79}"/>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F37D1087-3CEC-6DE7-8EDA-F9B27EE25E7D}"/>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1C024553-5C50-8E1C-A225-C24402A2CF38}"/>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7F1BBE03-86B2-FB30-D84E-509B40736DCA}"/>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091075FB-5EE1-F54D-BCB3-EE467A08CEEB}"/>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9FF6209E-A0B9-4E27-831F-00AB0CDAFAAD}"/>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198B9028-408B-7BDF-FB7C-AB295B5951D7}"/>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DCCBC4AC-8D23-C051-D106-DACE0A613DF5}"/>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E9C406D5-59E9-E949-6587-15A18601B02C}"/>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65AFAE15-BE47-DBD5-936A-68D7FC3F4E20}"/>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A1366D84-C126-0C14-8B53-B917526FACC5}"/>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B572D6EB-22E9-8DA0-D4F8-8E9BAD6790BA}"/>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C7122ECD-7912-F112-75AA-6C32E59ABF3E}"/>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2F46C782-5FB5-4E60-DCA5-AE0C55BBF463}"/>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5A6989D8-67B3-26DC-018E-46D01DF3DA85}"/>
              </a:ext>
            </a:extLst>
          </p:cNvPr>
          <p:cNvGrpSpPr/>
          <p:nvPr/>
        </p:nvGrpSpPr>
        <p:grpSpPr>
          <a:xfrm>
            <a:off x="-9149" y="0"/>
            <a:ext cx="666276" cy="6858000"/>
            <a:chOff x="-9149" y="0"/>
            <a:chExt cx="666276" cy="6858000"/>
          </a:xfrm>
        </p:grpSpPr>
        <p:sp>
          <p:nvSpPr>
            <p:cNvPr id="30" name="正方形/長方形 29">
              <a:extLst>
                <a:ext uri="{FF2B5EF4-FFF2-40B4-BE49-F238E27FC236}">
                  <a16:creationId xmlns:a16="http://schemas.microsoft.com/office/drawing/2014/main" id="{AD5002DC-6267-5A8A-A24F-75809C0B741E}"/>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8A9C5D8F-1553-26D5-6A0A-8540691310F3}"/>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E51B27BB-5DA1-1EA1-CC94-40FA2DD2A2EB}"/>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71170B23-4D2A-43F2-1C14-AED4330252C5}"/>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0D2D33E6-4FCA-BBF8-EA87-BFA3C4187204}"/>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B175AF4B-28A7-BA38-7F22-A5B0B74191E9}"/>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69E79728-7121-C8B1-728A-6DBB6CEDFF10}"/>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AC8616EE-7EC7-1EF8-D02F-3D2459EA761D}"/>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26F90E95-CEAA-0220-419B-2E2364A819D7}"/>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0E861D73-9A4B-4240-D4FF-6DD17F1ED344}"/>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EACC37DE-06C1-5CE8-A6F6-FE9817AF071C}"/>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23705C5C-ECE8-1851-4F17-62FFD3959CFC}"/>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F9BF8224-123B-C399-3197-E789BBB3819C}"/>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0CF63FA6-DD80-F0F1-2854-D7EA85537EA6}"/>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FC3B9306-7070-A393-B3A0-93B2815DD2DE}"/>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AC36FC9D-3CEC-87D9-8749-44695FDE1285}"/>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E5C352A2-91F5-67B1-E898-5E96E6B1ED95}"/>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B22D1B8E-33C2-FFE9-AD1A-483F8B4E702E}"/>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正方形/長方形 8">
            <a:extLst>
              <a:ext uri="{FF2B5EF4-FFF2-40B4-BE49-F238E27FC236}">
                <a16:creationId xmlns:a16="http://schemas.microsoft.com/office/drawing/2014/main" id="{BB824F45-0B66-5820-AE26-E1F02B26DA17}"/>
              </a:ext>
            </a:extLst>
          </p:cNvPr>
          <p:cNvSpPr/>
          <p:nvPr/>
        </p:nvSpPr>
        <p:spPr>
          <a:xfrm>
            <a:off x="1208130" y="2511636"/>
            <a:ext cx="9735988" cy="2332493"/>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3FA471BC-DA7A-56D5-2054-872C29C0FCD1}"/>
              </a:ext>
            </a:extLst>
          </p:cNvPr>
          <p:cNvSpPr txBox="1"/>
          <p:nvPr/>
        </p:nvSpPr>
        <p:spPr>
          <a:xfrm>
            <a:off x="2334110" y="2705625"/>
            <a:ext cx="7484027" cy="1938992"/>
          </a:xfrm>
          <a:prstGeom prst="rect">
            <a:avLst/>
          </a:prstGeom>
          <a:noFill/>
        </p:spPr>
        <p:txBody>
          <a:bodyPr wrap="square" rtlCol="0">
            <a:spAutoFit/>
          </a:bodyPr>
          <a:lstStyle/>
          <a:p>
            <a:r>
              <a:rPr lang="ja-JP" altLang="en-US" sz="2400" dirty="0">
                <a:latin typeface="+mn-ea"/>
              </a:rPr>
              <a:t>機能障害を有する者とこれらの者に対する</a:t>
            </a:r>
            <a:endParaRPr lang="en-US" altLang="ja-JP" sz="2400" dirty="0">
              <a:latin typeface="+mn-ea"/>
            </a:endParaRPr>
          </a:p>
          <a:p>
            <a:r>
              <a:rPr lang="ja-JP" altLang="en-US" sz="2400" b="1" dirty="0">
                <a:latin typeface="+mn-ea"/>
              </a:rPr>
              <a:t>態度及び環境による障壁との間の相互作用</a:t>
            </a:r>
            <a:r>
              <a:rPr lang="ja-JP" altLang="en-US" sz="2400" dirty="0">
                <a:latin typeface="+mn-ea"/>
              </a:rPr>
              <a:t>であって、</a:t>
            </a:r>
          </a:p>
          <a:p>
            <a:r>
              <a:rPr lang="ja-JP" altLang="en-US" sz="2400" dirty="0">
                <a:latin typeface="+mn-ea"/>
              </a:rPr>
              <a:t>これらの者が他の者との平等を基礎として</a:t>
            </a:r>
          </a:p>
          <a:p>
            <a:r>
              <a:rPr lang="ja-JP" altLang="en-US" sz="2400" dirty="0">
                <a:latin typeface="+mn-ea"/>
              </a:rPr>
              <a:t>社会に完全かつ効果的に参加することを妨げるもの</a:t>
            </a:r>
          </a:p>
          <a:p>
            <a:r>
              <a:rPr lang="ja-JP" altLang="en-US" sz="2400" dirty="0">
                <a:latin typeface="+mn-ea"/>
              </a:rPr>
              <a:t>によって生ずること</a:t>
            </a:r>
          </a:p>
        </p:txBody>
      </p:sp>
      <p:sp>
        <p:nvSpPr>
          <p:cNvPr id="14" name="テキスト ボックス 13">
            <a:extLst>
              <a:ext uri="{FF2B5EF4-FFF2-40B4-BE49-F238E27FC236}">
                <a16:creationId xmlns:a16="http://schemas.microsoft.com/office/drawing/2014/main" id="{5CA0E66C-B4BF-700F-85D7-096679B44732}"/>
              </a:ext>
            </a:extLst>
          </p:cNvPr>
          <p:cNvSpPr txBox="1"/>
          <p:nvPr/>
        </p:nvSpPr>
        <p:spPr>
          <a:xfrm>
            <a:off x="1208130" y="1832705"/>
            <a:ext cx="6388424" cy="584775"/>
          </a:xfrm>
          <a:prstGeom prst="rect">
            <a:avLst/>
          </a:prstGeom>
          <a:noFill/>
        </p:spPr>
        <p:txBody>
          <a:bodyPr wrap="square" rtlCol="0">
            <a:spAutoFit/>
          </a:bodyPr>
          <a:lstStyle/>
          <a:p>
            <a:pPr algn="ctr"/>
            <a:r>
              <a:rPr lang="ja-JP" altLang="en-US" sz="3200" dirty="0">
                <a:latin typeface="+mn-ea"/>
              </a:rPr>
              <a:t>社会モデルにおける「障害」とは</a:t>
            </a:r>
          </a:p>
        </p:txBody>
      </p:sp>
      <p:sp>
        <p:nvSpPr>
          <p:cNvPr id="15" name="テキスト ボックス 14">
            <a:extLst>
              <a:ext uri="{FF2B5EF4-FFF2-40B4-BE49-F238E27FC236}">
                <a16:creationId xmlns:a16="http://schemas.microsoft.com/office/drawing/2014/main" id="{C6BCC529-3C74-00AE-DF3A-FED347F90BBB}"/>
              </a:ext>
            </a:extLst>
          </p:cNvPr>
          <p:cNvSpPr txBox="1"/>
          <p:nvPr/>
        </p:nvSpPr>
        <p:spPr>
          <a:xfrm>
            <a:off x="7151077" y="4933211"/>
            <a:ext cx="3793042" cy="400110"/>
          </a:xfrm>
          <a:prstGeom prst="rect">
            <a:avLst/>
          </a:prstGeom>
          <a:noFill/>
        </p:spPr>
        <p:txBody>
          <a:bodyPr wrap="square" rtlCol="0">
            <a:spAutoFit/>
          </a:bodyPr>
          <a:lstStyle/>
          <a:p>
            <a:pPr algn="ctr"/>
            <a:r>
              <a:rPr lang="ja-JP" altLang="en-US" sz="2000" dirty="0">
                <a:latin typeface="+mn-ea"/>
              </a:rPr>
              <a:t>障害者の権利に関する条約より</a:t>
            </a:r>
          </a:p>
        </p:txBody>
      </p:sp>
      <p:sp>
        <p:nvSpPr>
          <p:cNvPr id="16" name="矢印: 五方向 15">
            <a:extLst>
              <a:ext uri="{FF2B5EF4-FFF2-40B4-BE49-F238E27FC236}">
                <a16:creationId xmlns:a16="http://schemas.microsoft.com/office/drawing/2014/main" id="{CE3599B7-3DFF-AC73-3A5F-E1CC5774EF0D}"/>
              </a:ext>
            </a:extLst>
          </p:cNvPr>
          <p:cNvSpPr/>
          <p:nvPr/>
        </p:nvSpPr>
        <p:spPr>
          <a:xfrm>
            <a:off x="1208130" y="5521569"/>
            <a:ext cx="690673" cy="998216"/>
          </a:xfrm>
          <a:prstGeom prst="homePlate">
            <a:avLst>
              <a:gd name="adj" fmla="val 95322"/>
            </a:avLst>
          </a:prstGeom>
          <a:solidFill>
            <a:schemeClr val="accent6">
              <a:lumMod val="40000"/>
              <a:lumOff val="60000"/>
            </a:schemeClr>
          </a:solidFill>
          <a:ln>
            <a:solidFill>
              <a:schemeClr val="accent6">
                <a:lumMod val="60000"/>
                <a:lumOff val="40000"/>
              </a:schemeClr>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22177615"/>
      </p:ext>
    </p:extLst>
  </p:cSld>
  <p:clrMapOvr>
    <a:masterClrMapping/>
  </p:clrMapOvr>
  <mc:AlternateContent xmlns:mc="http://schemas.openxmlformats.org/markup-compatibility/2006" xmlns:p14="http://schemas.microsoft.com/office/powerpoint/2010/main">
    <mc:Choice Requires="p14">
      <p:transition spd="slow" p14:dur="2000" advTm="76528"/>
    </mc:Choice>
    <mc:Fallback xmlns="">
      <p:transition spd="slow" advTm="76528"/>
    </mc:Fallback>
  </mc:AlternateContent>
  <p:extLst>
    <p:ext uri="{E180D4A7-C9FB-4DFB-919C-405C955672EB}">
      <p14:showEvtLst xmlns:p14="http://schemas.microsoft.com/office/powerpoint/2010/main">
        <p14:playEvt time="6" objId="12"/>
        <p14:stopEvt time="75588" objId="12"/>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E82764-5F60-B687-4ED6-C68FF41DAD0E}"/>
            </a:ext>
          </a:extLst>
        </p:cNvPr>
        <p:cNvGrpSpPr/>
        <p:nvPr/>
      </p:nvGrpSpPr>
      <p:grpSpPr>
        <a:xfrm>
          <a:off x="0" y="0"/>
          <a:ext cx="0" cy="0"/>
          <a:chOff x="0" y="0"/>
          <a:chExt cx="0" cy="0"/>
        </a:xfrm>
      </p:grpSpPr>
      <p:sp>
        <p:nvSpPr>
          <p:cNvPr id="77" name="テキスト ボックス 76">
            <a:extLst>
              <a:ext uri="{FF2B5EF4-FFF2-40B4-BE49-F238E27FC236}">
                <a16:creationId xmlns:a16="http://schemas.microsoft.com/office/drawing/2014/main" id="{F9044415-1D7E-BE0E-E9D0-E7B0883127C0}"/>
              </a:ext>
            </a:extLst>
          </p:cNvPr>
          <p:cNvSpPr txBox="1"/>
          <p:nvPr/>
        </p:nvSpPr>
        <p:spPr>
          <a:xfrm>
            <a:off x="657127" y="6536805"/>
            <a:ext cx="10910977" cy="292388"/>
          </a:xfrm>
          <a:prstGeom prst="rect">
            <a:avLst/>
          </a:prstGeom>
          <a:noFill/>
        </p:spPr>
        <p:txBody>
          <a:bodyPr wrap="square" rtlCol="0">
            <a:spAutoFit/>
          </a:bodyPr>
          <a:lstStyle/>
          <a:p>
            <a:pPr algn="ctr"/>
            <a:r>
              <a:rPr kumimoji="1" lang="en-US" altLang="ja-JP" sz="1300" dirty="0">
                <a:latin typeface="+mn-ea"/>
              </a:rPr>
              <a:t>NICE: Violence and aggression: short-term management in mental health, health and community settings, NICE guideline[NG10], 2015</a:t>
            </a:r>
          </a:p>
        </p:txBody>
      </p:sp>
      <p:grpSp>
        <p:nvGrpSpPr>
          <p:cNvPr id="97" name="グループ化 96">
            <a:extLst>
              <a:ext uri="{FF2B5EF4-FFF2-40B4-BE49-F238E27FC236}">
                <a16:creationId xmlns:a16="http://schemas.microsoft.com/office/drawing/2014/main" id="{F30AA86B-A2A6-18DF-45E1-045F5E84E1CB}"/>
              </a:ext>
            </a:extLst>
          </p:cNvPr>
          <p:cNvGrpSpPr/>
          <p:nvPr/>
        </p:nvGrpSpPr>
        <p:grpSpPr>
          <a:xfrm>
            <a:off x="-9149" y="0"/>
            <a:ext cx="666276" cy="6858000"/>
            <a:chOff x="-9149" y="0"/>
            <a:chExt cx="666276" cy="6858000"/>
          </a:xfrm>
        </p:grpSpPr>
        <p:sp>
          <p:nvSpPr>
            <p:cNvPr id="98" name="正方形/長方形 97">
              <a:extLst>
                <a:ext uri="{FF2B5EF4-FFF2-40B4-BE49-F238E27FC236}">
                  <a16:creationId xmlns:a16="http://schemas.microsoft.com/office/drawing/2014/main" id="{614F1C01-BBCC-F8A1-1E4C-1B8FB453DF05}"/>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0FABCA95-305B-B428-A9B6-ABAE2A0F1BCF}"/>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正方形/長方形 99">
              <a:extLst>
                <a:ext uri="{FF2B5EF4-FFF2-40B4-BE49-F238E27FC236}">
                  <a16:creationId xmlns:a16="http://schemas.microsoft.com/office/drawing/2014/main" id="{9E9025B5-C9F9-599C-8CF9-D455EA5521CB}"/>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a:extLst>
                <a:ext uri="{FF2B5EF4-FFF2-40B4-BE49-F238E27FC236}">
                  <a16:creationId xmlns:a16="http://schemas.microsoft.com/office/drawing/2014/main" id="{A86E5FA7-9769-7970-A097-979789A3D311}"/>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a:extLst>
                <a:ext uri="{FF2B5EF4-FFF2-40B4-BE49-F238E27FC236}">
                  <a16:creationId xmlns:a16="http://schemas.microsoft.com/office/drawing/2014/main" id="{7EAE05ED-D803-459A-EF23-BD22DD7EE53C}"/>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a:extLst>
                <a:ext uri="{FF2B5EF4-FFF2-40B4-BE49-F238E27FC236}">
                  <a16:creationId xmlns:a16="http://schemas.microsoft.com/office/drawing/2014/main" id="{5915C31D-20BD-FFBA-D313-827D1320B588}"/>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8FC886D7-EEC7-DCD5-6535-AE8AE9338396}"/>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a:extLst>
                <a:ext uri="{FF2B5EF4-FFF2-40B4-BE49-F238E27FC236}">
                  <a16:creationId xmlns:a16="http://schemas.microsoft.com/office/drawing/2014/main" id="{026A78BF-AD62-33C9-A3D0-CF62A1B30CA4}"/>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a16="http://schemas.microsoft.com/office/drawing/2014/main" id="{B03D40EA-70D4-EF8C-2C3C-17412F039AB7}"/>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a16="http://schemas.microsoft.com/office/drawing/2014/main" id="{9E7A43F4-3DAB-39E3-EFAF-786052139E3C}"/>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a:extLst>
                <a:ext uri="{FF2B5EF4-FFF2-40B4-BE49-F238E27FC236}">
                  <a16:creationId xmlns:a16="http://schemas.microsoft.com/office/drawing/2014/main" id="{C7813F99-9298-A2B1-FF98-C1C6B091A051}"/>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a16="http://schemas.microsoft.com/office/drawing/2014/main" id="{C2CF2C12-0BE7-7F89-56DE-8808275A08E4}"/>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a:extLst>
                <a:ext uri="{FF2B5EF4-FFF2-40B4-BE49-F238E27FC236}">
                  <a16:creationId xmlns:a16="http://schemas.microsoft.com/office/drawing/2014/main" id="{25CB6503-B2B4-0068-F7EE-8EE4446C7D64}"/>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正方形/長方形 110">
              <a:extLst>
                <a:ext uri="{FF2B5EF4-FFF2-40B4-BE49-F238E27FC236}">
                  <a16:creationId xmlns:a16="http://schemas.microsoft.com/office/drawing/2014/main" id="{64BD9A12-0CC9-2F37-26B1-A64BFE1FEF34}"/>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a:extLst>
                <a:ext uri="{FF2B5EF4-FFF2-40B4-BE49-F238E27FC236}">
                  <a16:creationId xmlns:a16="http://schemas.microsoft.com/office/drawing/2014/main" id="{BAC5AEFE-644A-73DC-FE32-44B08FBF6816}"/>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a:extLst>
                <a:ext uri="{FF2B5EF4-FFF2-40B4-BE49-F238E27FC236}">
                  <a16:creationId xmlns:a16="http://schemas.microsoft.com/office/drawing/2014/main" id="{6CD8E123-6CF3-2475-DB97-C6C71DB577F5}"/>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a:extLst>
                <a:ext uri="{FF2B5EF4-FFF2-40B4-BE49-F238E27FC236}">
                  <a16:creationId xmlns:a16="http://schemas.microsoft.com/office/drawing/2014/main" id="{13611FB6-40A3-C78A-D4A2-F7EDBDC963EE}"/>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a:extLst>
                <a:ext uri="{FF2B5EF4-FFF2-40B4-BE49-F238E27FC236}">
                  <a16:creationId xmlns:a16="http://schemas.microsoft.com/office/drawing/2014/main" id="{989AD609-4542-9646-115C-AB833EC0835C}"/>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グループ化 115">
            <a:extLst>
              <a:ext uri="{FF2B5EF4-FFF2-40B4-BE49-F238E27FC236}">
                <a16:creationId xmlns:a16="http://schemas.microsoft.com/office/drawing/2014/main" id="{3E2C0A79-C3CE-325F-1933-C0EA353ADBB1}"/>
              </a:ext>
            </a:extLst>
          </p:cNvPr>
          <p:cNvGrpSpPr/>
          <p:nvPr/>
        </p:nvGrpSpPr>
        <p:grpSpPr>
          <a:xfrm>
            <a:off x="11534873" y="1"/>
            <a:ext cx="666276" cy="6858000"/>
            <a:chOff x="11534873" y="1"/>
            <a:chExt cx="666276" cy="6858000"/>
          </a:xfrm>
        </p:grpSpPr>
        <p:sp>
          <p:nvSpPr>
            <p:cNvPr id="117" name="正方形/長方形 116">
              <a:extLst>
                <a:ext uri="{FF2B5EF4-FFF2-40B4-BE49-F238E27FC236}">
                  <a16:creationId xmlns:a16="http://schemas.microsoft.com/office/drawing/2014/main" id="{045BFEB1-DB09-9148-D551-87CA53EFCCA4}"/>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a:extLst>
                <a:ext uri="{FF2B5EF4-FFF2-40B4-BE49-F238E27FC236}">
                  <a16:creationId xmlns:a16="http://schemas.microsoft.com/office/drawing/2014/main" id="{0A01F659-BB00-A7B9-9E56-74622500528F}"/>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7A10E3F7-344F-F1ED-692C-DEA045CDA733}"/>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正方形/長方形 119">
              <a:extLst>
                <a:ext uri="{FF2B5EF4-FFF2-40B4-BE49-F238E27FC236}">
                  <a16:creationId xmlns:a16="http://schemas.microsoft.com/office/drawing/2014/main" id="{ED512434-3F6E-E259-C825-378BF50FD756}"/>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正方形/長方形 120">
              <a:extLst>
                <a:ext uri="{FF2B5EF4-FFF2-40B4-BE49-F238E27FC236}">
                  <a16:creationId xmlns:a16="http://schemas.microsoft.com/office/drawing/2014/main" id="{25E9BA8E-8B0A-1D5F-1410-51A0F5380BDD}"/>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a16="http://schemas.microsoft.com/office/drawing/2014/main" id="{9B007DA0-F473-8B2E-FD00-81E6AE42F9E7}"/>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正方形/長方形 122">
              <a:extLst>
                <a:ext uri="{FF2B5EF4-FFF2-40B4-BE49-F238E27FC236}">
                  <a16:creationId xmlns:a16="http://schemas.microsoft.com/office/drawing/2014/main" id="{BC4191FA-15DD-1AE1-5A6A-B95DE7527F21}"/>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30A80A7B-737B-E0DF-C35B-FC0A4EE758B7}"/>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正方形/長方形 124">
              <a:extLst>
                <a:ext uri="{FF2B5EF4-FFF2-40B4-BE49-F238E27FC236}">
                  <a16:creationId xmlns:a16="http://schemas.microsoft.com/office/drawing/2014/main" id="{14500E4A-853B-725E-446E-E0635002E05E}"/>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a:extLst>
                <a:ext uri="{FF2B5EF4-FFF2-40B4-BE49-F238E27FC236}">
                  <a16:creationId xmlns:a16="http://schemas.microsoft.com/office/drawing/2014/main" id="{F5BB5EB1-882F-C6AD-24DC-3D4F2C76B06D}"/>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正方形/長方形 126">
              <a:extLst>
                <a:ext uri="{FF2B5EF4-FFF2-40B4-BE49-F238E27FC236}">
                  <a16:creationId xmlns:a16="http://schemas.microsoft.com/office/drawing/2014/main" id="{E126882F-F6BB-8B54-8363-3CB7D75563D1}"/>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a:extLst>
                <a:ext uri="{FF2B5EF4-FFF2-40B4-BE49-F238E27FC236}">
                  <a16:creationId xmlns:a16="http://schemas.microsoft.com/office/drawing/2014/main" id="{CA3CD386-59C5-7E0E-D95A-ABB532C92268}"/>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正方形/長方形 128">
              <a:extLst>
                <a:ext uri="{FF2B5EF4-FFF2-40B4-BE49-F238E27FC236}">
                  <a16:creationId xmlns:a16="http://schemas.microsoft.com/office/drawing/2014/main" id="{F91BB531-8CDA-DBC5-2587-34C1E22E759A}"/>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a:extLst>
                <a:ext uri="{FF2B5EF4-FFF2-40B4-BE49-F238E27FC236}">
                  <a16:creationId xmlns:a16="http://schemas.microsoft.com/office/drawing/2014/main" id="{BDBDADB0-D498-68F5-4CEC-C26365BD013F}"/>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正方形/長方形 130">
              <a:extLst>
                <a:ext uri="{FF2B5EF4-FFF2-40B4-BE49-F238E27FC236}">
                  <a16:creationId xmlns:a16="http://schemas.microsoft.com/office/drawing/2014/main" id="{877681BE-23C7-9219-2010-ECD5C596AC7D}"/>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3548455C-BCC8-BF81-E591-B1E7831EC78A}"/>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a:extLst>
                <a:ext uri="{FF2B5EF4-FFF2-40B4-BE49-F238E27FC236}">
                  <a16:creationId xmlns:a16="http://schemas.microsoft.com/office/drawing/2014/main" id="{E4BD9811-B933-97A5-F02E-FAAC6E0DD187}"/>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a:extLst>
                <a:ext uri="{FF2B5EF4-FFF2-40B4-BE49-F238E27FC236}">
                  <a16:creationId xmlns:a16="http://schemas.microsoft.com/office/drawing/2014/main" id="{8E8257AE-8C04-FDD5-A2F7-52FCB41F9761}"/>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5" name="テキスト ボックス 134">
            <a:extLst>
              <a:ext uri="{FF2B5EF4-FFF2-40B4-BE49-F238E27FC236}">
                <a16:creationId xmlns:a16="http://schemas.microsoft.com/office/drawing/2014/main" id="{6C4D24E7-0168-14FB-AE4E-766603E7C004}"/>
              </a:ext>
            </a:extLst>
          </p:cNvPr>
          <p:cNvSpPr txBox="1"/>
          <p:nvPr/>
        </p:nvSpPr>
        <p:spPr>
          <a:xfrm>
            <a:off x="797208" y="298014"/>
            <a:ext cx="10628724" cy="769441"/>
          </a:xfrm>
          <a:prstGeom prst="rect">
            <a:avLst/>
          </a:prstGeom>
          <a:noFill/>
        </p:spPr>
        <p:txBody>
          <a:bodyPr wrap="square" rtlCol="0">
            <a:spAutoFit/>
          </a:bodyPr>
          <a:lstStyle/>
          <a:p>
            <a:r>
              <a:rPr kumimoji="1" lang="ja-JP" altLang="en-US" sz="4400" dirty="0"/>
              <a:t>ディエスカレーションの原則</a:t>
            </a:r>
          </a:p>
        </p:txBody>
      </p:sp>
      <p:sp>
        <p:nvSpPr>
          <p:cNvPr id="4" name="吹き出し: 四角形 3">
            <a:extLst>
              <a:ext uri="{FF2B5EF4-FFF2-40B4-BE49-F238E27FC236}">
                <a16:creationId xmlns:a16="http://schemas.microsoft.com/office/drawing/2014/main" id="{4886356E-BB91-7D1A-001F-C41590462A16}"/>
              </a:ext>
            </a:extLst>
          </p:cNvPr>
          <p:cNvSpPr/>
          <p:nvPr/>
        </p:nvSpPr>
        <p:spPr>
          <a:xfrm>
            <a:off x="5696198" y="4611852"/>
            <a:ext cx="3874169" cy="977980"/>
          </a:xfrm>
          <a:prstGeom prst="wedgeRectCallout">
            <a:avLst>
              <a:gd name="adj1" fmla="val 54944"/>
              <a:gd name="adj2" fmla="val 65720"/>
            </a:avLst>
          </a:prstGeom>
          <a:solidFill>
            <a:schemeClr val="bg1"/>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ディエスカレーションの実践の</a:t>
            </a:r>
            <a:br>
              <a:rPr kumimoji="1" lang="en-US" altLang="ja-JP" dirty="0">
                <a:solidFill>
                  <a:schemeClr val="tx1"/>
                </a:solidFill>
              </a:rPr>
            </a:br>
            <a:r>
              <a:rPr kumimoji="1" lang="ja-JP" altLang="en-US" b="1" dirty="0">
                <a:solidFill>
                  <a:schemeClr val="tx1"/>
                </a:solidFill>
              </a:rPr>
              <a:t>「基本的な姿勢や対応」</a:t>
            </a:r>
            <a:r>
              <a:rPr kumimoji="1" lang="ja-JP" altLang="en-US" dirty="0">
                <a:solidFill>
                  <a:schemeClr val="tx1"/>
                </a:solidFill>
              </a:rPr>
              <a:t>です。</a:t>
            </a:r>
          </a:p>
        </p:txBody>
      </p:sp>
      <p:pic>
        <p:nvPicPr>
          <p:cNvPr id="9" name="図 8" descr="挿絵 が含まれている画像&#10;&#10;AI によって生成されたコンテンツは間違っている可能性があります。">
            <a:extLst>
              <a:ext uri="{FF2B5EF4-FFF2-40B4-BE49-F238E27FC236}">
                <a16:creationId xmlns:a16="http://schemas.microsoft.com/office/drawing/2014/main" id="{B399A6D7-813F-FA3A-6C70-B4BC8EBEFC75}"/>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9256765" y="4507648"/>
            <a:ext cx="1833924" cy="1942156"/>
          </a:xfrm>
          <a:prstGeom prst="rect">
            <a:avLst/>
          </a:prstGeom>
        </p:spPr>
      </p:pic>
      <p:sp>
        <p:nvSpPr>
          <p:cNvPr id="5" name="テキスト ボックス 4">
            <a:extLst>
              <a:ext uri="{FF2B5EF4-FFF2-40B4-BE49-F238E27FC236}">
                <a16:creationId xmlns:a16="http://schemas.microsoft.com/office/drawing/2014/main" id="{E71ABACB-9A0B-536E-1BCD-DD20ECB767DF}"/>
              </a:ext>
            </a:extLst>
          </p:cNvPr>
          <p:cNvSpPr txBox="1"/>
          <p:nvPr/>
        </p:nvSpPr>
        <p:spPr>
          <a:xfrm>
            <a:off x="934062" y="1334423"/>
            <a:ext cx="10323876" cy="3263586"/>
          </a:xfrm>
          <a:prstGeom prst="rect">
            <a:avLst/>
          </a:prstGeom>
          <a:noFill/>
        </p:spPr>
        <p:txBody>
          <a:bodyPr wrap="square">
            <a:spAutoFit/>
          </a:bodyPr>
          <a:lstStyle/>
          <a:p>
            <a:pPr marL="457200" indent="-457200">
              <a:lnSpc>
                <a:spcPct val="150000"/>
              </a:lnSpc>
              <a:buFont typeface="Arial" panose="020B0604020202020204" pitchFamily="34" charset="0"/>
              <a:buChar char="•"/>
            </a:pPr>
            <a:r>
              <a:rPr kumimoji="1" lang="ja-JP" altLang="en-US" sz="2800" dirty="0">
                <a:solidFill>
                  <a:schemeClr val="tx1"/>
                </a:solidFill>
              </a:rPr>
              <a:t>患者との協力関係の構築</a:t>
            </a:r>
          </a:p>
          <a:p>
            <a:pPr marL="457200" indent="-457200">
              <a:lnSpc>
                <a:spcPct val="150000"/>
              </a:lnSpc>
              <a:buFont typeface="Arial" panose="020B0604020202020204" pitchFamily="34" charset="0"/>
              <a:buChar char="•"/>
            </a:pPr>
            <a:r>
              <a:rPr kumimoji="1" lang="ja-JP" altLang="en-US" sz="2800" dirty="0">
                <a:solidFill>
                  <a:schemeClr val="tx1"/>
                </a:solidFill>
              </a:rPr>
              <a:t>患者とスタッフの安全の確保</a:t>
            </a:r>
          </a:p>
          <a:p>
            <a:pPr marL="457200" indent="-457200">
              <a:lnSpc>
                <a:spcPct val="150000"/>
              </a:lnSpc>
              <a:buFont typeface="Arial" panose="020B0604020202020204" pitchFamily="34" charset="0"/>
              <a:buChar char="•"/>
            </a:pPr>
            <a:r>
              <a:rPr kumimoji="1" lang="ja-JP" altLang="en-US" sz="2800" dirty="0">
                <a:solidFill>
                  <a:schemeClr val="tx1"/>
                </a:solidFill>
              </a:rPr>
              <a:t>興奮や攻撃性を誘発する原因（状況）の回避</a:t>
            </a:r>
          </a:p>
          <a:p>
            <a:pPr marL="457200" indent="-457200">
              <a:lnSpc>
                <a:spcPct val="150000"/>
              </a:lnSpc>
              <a:buFont typeface="Arial" panose="020B0604020202020204" pitchFamily="34" charset="0"/>
              <a:buChar char="•"/>
            </a:pPr>
            <a:r>
              <a:rPr kumimoji="1" lang="ja-JP" altLang="en-US" sz="2800" dirty="0">
                <a:solidFill>
                  <a:schemeClr val="tx1"/>
                </a:solidFill>
              </a:rPr>
              <a:t>暴力や攻撃性に対する認識や対処についての話し合いと共有</a:t>
            </a:r>
          </a:p>
          <a:p>
            <a:pPr marL="457200" indent="-457200">
              <a:lnSpc>
                <a:spcPct val="150000"/>
              </a:lnSpc>
              <a:buFont typeface="Arial" panose="020B0604020202020204" pitchFamily="34" charset="0"/>
              <a:buChar char="•"/>
            </a:pPr>
            <a:r>
              <a:rPr kumimoji="1" lang="ja-JP" altLang="en-US" sz="2800" dirty="0">
                <a:solidFill>
                  <a:schemeClr val="tx1"/>
                </a:solidFill>
              </a:rPr>
              <a:t>患者に対する敬意と共感</a:t>
            </a:r>
          </a:p>
        </p:txBody>
      </p:sp>
    </p:spTree>
    <p:extLst>
      <p:ext uri="{BB962C8B-B14F-4D97-AF65-F5344CB8AC3E}">
        <p14:creationId xmlns:p14="http://schemas.microsoft.com/office/powerpoint/2010/main" val="1366209313"/>
      </p:ext>
    </p:extLst>
  </p:cSld>
  <p:clrMapOvr>
    <a:masterClrMapping/>
  </p:clrMapOvr>
  <mc:AlternateContent xmlns:mc="http://schemas.openxmlformats.org/markup-compatibility/2006" xmlns:p14="http://schemas.microsoft.com/office/powerpoint/2010/main">
    <mc:Choice Requires="p14">
      <p:transition spd="slow" p14:dur="2000" advTm="109960"/>
    </mc:Choice>
    <mc:Fallback xmlns="">
      <p:transition spd="slow" advTm="109960"/>
    </mc:Fallback>
  </mc:AlternateContent>
  <p:extLst>
    <p:ext uri="{E180D4A7-C9FB-4DFB-919C-405C955672EB}">
      <p14:showEvtLst xmlns:p14="http://schemas.microsoft.com/office/powerpoint/2010/main">
        <p14:playEvt time="41" objId="2"/>
        <p14:stopEvt time="108904" objId="2"/>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868F5-ACA7-C81E-A9FC-C71461D2AC88}"/>
            </a:ext>
          </a:extLst>
        </p:cNvPr>
        <p:cNvGrpSpPr/>
        <p:nvPr/>
      </p:nvGrpSpPr>
      <p:grpSpPr>
        <a:xfrm>
          <a:off x="0" y="0"/>
          <a:ext cx="0" cy="0"/>
          <a:chOff x="0" y="0"/>
          <a:chExt cx="0" cy="0"/>
        </a:xfrm>
      </p:grpSpPr>
      <p:grpSp>
        <p:nvGrpSpPr>
          <p:cNvPr id="97" name="グループ化 96">
            <a:extLst>
              <a:ext uri="{FF2B5EF4-FFF2-40B4-BE49-F238E27FC236}">
                <a16:creationId xmlns:a16="http://schemas.microsoft.com/office/drawing/2014/main" id="{5AA6C032-80D2-C2C2-F920-BB9DC6634EDD}"/>
              </a:ext>
            </a:extLst>
          </p:cNvPr>
          <p:cNvGrpSpPr/>
          <p:nvPr/>
        </p:nvGrpSpPr>
        <p:grpSpPr>
          <a:xfrm>
            <a:off x="-9149" y="0"/>
            <a:ext cx="666276" cy="6858000"/>
            <a:chOff x="-9149" y="0"/>
            <a:chExt cx="666276" cy="6858000"/>
          </a:xfrm>
        </p:grpSpPr>
        <p:sp>
          <p:nvSpPr>
            <p:cNvPr id="98" name="正方形/長方形 97">
              <a:extLst>
                <a:ext uri="{FF2B5EF4-FFF2-40B4-BE49-F238E27FC236}">
                  <a16:creationId xmlns:a16="http://schemas.microsoft.com/office/drawing/2014/main" id="{3A150074-87FE-4D4C-0E6E-CAECFB91540F}"/>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443E35CD-AC1F-A1E9-CF78-3461F15165D8}"/>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正方形/長方形 99">
              <a:extLst>
                <a:ext uri="{FF2B5EF4-FFF2-40B4-BE49-F238E27FC236}">
                  <a16:creationId xmlns:a16="http://schemas.microsoft.com/office/drawing/2014/main" id="{89A06068-38B2-E3B4-0FC3-C7E3FD4874E0}"/>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a:extLst>
                <a:ext uri="{FF2B5EF4-FFF2-40B4-BE49-F238E27FC236}">
                  <a16:creationId xmlns:a16="http://schemas.microsoft.com/office/drawing/2014/main" id="{D17EF89A-7E87-0C68-3309-698D1D0DF78E}"/>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a:extLst>
                <a:ext uri="{FF2B5EF4-FFF2-40B4-BE49-F238E27FC236}">
                  <a16:creationId xmlns:a16="http://schemas.microsoft.com/office/drawing/2014/main" id="{6ED9EBC4-4A25-ACCA-4A1D-EA2FEF08F188}"/>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a:extLst>
                <a:ext uri="{FF2B5EF4-FFF2-40B4-BE49-F238E27FC236}">
                  <a16:creationId xmlns:a16="http://schemas.microsoft.com/office/drawing/2014/main" id="{56E80E0B-D7DF-97D6-F56E-DB7936BB54ED}"/>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1DACD104-25E7-17C1-59E4-075FD26A37E4}"/>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a:extLst>
                <a:ext uri="{FF2B5EF4-FFF2-40B4-BE49-F238E27FC236}">
                  <a16:creationId xmlns:a16="http://schemas.microsoft.com/office/drawing/2014/main" id="{EA33990A-EA49-70E7-13D6-FA1C91CE5A56}"/>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a16="http://schemas.microsoft.com/office/drawing/2014/main" id="{EB23B5D2-4165-3A45-14D8-5F8544D423D0}"/>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a16="http://schemas.microsoft.com/office/drawing/2014/main" id="{85D90543-1C19-8D4D-3470-A24D50F37B2A}"/>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a:extLst>
                <a:ext uri="{FF2B5EF4-FFF2-40B4-BE49-F238E27FC236}">
                  <a16:creationId xmlns:a16="http://schemas.microsoft.com/office/drawing/2014/main" id="{CBABFB71-4229-810F-6FD6-DAD833E89B13}"/>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a16="http://schemas.microsoft.com/office/drawing/2014/main" id="{960791C8-0F44-D5FA-FA04-DF0A3879305A}"/>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a:extLst>
                <a:ext uri="{FF2B5EF4-FFF2-40B4-BE49-F238E27FC236}">
                  <a16:creationId xmlns:a16="http://schemas.microsoft.com/office/drawing/2014/main" id="{FED5B14F-16B8-C29A-B522-D1D9B792D3E7}"/>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正方形/長方形 110">
              <a:extLst>
                <a:ext uri="{FF2B5EF4-FFF2-40B4-BE49-F238E27FC236}">
                  <a16:creationId xmlns:a16="http://schemas.microsoft.com/office/drawing/2014/main" id="{2D647B3A-AB16-D568-B521-E7C9FBDAE1F8}"/>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a:extLst>
                <a:ext uri="{FF2B5EF4-FFF2-40B4-BE49-F238E27FC236}">
                  <a16:creationId xmlns:a16="http://schemas.microsoft.com/office/drawing/2014/main" id="{DA7FE997-6704-EF2F-0A86-D21358ACBFFA}"/>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a:extLst>
                <a:ext uri="{FF2B5EF4-FFF2-40B4-BE49-F238E27FC236}">
                  <a16:creationId xmlns:a16="http://schemas.microsoft.com/office/drawing/2014/main" id="{D56ABD7E-F92C-595A-D186-D485115D8420}"/>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a:extLst>
                <a:ext uri="{FF2B5EF4-FFF2-40B4-BE49-F238E27FC236}">
                  <a16:creationId xmlns:a16="http://schemas.microsoft.com/office/drawing/2014/main" id="{3DA41B56-A273-71BD-241F-366493EDE013}"/>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a:extLst>
                <a:ext uri="{FF2B5EF4-FFF2-40B4-BE49-F238E27FC236}">
                  <a16:creationId xmlns:a16="http://schemas.microsoft.com/office/drawing/2014/main" id="{0A8F13C6-5A6C-CE91-CCF1-F640C5F43CB0}"/>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グループ化 115">
            <a:extLst>
              <a:ext uri="{FF2B5EF4-FFF2-40B4-BE49-F238E27FC236}">
                <a16:creationId xmlns:a16="http://schemas.microsoft.com/office/drawing/2014/main" id="{502D2104-18F2-D206-DC4A-7D6B7C1D059B}"/>
              </a:ext>
            </a:extLst>
          </p:cNvPr>
          <p:cNvGrpSpPr/>
          <p:nvPr/>
        </p:nvGrpSpPr>
        <p:grpSpPr>
          <a:xfrm>
            <a:off x="11525724" y="0"/>
            <a:ext cx="666276" cy="6858000"/>
            <a:chOff x="11534873" y="1"/>
            <a:chExt cx="666276" cy="6858000"/>
          </a:xfrm>
        </p:grpSpPr>
        <p:sp>
          <p:nvSpPr>
            <p:cNvPr id="117" name="正方形/長方形 116">
              <a:extLst>
                <a:ext uri="{FF2B5EF4-FFF2-40B4-BE49-F238E27FC236}">
                  <a16:creationId xmlns:a16="http://schemas.microsoft.com/office/drawing/2014/main" id="{3BF8516E-6BF9-351D-8EE2-949F38B63889}"/>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a:extLst>
                <a:ext uri="{FF2B5EF4-FFF2-40B4-BE49-F238E27FC236}">
                  <a16:creationId xmlns:a16="http://schemas.microsoft.com/office/drawing/2014/main" id="{45F65646-59D3-213A-C4FA-35D20B1E4428}"/>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600A4604-362B-6897-05AE-3E5466EE70BC}"/>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正方形/長方形 119">
              <a:extLst>
                <a:ext uri="{FF2B5EF4-FFF2-40B4-BE49-F238E27FC236}">
                  <a16:creationId xmlns:a16="http://schemas.microsoft.com/office/drawing/2014/main" id="{6886CD16-7A54-EF83-8BDB-3FC6E531E020}"/>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正方形/長方形 120">
              <a:extLst>
                <a:ext uri="{FF2B5EF4-FFF2-40B4-BE49-F238E27FC236}">
                  <a16:creationId xmlns:a16="http://schemas.microsoft.com/office/drawing/2014/main" id="{0B517427-EF99-89EA-0F58-B0C55E1740D7}"/>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a16="http://schemas.microsoft.com/office/drawing/2014/main" id="{39829899-90C2-0F5F-FDAF-B2F088EF65B8}"/>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正方形/長方形 122">
              <a:extLst>
                <a:ext uri="{FF2B5EF4-FFF2-40B4-BE49-F238E27FC236}">
                  <a16:creationId xmlns:a16="http://schemas.microsoft.com/office/drawing/2014/main" id="{FEA98DE7-600B-9717-0B27-5B0B05DA9C8C}"/>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14FB97E2-7D61-3FF9-FB24-7F9D3CF1847D}"/>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正方形/長方形 124">
              <a:extLst>
                <a:ext uri="{FF2B5EF4-FFF2-40B4-BE49-F238E27FC236}">
                  <a16:creationId xmlns:a16="http://schemas.microsoft.com/office/drawing/2014/main" id="{CBE9E264-D8F2-AD80-5BE4-5FAAB7B61190}"/>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a:extLst>
                <a:ext uri="{FF2B5EF4-FFF2-40B4-BE49-F238E27FC236}">
                  <a16:creationId xmlns:a16="http://schemas.microsoft.com/office/drawing/2014/main" id="{EDBFBED8-0F2B-D138-9FBC-E96B1755EF54}"/>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正方形/長方形 126">
              <a:extLst>
                <a:ext uri="{FF2B5EF4-FFF2-40B4-BE49-F238E27FC236}">
                  <a16:creationId xmlns:a16="http://schemas.microsoft.com/office/drawing/2014/main" id="{4329C89C-467D-EA1A-4567-D321DE3CDC67}"/>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a:extLst>
                <a:ext uri="{FF2B5EF4-FFF2-40B4-BE49-F238E27FC236}">
                  <a16:creationId xmlns:a16="http://schemas.microsoft.com/office/drawing/2014/main" id="{86FD1EFB-6BF2-4B09-7F3D-A744D142ADEC}"/>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正方形/長方形 128">
              <a:extLst>
                <a:ext uri="{FF2B5EF4-FFF2-40B4-BE49-F238E27FC236}">
                  <a16:creationId xmlns:a16="http://schemas.microsoft.com/office/drawing/2014/main" id="{8854F888-124D-FC7D-9079-728C6AA9DDB6}"/>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a:extLst>
                <a:ext uri="{FF2B5EF4-FFF2-40B4-BE49-F238E27FC236}">
                  <a16:creationId xmlns:a16="http://schemas.microsoft.com/office/drawing/2014/main" id="{5975D557-308C-6C8F-BBE7-BB913F8E1EDF}"/>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正方形/長方形 130">
              <a:extLst>
                <a:ext uri="{FF2B5EF4-FFF2-40B4-BE49-F238E27FC236}">
                  <a16:creationId xmlns:a16="http://schemas.microsoft.com/office/drawing/2014/main" id="{104B3FE0-75CF-B464-AECF-B164987CA869}"/>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2F14DBDD-A363-95F4-2C86-6577EDC85700}"/>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a:extLst>
                <a:ext uri="{FF2B5EF4-FFF2-40B4-BE49-F238E27FC236}">
                  <a16:creationId xmlns:a16="http://schemas.microsoft.com/office/drawing/2014/main" id="{8858423B-D244-81FB-E465-8FEE171474F2}"/>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a:extLst>
                <a:ext uri="{FF2B5EF4-FFF2-40B4-BE49-F238E27FC236}">
                  <a16:creationId xmlns:a16="http://schemas.microsoft.com/office/drawing/2014/main" id="{96665105-DE33-C448-0F0B-3C9855B96EF7}"/>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3" name="テキスト ボックス 22">
            <a:extLst>
              <a:ext uri="{FF2B5EF4-FFF2-40B4-BE49-F238E27FC236}">
                <a16:creationId xmlns:a16="http://schemas.microsoft.com/office/drawing/2014/main" id="{3EDBC1D2-71BF-C39C-08F3-26D88610D210}"/>
              </a:ext>
            </a:extLst>
          </p:cNvPr>
          <p:cNvSpPr txBox="1"/>
          <p:nvPr/>
        </p:nvSpPr>
        <p:spPr>
          <a:xfrm>
            <a:off x="1074592" y="558333"/>
            <a:ext cx="10460282" cy="707886"/>
          </a:xfrm>
          <a:prstGeom prst="rect">
            <a:avLst/>
          </a:prstGeom>
          <a:noFill/>
        </p:spPr>
        <p:txBody>
          <a:bodyPr wrap="square" rtlCol="0">
            <a:spAutoFit/>
          </a:bodyPr>
          <a:lstStyle/>
          <a:p>
            <a:r>
              <a:rPr lang="ja-JP" altLang="en-US" sz="4000" dirty="0"/>
              <a:t>ディエスカレーション実践のための知識</a:t>
            </a:r>
            <a:endParaRPr kumimoji="1" lang="ja-JP" altLang="en-US" sz="4000" dirty="0"/>
          </a:p>
        </p:txBody>
      </p:sp>
      <p:sp>
        <p:nvSpPr>
          <p:cNvPr id="70" name="四角形: 角を丸くする 69">
            <a:extLst>
              <a:ext uri="{FF2B5EF4-FFF2-40B4-BE49-F238E27FC236}">
                <a16:creationId xmlns:a16="http://schemas.microsoft.com/office/drawing/2014/main" id="{6CA54668-0E20-962B-9964-BDB0C168431B}"/>
              </a:ext>
            </a:extLst>
          </p:cNvPr>
          <p:cNvSpPr/>
          <p:nvPr/>
        </p:nvSpPr>
        <p:spPr>
          <a:xfrm>
            <a:off x="934892" y="2148689"/>
            <a:ext cx="2796086" cy="1080000"/>
          </a:xfrm>
          <a:prstGeom prst="roundRect">
            <a:avLst/>
          </a:prstGeom>
          <a:solidFill>
            <a:schemeClr val="tx2">
              <a:lumMod val="10000"/>
              <a:lumOff val="90000"/>
            </a:schemeClr>
          </a:solidFill>
          <a:ln w="19050">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latin typeface="+mn-ea"/>
              </a:rPr>
              <a:t>観察</a:t>
            </a:r>
            <a:endParaRPr kumimoji="1" lang="ja-JP" altLang="en-US" sz="2800" dirty="0">
              <a:solidFill>
                <a:schemeClr val="tx1"/>
              </a:solidFill>
              <a:latin typeface="+mn-ea"/>
            </a:endParaRPr>
          </a:p>
        </p:txBody>
      </p:sp>
      <p:sp>
        <p:nvSpPr>
          <p:cNvPr id="5" name="正方形/長方形 4">
            <a:extLst>
              <a:ext uri="{FF2B5EF4-FFF2-40B4-BE49-F238E27FC236}">
                <a16:creationId xmlns:a16="http://schemas.microsoft.com/office/drawing/2014/main" id="{1BE7F152-DA0D-DC67-1211-45FDF9F45274}"/>
              </a:ext>
            </a:extLst>
          </p:cNvPr>
          <p:cNvSpPr/>
          <p:nvPr/>
        </p:nvSpPr>
        <p:spPr>
          <a:xfrm>
            <a:off x="3826131" y="2142083"/>
            <a:ext cx="7321794" cy="1080000"/>
          </a:xfrm>
          <a:prstGeom prst="rect">
            <a:avLst/>
          </a:prstGeom>
          <a:solidFill>
            <a:schemeClr val="tx2">
              <a:lumMod val="10000"/>
              <a:lumOff val="9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ja-JP" altLang="en-US" sz="2600" b="0" i="0" u="none" strike="noStrike" dirty="0">
                <a:solidFill>
                  <a:schemeClr val="tx1"/>
                </a:solidFill>
                <a:effectLst/>
                <a:latin typeface="ElsevierSans"/>
              </a:rPr>
              <a:t>興奮、苛立ち、怒り、</a:t>
            </a:r>
            <a:endParaRPr lang="en-US" altLang="ja-JP" sz="2600" b="0" i="0" u="none" strike="noStrike" dirty="0">
              <a:solidFill>
                <a:schemeClr val="tx1"/>
              </a:solidFill>
              <a:effectLst/>
              <a:latin typeface="ElsevierSans"/>
            </a:endParaRPr>
          </a:p>
          <a:p>
            <a:r>
              <a:rPr lang="ja-JP" altLang="en-US" sz="2600" b="0" i="0" u="none" strike="noStrike" dirty="0">
                <a:solidFill>
                  <a:schemeClr val="tx1"/>
                </a:solidFill>
                <a:effectLst/>
                <a:latin typeface="ElsevierSans"/>
              </a:rPr>
              <a:t>攻撃性の初期徴候を知ること</a:t>
            </a:r>
          </a:p>
        </p:txBody>
      </p:sp>
      <p:sp>
        <p:nvSpPr>
          <p:cNvPr id="6" name="四角形: 角を丸くする 5">
            <a:extLst>
              <a:ext uri="{FF2B5EF4-FFF2-40B4-BE49-F238E27FC236}">
                <a16:creationId xmlns:a16="http://schemas.microsoft.com/office/drawing/2014/main" id="{BF11210F-6B4F-0216-08BD-FDD608AA36B1}"/>
              </a:ext>
            </a:extLst>
          </p:cNvPr>
          <p:cNvSpPr/>
          <p:nvPr/>
        </p:nvSpPr>
        <p:spPr>
          <a:xfrm>
            <a:off x="956359" y="3346952"/>
            <a:ext cx="2796086" cy="1080000"/>
          </a:xfrm>
          <a:prstGeom prst="roundRect">
            <a:avLst/>
          </a:prstGeom>
          <a:solidFill>
            <a:schemeClr val="accent2">
              <a:lumMod val="20000"/>
              <a:lumOff val="80000"/>
            </a:schemeClr>
          </a:solidFill>
          <a:ln w="19050">
            <a:solidFill>
              <a:schemeClr val="accent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mn-ea"/>
              </a:rPr>
              <a:t>アセスメント</a:t>
            </a:r>
          </a:p>
        </p:txBody>
      </p:sp>
      <p:sp>
        <p:nvSpPr>
          <p:cNvPr id="7" name="正方形/長方形 6">
            <a:extLst>
              <a:ext uri="{FF2B5EF4-FFF2-40B4-BE49-F238E27FC236}">
                <a16:creationId xmlns:a16="http://schemas.microsoft.com/office/drawing/2014/main" id="{513C4821-D00B-CF34-1154-716AA1B15ADC}"/>
              </a:ext>
            </a:extLst>
          </p:cNvPr>
          <p:cNvSpPr/>
          <p:nvPr/>
        </p:nvSpPr>
        <p:spPr>
          <a:xfrm>
            <a:off x="3826131" y="3346952"/>
            <a:ext cx="7321794" cy="1080000"/>
          </a:xfrm>
          <a:prstGeom prst="rect">
            <a:avLst/>
          </a:prstGeom>
          <a:solidFill>
            <a:schemeClr val="accent2">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ja-JP" altLang="en-US" sz="2600" b="0" i="0" u="none" strike="noStrike" dirty="0">
                <a:solidFill>
                  <a:schemeClr val="tx1"/>
                </a:solidFill>
                <a:effectLst/>
                <a:latin typeface="ElsevierSans"/>
              </a:rPr>
              <a:t>攻撃性や暴力の原因を理解すること</a:t>
            </a:r>
          </a:p>
        </p:txBody>
      </p:sp>
      <p:sp>
        <p:nvSpPr>
          <p:cNvPr id="8" name="四角形: 角を丸くする 7">
            <a:extLst>
              <a:ext uri="{FF2B5EF4-FFF2-40B4-BE49-F238E27FC236}">
                <a16:creationId xmlns:a16="http://schemas.microsoft.com/office/drawing/2014/main" id="{FFCBF6CD-4543-DCB0-E34F-1CEB043C57A9}"/>
              </a:ext>
            </a:extLst>
          </p:cNvPr>
          <p:cNvSpPr/>
          <p:nvPr/>
        </p:nvSpPr>
        <p:spPr>
          <a:xfrm>
            <a:off x="950899" y="4552519"/>
            <a:ext cx="2796086" cy="1080000"/>
          </a:xfrm>
          <a:prstGeom prst="roundRect">
            <a:avLst/>
          </a:prstGeom>
          <a:solidFill>
            <a:schemeClr val="accent6">
              <a:lumMod val="20000"/>
              <a:lumOff val="80000"/>
            </a:schemeClr>
          </a:solidFill>
          <a:ln w="19050">
            <a:solidFill>
              <a:schemeClr val="accent6">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latin typeface="+mn-ea"/>
              </a:rPr>
              <a:t>介入</a:t>
            </a:r>
            <a:endParaRPr kumimoji="1" lang="ja-JP" altLang="en-US" sz="2800" dirty="0">
              <a:solidFill>
                <a:schemeClr val="tx1"/>
              </a:solidFill>
              <a:latin typeface="+mn-ea"/>
            </a:endParaRPr>
          </a:p>
        </p:txBody>
      </p:sp>
      <p:sp>
        <p:nvSpPr>
          <p:cNvPr id="9" name="正方形/長方形 8">
            <a:extLst>
              <a:ext uri="{FF2B5EF4-FFF2-40B4-BE49-F238E27FC236}">
                <a16:creationId xmlns:a16="http://schemas.microsoft.com/office/drawing/2014/main" id="{1AA5786B-FE04-77E3-EA28-52AD78EE9758}"/>
              </a:ext>
            </a:extLst>
          </p:cNvPr>
          <p:cNvSpPr/>
          <p:nvPr/>
        </p:nvSpPr>
        <p:spPr>
          <a:xfrm>
            <a:off x="3842138" y="4555058"/>
            <a:ext cx="7321794" cy="1080000"/>
          </a:xfrm>
          <a:prstGeom prst="rect">
            <a:avLst/>
          </a:prstGeom>
          <a:solidFill>
            <a:schemeClr val="accent6">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ja-JP" altLang="en-US" sz="2600" b="0" i="0" u="none" strike="noStrike" dirty="0">
                <a:solidFill>
                  <a:schemeClr val="tx1"/>
                </a:solidFill>
                <a:effectLst/>
                <a:latin typeface="ElsevierSans"/>
              </a:rPr>
              <a:t>ディエスカレーションの方法を理解すること</a:t>
            </a:r>
          </a:p>
        </p:txBody>
      </p:sp>
      <p:sp>
        <p:nvSpPr>
          <p:cNvPr id="3" name="テキスト ボックス 2">
            <a:extLst>
              <a:ext uri="{FF2B5EF4-FFF2-40B4-BE49-F238E27FC236}">
                <a16:creationId xmlns:a16="http://schemas.microsoft.com/office/drawing/2014/main" id="{034AF039-9DB8-CAD4-51F4-44085337AC16}"/>
              </a:ext>
            </a:extLst>
          </p:cNvPr>
          <p:cNvSpPr txBox="1"/>
          <p:nvPr/>
        </p:nvSpPr>
        <p:spPr>
          <a:xfrm>
            <a:off x="771244" y="6366443"/>
            <a:ext cx="10506811" cy="492443"/>
          </a:xfrm>
          <a:prstGeom prst="rect">
            <a:avLst/>
          </a:prstGeom>
          <a:noFill/>
        </p:spPr>
        <p:txBody>
          <a:bodyPr wrap="square" rtlCol="0">
            <a:spAutoFit/>
          </a:bodyPr>
          <a:lstStyle/>
          <a:p>
            <a:pPr algn="r"/>
            <a:r>
              <a:rPr kumimoji="1" lang="en-US" altLang="ja-JP" sz="1300" dirty="0">
                <a:latin typeface="+mn-ea"/>
              </a:rPr>
              <a:t>NICE: Violence and aggression: short-term management in mental health,</a:t>
            </a:r>
            <a:r>
              <a:rPr lang="ja-JP" altLang="en-US" sz="1300" dirty="0">
                <a:latin typeface="+mn-ea"/>
              </a:rPr>
              <a:t> </a:t>
            </a:r>
            <a:r>
              <a:rPr kumimoji="1" lang="en-US" altLang="ja-JP" sz="1300" dirty="0">
                <a:latin typeface="+mn-ea"/>
              </a:rPr>
              <a:t>health and community settings, NICE guideline[NG10], 2015</a:t>
            </a:r>
          </a:p>
          <a:p>
            <a:pPr algn="r"/>
            <a:r>
              <a:rPr kumimoji="1" lang="ja-JP" altLang="en-US" sz="1300" dirty="0">
                <a:latin typeface="+mn-ea"/>
              </a:rPr>
              <a:t>日本精神科救急学会：精神科救急医療ガイドライン，</a:t>
            </a:r>
            <a:r>
              <a:rPr kumimoji="1" lang="en-US" altLang="ja-JP" sz="1300" dirty="0">
                <a:latin typeface="+mn-ea"/>
              </a:rPr>
              <a:t>2022</a:t>
            </a:r>
            <a:r>
              <a:rPr kumimoji="1" lang="ja-JP" altLang="en-US" sz="1300" dirty="0">
                <a:latin typeface="+mn-ea"/>
              </a:rPr>
              <a:t>版</a:t>
            </a:r>
          </a:p>
        </p:txBody>
      </p:sp>
    </p:spTree>
    <p:extLst>
      <p:ext uri="{BB962C8B-B14F-4D97-AF65-F5344CB8AC3E}">
        <p14:creationId xmlns:p14="http://schemas.microsoft.com/office/powerpoint/2010/main" val="602022752"/>
      </p:ext>
    </p:extLst>
  </p:cSld>
  <p:clrMapOvr>
    <a:masterClrMapping/>
  </p:clrMapOvr>
  <mc:AlternateContent xmlns:mc="http://schemas.openxmlformats.org/markup-compatibility/2006" xmlns:p14="http://schemas.microsoft.com/office/powerpoint/2010/main">
    <mc:Choice Requires="p14">
      <p:transition spd="slow" p14:dur="2000" advTm="62759"/>
    </mc:Choice>
    <mc:Fallback xmlns="">
      <p:transition spd="slow" advTm="62759"/>
    </mc:Fallback>
  </mc:AlternateContent>
  <p:extLst>
    <p:ext uri="{E180D4A7-C9FB-4DFB-919C-405C955672EB}">
      <p14:showEvtLst xmlns:p14="http://schemas.microsoft.com/office/powerpoint/2010/main">
        <p14:playEvt time="39" objId="2"/>
        <p14:stopEvt time="62120" objId="2"/>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C85483-B99F-6D8B-0E09-6A76B24DD371}"/>
            </a:ext>
          </a:extLst>
        </p:cNvPr>
        <p:cNvGrpSpPr/>
        <p:nvPr/>
      </p:nvGrpSpPr>
      <p:grpSpPr>
        <a:xfrm>
          <a:off x="0" y="0"/>
          <a:ext cx="0" cy="0"/>
          <a:chOff x="0" y="0"/>
          <a:chExt cx="0" cy="0"/>
        </a:xfrm>
      </p:grpSpPr>
      <p:pic>
        <p:nvPicPr>
          <p:cNvPr id="49" name="図 48">
            <a:extLst>
              <a:ext uri="{FF2B5EF4-FFF2-40B4-BE49-F238E27FC236}">
                <a16:creationId xmlns:a16="http://schemas.microsoft.com/office/drawing/2014/main" id="{E80BA07E-7E99-EF0D-9E1E-D67D23D1930F}"/>
              </a:ext>
            </a:extLst>
          </p:cNvPr>
          <p:cNvPicPr>
            <a:picLocks noChangeAspect="1"/>
          </p:cNvPicPr>
          <p:nvPr/>
        </p:nvPicPr>
        <p:blipFill>
          <a:blip r:embed="rId3">
            <a:alphaModFix/>
            <a:extLst>
              <a:ext uri="{28A0092B-C50C-407E-A947-70E740481C1C}">
                <a14:useLocalDpi xmlns:a14="http://schemas.microsoft.com/office/drawing/2010/main" val="0"/>
              </a:ext>
            </a:extLst>
          </a:blip>
          <a:srcRect l="27341" b="17753"/>
          <a:stretch/>
        </p:blipFill>
        <p:spPr>
          <a:xfrm>
            <a:off x="2946852" y="1707307"/>
            <a:ext cx="7150015" cy="4554884"/>
          </a:xfrm>
          <a:prstGeom prst="rect">
            <a:avLst/>
          </a:prstGeom>
        </p:spPr>
      </p:pic>
      <p:sp>
        <p:nvSpPr>
          <p:cNvPr id="2" name="テキスト ボックス 1">
            <a:extLst>
              <a:ext uri="{FF2B5EF4-FFF2-40B4-BE49-F238E27FC236}">
                <a16:creationId xmlns:a16="http://schemas.microsoft.com/office/drawing/2014/main" id="{18C17E5C-EDDE-4BE2-8658-1209B83EBFDF}"/>
              </a:ext>
            </a:extLst>
          </p:cNvPr>
          <p:cNvSpPr txBox="1"/>
          <p:nvPr/>
        </p:nvSpPr>
        <p:spPr>
          <a:xfrm>
            <a:off x="3025765" y="705174"/>
            <a:ext cx="8464722" cy="615553"/>
          </a:xfrm>
          <a:prstGeom prst="rect">
            <a:avLst/>
          </a:prstGeom>
          <a:noFill/>
        </p:spPr>
        <p:txBody>
          <a:bodyPr wrap="square" rtlCol="0">
            <a:spAutoFit/>
          </a:bodyPr>
          <a:lstStyle/>
          <a:p>
            <a:r>
              <a:rPr kumimoji="1" lang="ja-JP" altLang="en-US" sz="3400" dirty="0"/>
              <a:t>興奮、苛立ち、怒り、攻撃性の初期兆候</a:t>
            </a:r>
          </a:p>
        </p:txBody>
      </p:sp>
      <p:sp>
        <p:nvSpPr>
          <p:cNvPr id="11" name="テキスト ボックス 10">
            <a:extLst>
              <a:ext uri="{FF2B5EF4-FFF2-40B4-BE49-F238E27FC236}">
                <a16:creationId xmlns:a16="http://schemas.microsoft.com/office/drawing/2014/main" id="{97A72F1D-3B83-E73E-F455-B78FCA29F87D}"/>
              </a:ext>
            </a:extLst>
          </p:cNvPr>
          <p:cNvSpPr txBox="1"/>
          <p:nvPr/>
        </p:nvSpPr>
        <p:spPr>
          <a:xfrm>
            <a:off x="771244" y="6366443"/>
            <a:ext cx="10506811" cy="492443"/>
          </a:xfrm>
          <a:prstGeom prst="rect">
            <a:avLst/>
          </a:prstGeom>
          <a:noFill/>
        </p:spPr>
        <p:txBody>
          <a:bodyPr wrap="square" rtlCol="0">
            <a:spAutoFit/>
          </a:bodyPr>
          <a:lstStyle/>
          <a:p>
            <a:pPr algn="r"/>
            <a:r>
              <a:rPr kumimoji="1" lang="en-US" altLang="ja-JP" sz="1300" dirty="0">
                <a:latin typeface="+mn-ea"/>
              </a:rPr>
              <a:t>NICE: Violence and aggression: short-term management in mental health,</a:t>
            </a:r>
            <a:r>
              <a:rPr lang="ja-JP" altLang="en-US" sz="1300" dirty="0">
                <a:latin typeface="+mn-ea"/>
              </a:rPr>
              <a:t> </a:t>
            </a:r>
            <a:r>
              <a:rPr kumimoji="1" lang="en-US" altLang="ja-JP" sz="1300" dirty="0">
                <a:latin typeface="+mn-ea"/>
              </a:rPr>
              <a:t>health and community settings, NICE guideline[NG10], 2015</a:t>
            </a:r>
          </a:p>
          <a:p>
            <a:pPr algn="r"/>
            <a:r>
              <a:rPr kumimoji="1" lang="ja-JP" altLang="en-US" sz="1300" dirty="0">
                <a:latin typeface="+mn-ea"/>
              </a:rPr>
              <a:t>日本精神科救急学会：精神科救急医療ガイドライン，</a:t>
            </a:r>
            <a:r>
              <a:rPr kumimoji="1" lang="en-US" altLang="ja-JP" sz="1300" dirty="0">
                <a:latin typeface="+mn-ea"/>
              </a:rPr>
              <a:t>2022</a:t>
            </a:r>
            <a:r>
              <a:rPr kumimoji="1" lang="ja-JP" altLang="en-US" sz="1300" dirty="0">
                <a:latin typeface="+mn-ea"/>
              </a:rPr>
              <a:t>版</a:t>
            </a:r>
          </a:p>
        </p:txBody>
      </p:sp>
      <p:grpSp>
        <p:nvGrpSpPr>
          <p:cNvPr id="4" name="グループ化 3">
            <a:extLst>
              <a:ext uri="{FF2B5EF4-FFF2-40B4-BE49-F238E27FC236}">
                <a16:creationId xmlns:a16="http://schemas.microsoft.com/office/drawing/2014/main" id="{4A5196E3-B07D-9958-7668-9E444FE6AE2D}"/>
              </a:ext>
            </a:extLst>
          </p:cNvPr>
          <p:cNvGrpSpPr/>
          <p:nvPr/>
        </p:nvGrpSpPr>
        <p:grpSpPr>
          <a:xfrm>
            <a:off x="11534873" y="1"/>
            <a:ext cx="666276" cy="6858000"/>
            <a:chOff x="11534873" y="1"/>
            <a:chExt cx="666276" cy="6858000"/>
          </a:xfrm>
        </p:grpSpPr>
        <p:sp>
          <p:nvSpPr>
            <p:cNvPr id="5" name="正方形/長方形 4">
              <a:extLst>
                <a:ext uri="{FF2B5EF4-FFF2-40B4-BE49-F238E27FC236}">
                  <a16:creationId xmlns:a16="http://schemas.microsoft.com/office/drawing/2014/main" id="{D57EAD47-F339-4C01-A17D-CD08F0C335EF}"/>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0676D9B1-249B-43BA-8017-8FF1F96EC9E2}"/>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CB605B57-ABFF-8C77-3CE8-34FEB7B954C7}"/>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99A54D9A-7C7D-8727-5BB4-D363B41CF44C}"/>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412619B0-318A-8A42-6791-2ADD13565C7C}"/>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D6E5C363-1CCD-91C3-4521-47D841D818A8}"/>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A1233B70-59B2-13E8-714F-22F208882963}"/>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9938721E-329F-7089-86CF-1B3BE92C2FE7}"/>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FACFAE68-DCD6-6654-9F14-F38E1BDA32DC}"/>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B6D81370-F799-AEBE-C947-303070B46F1B}"/>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ADEDA9C4-9AFF-7A9E-45C2-36F443886164}"/>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FB1C4B39-BCFB-CE52-D05B-4B1E3C7813FA}"/>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F3BE3D9E-7D32-934E-3F79-D4C9E3AA13BC}"/>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1CBFFDB7-1684-C8C8-166C-D6BA55261A2D}"/>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EF7F1229-C77F-7A2B-FBEE-9A837840402E}"/>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9CE70F9D-E308-61AF-ABC7-22A46D4A522B}"/>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3EE84C53-4E91-D089-ACC1-F2514C235B4B}"/>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20AC1382-F7BE-9C56-1ACA-1566E4FF465E}"/>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7" name="グループ化 26">
            <a:extLst>
              <a:ext uri="{FF2B5EF4-FFF2-40B4-BE49-F238E27FC236}">
                <a16:creationId xmlns:a16="http://schemas.microsoft.com/office/drawing/2014/main" id="{30AD7B78-F978-AD70-7A04-21FBB7D91337}"/>
              </a:ext>
            </a:extLst>
          </p:cNvPr>
          <p:cNvGrpSpPr/>
          <p:nvPr/>
        </p:nvGrpSpPr>
        <p:grpSpPr>
          <a:xfrm>
            <a:off x="-9149" y="0"/>
            <a:ext cx="666276" cy="6858000"/>
            <a:chOff x="-9149" y="0"/>
            <a:chExt cx="666276" cy="6858000"/>
          </a:xfrm>
        </p:grpSpPr>
        <p:sp>
          <p:nvSpPr>
            <p:cNvPr id="28" name="正方形/長方形 27">
              <a:extLst>
                <a:ext uri="{FF2B5EF4-FFF2-40B4-BE49-F238E27FC236}">
                  <a16:creationId xmlns:a16="http://schemas.microsoft.com/office/drawing/2014/main" id="{D2F3D687-7C97-6465-9999-3BAD6ECE1670}"/>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D94C15A4-6AEA-4AB7-BDA2-2CEAA054BCDF}"/>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A0D89EA5-91E6-3457-14CE-BCBF8B6B980F}"/>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17C23D07-0BB0-FFA0-A821-1282D311051A}"/>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ADF80873-9631-CFCC-C02A-CA94BB090610}"/>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404555BC-BDAA-8AFF-A497-08454B15B077}"/>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5834E544-88EC-BB71-4D5F-FA7A9EDCC7F0}"/>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5A68C3D5-5E9F-62D5-4FED-909C46A9B451}"/>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C8C73A48-DF50-B03B-9F8D-A608BE920D48}"/>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E8AC4C37-3454-76B0-11D6-316B69B1A4DA}"/>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7FC0DCD7-18F3-BE0A-FA28-46F7AD036DEB}"/>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EEC5633C-FF85-8356-17B1-2E04BB086140}"/>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F246C8E9-50A3-5FBD-2EAB-868665C58572}"/>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2C794D47-A561-2914-8F59-B8F59008FD76}"/>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C74DF29A-B235-2B54-BAF7-CAF8745CEB21}"/>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25E1D45B-07B2-6538-1D30-50A3EA9713D6}"/>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BF3508B5-9CF3-2ABE-DF33-8DDCE8761C89}"/>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5206F1AD-DA7F-5374-A7D8-D4717CC8D8D2}"/>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四角形: 角を丸くする 8">
            <a:extLst>
              <a:ext uri="{FF2B5EF4-FFF2-40B4-BE49-F238E27FC236}">
                <a16:creationId xmlns:a16="http://schemas.microsoft.com/office/drawing/2014/main" id="{95E63EB0-5B2E-C3A5-11F2-03CF3151A7D1}"/>
              </a:ext>
            </a:extLst>
          </p:cNvPr>
          <p:cNvSpPr/>
          <p:nvPr/>
        </p:nvSpPr>
        <p:spPr>
          <a:xfrm>
            <a:off x="1109428" y="617061"/>
            <a:ext cx="1777010" cy="711428"/>
          </a:xfrm>
          <a:prstGeom prst="roundRect">
            <a:avLst/>
          </a:prstGeom>
          <a:solidFill>
            <a:schemeClr val="tx2">
              <a:lumMod val="10000"/>
              <a:lumOff val="90000"/>
            </a:schemeClr>
          </a:solidFill>
          <a:ln w="19050">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6" name="テキスト ボックス 45">
            <a:extLst>
              <a:ext uri="{FF2B5EF4-FFF2-40B4-BE49-F238E27FC236}">
                <a16:creationId xmlns:a16="http://schemas.microsoft.com/office/drawing/2014/main" id="{9C9CDAA1-63E3-5004-A911-3E86FB39387E}"/>
              </a:ext>
            </a:extLst>
          </p:cNvPr>
          <p:cNvSpPr txBox="1"/>
          <p:nvPr/>
        </p:nvSpPr>
        <p:spPr>
          <a:xfrm>
            <a:off x="1487134" y="705174"/>
            <a:ext cx="1354918" cy="584775"/>
          </a:xfrm>
          <a:prstGeom prst="rect">
            <a:avLst/>
          </a:prstGeom>
          <a:noFill/>
        </p:spPr>
        <p:txBody>
          <a:bodyPr wrap="square" rtlCol="0">
            <a:spAutoFit/>
          </a:bodyPr>
          <a:lstStyle/>
          <a:p>
            <a:r>
              <a:rPr kumimoji="1" lang="ja-JP" altLang="en-US" sz="3200" dirty="0">
                <a:latin typeface="+mn-ea"/>
              </a:rPr>
              <a:t>観察</a:t>
            </a:r>
          </a:p>
        </p:txBody>
      </p:sp>
      <p:cxnSp>
        <p:nvCxnSpPr>
          <p:cNvPr id="47" name="直線コネクタ 46">
            <a:extLst>
              <a:ext uri="{FF2B5EF4-FFF2-40B4-BE49-F238E27FC236}">
                <a16:creationId xmlns:a16="http://schemas.microsoft.com/office/drawing/2014/main" id="{AE526F44-CAC3-C172-00C7-280D3813DBD6}"/>
              </a:ext>
            </a:extLst>
          </p:cNvPr>
          <p:cNvCxnSpPr>
            <a:cxnSpLocks/>
          </p:cNvCxnSpPr>
          <p:nvPr/>
        </p:nvCxnSpPr>
        <p:spPr>
          <a:xfrm>
            <a:off x="2796681" y="1328489"/>
            <a:ext cx="8210843" cy="0"/>
          </a:xfrm>
          <a:prstGeom prst="line">
            <a:avLst/>
          </a:prstGeom>
          <a:ln>
            <a:solidFill>
              <a:schemeClr val="tx2">
                <a:lumMod val="25000"/>
                <a:lumOff val="75000"/>
              </a:schemeClr>
            </a:solidFill>
          </a:ln>
        </p:spPr>
        <p:style>
          <a:lnRef idx="1">
            <a:schemeClr val="accent6"/>
          </a:lnRef>
          <a:fillRef idx="0">
            <a:schemeClr val="accent6"/>
          </a:fillRef>
          <a:effectRef idx="0">
            <a:schemeClr val="accent6"/>
          </a:effectRef>
          <a:fontRef idx="minor">
            <a:schemeClr val="tx1"/>
          </a:fontRef>
        </p:style>
      </p:cxnSp>
      <p:sp>
        <p:nvSpPr>
          <p:cNvPr id="3" name="四角形: 角を丸くする 2">
            <a:extLst>
              <a:ext uri="{FF2B5EF4-FFF2-40B4-BE49-F238E27FC236}">
                <a16:creationId xmlns:a16="http://schemas.microsoft.com/office/drawing/2014/main" id="{51E21F20-3C91-60A4-8DC3-369A0FB30619}"/>
              </a:ext>
            </a:extLst>
          </p:cNvPr>
          <p:cNvSpPr/>
          <p:nvPr/>
        </p:nvSpPr>
        <p:spPr>
          <a:xfrm>
            <a:off x="879219" y="3503984"/>
            <a:ext cx="3842055" cy="1227381"/>
          </a:xfrm>
          <a:prstGeom prst="roundRect">
            <a:avLst/>
          </a:prstGeom>
          <a:solidFill>
            <a:schemeClr val="tx2">
              <a:lumMod val="10000"/>
              <a:lumOff val="90000"/>
            </a:schemeClr>
          </a:solidFill>
          <a:ln w="12700">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mn-ea"/>
              </a:rPr>
              <a:t>外見や会話の変化</a:t>
            </a:r>
          </a:p>
        </p:txBody>
      </p:sp>
      <p:sp>
        <p:nvSpPr>
          <p:cNvPr id="48" name="四角形: 角を丸くする 47">
            <a:extLst>
              <a:ext uri="{FF2B5EF4-FFF2-40B4-BE49-F238E27FC236}">
                <a16:creationId xmlns:a16="http://schemas.microsoft.com/office/drawing/2014/main" id="{70E2ECE6-AD73-D026-2D35-C995146BDA5A}"/>
              </a:ext>
            </a:extLst>
          </p:cNvPr>
          <p:cNvSpPr/>
          <p:nvPr/>
        </p:nvSpPr>
        <p:spPr>
          <a:xfrm>
            <a:off x="7470725" y="3488233"/>
            <a:ext cx="3842055" cy="1227381"/>
          </a:xfrm>
          <a:prstGeom prst="roundRect">
            <a:avLst/>
          </a:prstGeom>
          <a:solidFill>
            <a:schemeClr val="tx2">
              <a:lumMod val="10000"/>
              <a:lumOff val="90000"/>
            </a:schemeClr>
          </a:solidFill>
          <a:ln w="12700">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mn-ea"/>
              </a:rPr>
              <a:t>行動面の変化</a:t>
            </a:r>
          </a:p>
        </p:txBody>
      </p:sp>
    </p:spTree>
    <p:extLst>
      <p:ext uri="{BB962C8B-B14F-4D97-AF65-F5344CB8AC3E}">
        <p14:creationId xmlns:p14="http://schemas.microsoft.com/office/powerpoint/2010/main" val="551711492"/>
      </p:ext>
    </p:extLst>
  </p:cSld>
  <p:clrMapOvr>
    <a:masterClrMapping/>
  </p:clrMapOvr>
  <mc:AlternateContent xmlns:mc="http://schemas.openxmlformats.org/markup-compatibility/2006" xmlns:p14="http://schemas.microsoft.com/office/powerpoint/2010/main">
    <mc:Choice Requires="p14">
      <p:transition spd="slow" p14:dur="2000" advTm="40522"/>
    </mc:Choice>
    <mc:Fallback xmlns="">
      <p:transition spd="slow" advTm="40522"/>
    </mc:Fallback>
  </mc:AlternateContent>
  <p:extLst>
    <p:ext uri="{E180D4A7-C9FB-4DFB-919C-405C955672EB}">
      <p14:showEvtLst xmlns:p14="http://schemas.microsoft.com/office/powerpoint/2010/main">
        <p14:playEvt time="6" objId="12"/>
        <p14:stopEvt time="39821" objId="12"/>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20613F-30A6-DEE2-E94D-53CA171E2627}"/>
            </a:ext>
          </a:extLst>
        </p:cNvPr>
        <p:cNvGrpSpPr/>
        <p:nvPr/>
      </p:nvGrpSpPr>
      <p:grpSpPr>
        <a:xfrm>
          <a:off x="0" y="0"/>
          <a:ext cx="0" cy="0"/>
          <a:chOff x="0" y="0"/>
          <a:chExt cx="0" cy="0"/>
        </a:xfrm>
      </p:grpSpPr>
      <p:sp>
        <p:nvSpPr>
          <p:cNvPr id="4" name="正方形/長方形 3">
            <a:extLst>
              <a:ext uri="{FF2B5EF4-FFF2-40B4-BE49-F238E27FC236}">
                <a16:creationId xmlns:a16="http://schemas.microsoft.com/office/drawing/2014/main" id="{333369F9-FB54-D176-D8DC-A2AF9A0F1581}"/>
              </a:ext>
            </a:extLst>
          </p:cNvPr>
          <p:cNvSpPr/>
          <p:nvPr/>
        </p:nvSpPr>
        <p:spPr>
          <a:xfrm>
            <a:off x="983357" y="2868661"/>
            <a:ext cx="3294398" cy="977517"/>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生理的変化</a:t>
            </a:r>
          </a:p>
        </p:txBody>
      </p:sp>
      <p:sp>
        <p:nvSpPr>
          <p:cNvPr id="7" name="正方形/長方形 6">
            <a:extLst>
              <a:ext uri="{FF2B5EF4-FFF2-40B4-BE49-F238E27FC236}">
                <a16:creationId xmlns:a16="http://schemas.microsoft.com/office/drawing/2014/main" id="{B62FDDDB-4F83-49F5-84C5-1724C63E7569}"/>
              </a:ext>
            </a:extLst>
          </p:cNvPr>
          <p:cNvSpPr/>
          <p:nvPr/>
        </p:nvSpPr>
        <p:spPr>
          <a:xfrm>
            <a:off x="983357" y="3922089"/>
            <a:ext cx="3294398" cy="977517"/>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話し方・会話の変化</a:t>
            </a:r>
          </a:p>
        </p:txBody>
      </p:sp>
      <p:sp>
        <p:nvSpPr>
          <p:cNvPr id="8" name="正方形/長方形 7">
            <a:extLst>
              <a:ext uri="{FF2B5EF4-FFF2-40B4-BE49-F238E27FC236}">
                <a16:creationId xmlns:a16="http://schemas.microsoft.com/office/drawing/2014/main" id="{D90A54BC-C620-58A3-43A7-20B957C78681}"/>
              </a:ext>
            </a:extLst>
          </p:cNvPr>
          <p:cNvSpPr/>
          <p:nvPr/>
        </p:nvSpPr>
        <p:spPr>
          <a:xfrm>
            <a:off x="983357" y="4975517"/>
            <a:ext cx="3294398" cy="977517"/>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注意集中力の低下</a:t>
            </a:r>
          </a:p>
        </p:txBody>
      </p:sp>
      <p:sp>
        <p:nvSpPr>
          <p:cNvPr id="10" name="正方形/長方形 9">
            <a:extLst>
              <a:ext uri="{FF2B5EF4-FFF2-40B4-BE49-F238E27FC236}">
                <a16:creationId xmlns:a16="http://schemas.microsoft.com/office/drawing/2014/main" id="{505A1852-6EF0-BEB7-5885-9762A6755096}"/>
              </a:ext>
            </a:extLst>
          </p:cNvPr>
          <p:cNvSpPr/>
          <p:nvPr/>
        </p:nvSpPr>
        <p:spPr>
          <a:xfrm>
            <a:off x="4448801" y="2868661"/>
            <a:ext cx="3294398" cy="977517"/>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表情の変化</a:t>
            </a:r>
          </a:p>
        </p:txBody>
      </p:sp>
      <p:sp>
        <p:nvSpPr>
          <p:cNvPr id="18" name="正方形/長方形 17">
            <a:extLst>
              <a:ext uri="{FF2B5EF4-FFF2-40B4-BE49-F238E27FC236}">
                <a16:creationId xmlns:a16="http://schemas.microsoft.com/office/drawing/2014/main" id="{1E676803-5669-9281-ABA4-EAF37A900627}"/>
              </a:ext>
            </a:extLst>
          </p:cNvPr>
          <p:cNvSpPr/>
          <p:nvPr/>
        </p:nvSpPr>
        <p:spPr>
          <a:xfrm>
            <a:off x="4448801" y="3922089"/>
            <a:ext cx="3294398" cy="977517"/>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思考の変化</a:t>
            </a:r>
          </a:p>
        </p:txBody>
      </p:sp>
      <p:sp>
        <p:nvSpPr>
          <p:cNvPr id="19" name="正方形/長方形 18">
            <a:extLst>
              <a:ext uri="{FF2B5EF4-FFF2-40B4-BE49-F238E27FC236}">
                <a16:creationId xmlns:a16="http://schemas.microsoft.com/office/drawing/2014/main" id="{797B0A4B-4EE6-BD14-FB9A-C348F233EA74}"/>
              </a:ext>
            </a:extLst>
          </p:cNvPr>
          <p:cNvSpPr/>
          <p:nvPr/>
        </p:nvSpPr>
        <p:spPr>
          <a:xfrm>
            <a:off x="4448801" y="4975517"/>
            <a:ext cx="3294398" cy="977517"/>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暴力に関連した</a:t>
            </a:r>
          </a:p>
          <a:p>
            <a:pPr algn="ctr"/>
            <a:r>
              <a:rPr lang="ja-JP" altLang="en-US" sz="2400" dirty="0">
                <a:solidFill>
                  <a:schemeClr val="tx1"/>
                </a:solidFill>
                <a:effectLst>
                  <a:glow rad="457200">
                    <a:schemeClr val="bg1">
                      <a:alpha val="0"/>
                    </a:schemeClr>
                  </a:glow>
                </a:effectLst>
              </a:rPr>
              <a:t>妄想や幻覚</a:t>
            </a:r>
          </a:p>
        </p:txBody>
      </p:sp>
      <p:sp>
        <p:nvSpPr>
          <p:cNvPr id="20" name="正方形/長方形 19">
            <a:extLst>
              <a:ext uri="{FF2B5EF4-FFF2-40B4-BE49-F238E27FC236}">
                <a16:creationId xmlns:a16="http://schemas.microsoft.com/office/drawing/2014/main" id="{A0B1447C-BE4C-C2D6-19BE-B99A0B514C8F}"/>
              </a:ext>
            </a:extLst>
          </p:cNvPr>
          <p:cNvSpPr/>
          <p:nvPr/>
        </p:nvSpPr>
        <p:spPr>
          <a:xfrm>
            <a:off x="7914245" y="2868661"/>
            <a:ext cx="3294398" cy="977517"/>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行動の変化</a:t>
            </a:r>
          </a:p>
        </p:txBody>
      </p:sp>
      <p:sp>
        <p:nvSpPr>
          <p:cNvPr id="21" name="正方形/長方形 20">
            <a:extLst>
              <a:ext uri="{FF2B5EF4-FFF2-40B4-BE49-F238E27FC236}">
                <a16:creationId xmlns:a16="http://schemas.microsoft.com/office/drawing/2014/main" id="{6F28B1FD-DDBE-8DB4-19F3-CA04E7A96A1E}"/>
              </a:ext>
            </a:extLst>
          </p:cNvPr>
          <p:cNvSpPr/>
          <p:nvPr/>
        </p:nvSpPr>
        <p:spPr>
          <a:xfrm>
            <a:off x="7914245" y="3922088"/>
            <a:ext cx="3294398" cy="977517"/>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気分の変化</a:t>
            </a:r>
          </a:p>
        </p:txBody>
      </p:sp>
      <p:sp>
        <p:nvSpPr>
          <p:cNvPr id="24" name="正方形/長方形 23">
            <a:extLst>
              <a:ext uri="{FF2B5EF4-FFF2-40B4-BE49-F238E27FC236}">
                <a16:creationId xmlns:a16="http://schemas.microsoft.com/office/drawing/2014/main" id="{54D8EFEE-45F0-F169-3B6A-44403AD6268C}"/>
              </a:ext>
            </a:extLst>
          </p:cNvPr>
          <p:cNvSpPr/>
          <p:nvPr/>
        </p:nvSpPr>
        <p:spPr>
          <a:xfrm>
            <a:off x="7914245" y="4975517"/>
            <a:ext cx="3294398" cy="977517"/>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言葉による</a:t>
            </a:r>
          </a:p>
          <a:p>
            <a:pPr algn="ctr"/>
            <a:r>
              <a:rPr lang="ja-JP" altLang="en-US" sz="2400" dirty="0">
                <a:solidFill>
                  <a:schemeClr val="tx1"/>
                </a:solidFill>
                <a:effectLst>
                  <a:glow rad="457200">
                    <a:schemeClr val="bg1">
                      <a:alpha val="0"/>
                    </a:schemeClr>
                  </a:glow>
                </a:effectLst>
              </a:rPr>
              <a:t>怒りの表出・脅し</a:t>
            </a:r>
          </a:p>
        </p:txBody>
      </p:sp>
      <p:grpSp>
        <p:nvGrpSpPr>
          <p:cNvPr id="14" name="グループ化 13">
            <a:extLst>
              <a:ext uri="{FF2B5EF4-FFF2-40B4-BE49-F238E27FC236}">
                <a16:creationId xmlns:a16="http://schemas.microsoft.com/office/drawing/2014/main" id="{45C531B1-F02F-AC9D-D2EB-EE949306B49C}"/>
              </a:ext>
            </a:extLst>
          </p:cNvPr>
          <p:cNvGrpSpPr/>
          <p:nvPr/>
        </p:nvGrpSpPr>
        <p:grpSpPr>
          <a:xfrm>
            <a:off x="11534873" y="1"/>
            <a:ext cx="666276" cy="6858000"/>
            <a:chOff x="11534873" y="1"/>
            <a:chExt cx="666276" cy="6858000"/>
          </a:xfrm>
        </p:grpSpPr>
        <p:sp>
          <p:nvSpPr>
            <p:cNvPr id="15" name="正方形/長方形 14">
              <a:extLst>
                <a:ext uri="{FF2B5EF4-FFF2-40B4-BE49-F238E27FC236}">
                  <a16:creationId xmlns:a16="http://schemas.microsoft.com/office/drawing/2014/main" id="{CA08DE07-082F-2CCA-B16E-E58318E58DDC}"/>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22EA8F3B-9FBA-36E7-FF84-6D8352CE5F06}"/>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94A1325F-783B-5BEA-F760-AAD200E199F8}"/>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7F504333-5FB9-FE91-781C-0928F411B804}"/>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4DFC18B3-92C3-2F56-DF52-2F120FE899B5}"/>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CC4C5D32-8B61-1AC3-0CE1-CD39C7D55603}"/>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29A9FD6A-D7B0-0C5C-0281-6C5A49B878DD}"/>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0205BC7F-2352-7FAE-B297-86C0D466DDB3}"/>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0C88CAE5-BEF5-5211-52D7-5173E9C9E984}"/>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5ADD0513-22B3-C89C-C4C3-3F9282240C27}"/>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2F0199CD-268A-C964-113E-55C457F828F8}"/>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356EC6CA-6EEC-3431-E4CA-A45F9E99026F}"/>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B29A0285-EB50-E26D-6FFD-F0B6C29F4605}"/>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37A34A23-B6BE-2347-E79D-7C1EF69C927E}"/>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5F23EE76-2323-B1C7-8F0A-822ADD6CD546}"/>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0EFDFFE3-E189-93A7-8675-949E190D2330}"/>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656F2431-C685-22AA-BC97-589A890F38A3}"/>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F2837338-7819-CA06-B842-C3034BC4BDED}"/>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a:extLst>
              <a:ext uri="{FF2B5EF4-FFF2-40B4-BE49-F238E27FC236}">
                <a16:creationId xmlns:a16="http://schemas.microsoft.com/office/drawing/2014/main" id="{4A5CA55D-75A6-7493-DF27-801C088077C7}"/>
              </a:ext>
            </a:extLst>
          </p:cNvPr>
          <p:cNvGrpSpPr/>
          <p:nvPr/>
        </p:nvGrpSpPr>
        <p:grpSpPr>
          <a:xfrm>
            <a:off x="-9149" y="0"/>
            <a:ext cx="666276" cy="6858000"/>
            <a:chOff x="-9149" y="0"/>
            <a:chExt cx="666276" cy="6858000"/>
          </a:xfrm>
        </p:grpSpPr>
        <p:sp>
          <p:nvSpPr>
            <p:cNvPr id="41" name="正方形/長方形 40">
              <a:extLst>
                <a:ext uri="{FF2B5EF4-FFF2-40B4-BE49-F238E27FC236}">
                  <a16:creationId xmlns:a16="http://schemas.microsoft.com/office/drawing/2014/main" id="{705EF7D4-D474-9216-4A80-331D8FC2BFAF}"/>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25C15DC9-A366-9570-BCF3-C0733A85EDFA}"/>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ECB7B204-93EF-5C75-B9AF-B9B48FE83306}"/>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1EF149B4-8603-0364-1F68-A908317DCADC}"/>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81A2C2B1-956F-7D58-62E4-6EA761D42DC0}"/>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9BB90423-DFEE-AFBF-A609-FBF3C78F02E1}"/>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EAD849B1-3F0F-840D-7C7F-94002217B7EC}"/>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a:extLst>
                <a:ext uri="{FF2B5EF4-FFF2-40B4-BE49-F238E27FC236}">
                  <a16:creationId xmlns:a16="http://schemas.microsoft.com/office/drawing/2014/main" id="{0F4758AA-EB62-7CDD-9105-5949526E223B}"/>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a:extLst>
                <a:ext uri="{FF2B5EF4-FFF2-40B4-BE49-F238E27FC236}">
                  <a16:creationId xmlns:a16="http://schemas.microsoft.com/office/drawing/2014/main" id="{0128E598-9ACC-09E4-0976-E4A2F8C3B345}"/>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80F5EBAC-A96B-1F46-0F74-D540EAFF365D}"/>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a:extLst>
                <a:ext uri="{FF2B5EF4-FFF2-40B4-BE49-F238E27FC236}">
                  <a16:creationId xmlns:a16="http://schemas.microsoft.com/office/drawing/2014/main" id="{7C7F175B-2511-3A2C-8DDE-59EFFF7D12E6}"/>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a:extLst>
                <a:ext uri="{FF2B5EF4-FFF2-40B4-BE49-F238E27FC236}">
                  <a16:creationId xmlns:a16="http://schemas.microsoft.com/office/drawing/2014/main" id="{7620DB6F-D8C8-2CC4-478D-8024EAA51B68}"/>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a:extLst>
                <a:ext uri="{FF2B5EF4-FFF2-40B4-BE49-F238E27FC236}">
                  <a16:creationId xmlns:a16="http://schemas.microsoft.com/office/drawing/2014/main" id="{DF8A6BE8-9B61-F684-F884-36682B27DD53}"/>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a:extLst>
                <a:ext uri="{FF2B5EF4-FFF2-40B4-BE49-F238E27FC236}">
                  <a16:creationId xmlns:a16="http://schemas.microsoft.com/office/drawing/2014/main" id="{7DCF9271-2302-79CD-B41B-5BE232BFD292}"/>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a:extLst>
                <a:ext uri="{FF2B5EF4-FFF2-40B4-BE49-F238E27FC236}">
                  <a16:creationId xmlns:a16="http://schemas.microsoft.com/office/drawing/2014/main" id="{91564698-3E69-7B58-1586-AA9CAA6901D2}"/>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a:extLst>
                <a:ext uri="{FF2B5EF4-FFF2-40B4-BE49-F238E27FC236}">
                  <a16:creationId xmlns:a16="http://schemas.microsoft.com/office/drawing/2014/main" id="{9AC2C9B8-8B42-0FF8-BA59-BD3EBE2D4E7A}"/>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a:extLst>
                <a:ext uri="{FF2B5EF4-FFF2-40B4-BE49-F238E27FC236}">
                  <a16:creationId xmlns:a16="http://schemas.microsoft.com/office/drawing/2014/main" id="{5E67F70C-62E3-CDC7-FA22-D992D8C43B99}"/>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a:extLst>
                <a:ext uri="{FF2B5EF4-FFF2-40B4-BE49-F238E27FC236}">
                  <a16:creationId xmlns:a16="http://schemas.microsoft.com/office/drawing/2014/main" id="{08C6DB08-4461-7795-1C80-345A23087E43}"/>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9" name="テキスト ボックス 58">
            <a:extLst>
              <a:ext uri="{FF2B5EF4-FFF2-40B4-BE49-F238E27FC236}">
                <a16:creationId xmlns:a16="http://schemas.microsoft.com/office/drawing/2014/main" id="{CDE4FD15-5E02-5294-5803-906D901CDFC4}"/>
              </a:ext>
            </a:extLst>
          </p:cNvPr>
          <p:cNvSpPr txBox="1"/>
          <p:nvPr/>
        </p:nvSpPr>
        <p:spPr>
          <a:xfrm>
            <a:off x="771244" y="6366443"/>
            <a:ext cx="10506811" cy="492443"/>
          </a:xfrm>
          <a:prstGeom prst="rect">
            <a:avLst/>
          </a:prstGeom>
          <a:noFill/>
        </p:spPr>
        <p:txBody>
          <a:bodyPr wrap="square" rtlCol="0">
            <a:spAutoFit/>
          </a:bodyPr>
          <a:lstStyle/>
          <a:p>
            <a:pPr algn="r"/>
            <a:r>
              <a:rPr kumimoji="1" lang="en-US" altLang="ja-JP" sz="1300" dirty="0">
                <a:latin typeface="+mn-ea"/>
              </a:rPr>
              <a:t>NICE: Violence and aggression: short-term management in mental health,</a:t>
            </a:r>
            <a:r>
              <a:rPr lang="ja-JP" altLang="en-US" sz="1300" dirty="0">
                <a:latin typeface="+mn-ea"/>
              </a:rPr>
              <a:t> </a:t>
            </a:r>
            <a:r>
              <a:rPr kumimoji="1" lang="en-US" altLang="ja-JP" sz="1300" dirty="0">
                <a:latin typeface="+mn-ea"/>
              </a:rPr>
              <a:t>health and community settings, NICE guideline[NG10], 2015</a:t>
            </a:r>
          </a:p>
          <a:p>
            <a:pPr algn="r"/>
            <a:r>
              <a:rPr kumimoji="1" lang="ja-JP" altLang="en-US" sz="1300" dirty="0">
                <a:latin typeface="+mn-ea"/>
              </a:rPr>
              <a:t>日本精神科救急学会：精神科救急医療ガイドライン，</a:t>
            </a:r>
            <a:r>
              <a:rPr kumimoji="1" lang="en-US" altLang="ja-JP" sz="1300" dirty="0">
                <a:latin typeface="+mn-ea"/>
              </a:rPr>
              <a:t>2022</a:t>
            </a:r>
            <a:r>
              <a:rPr kumimoji="1" lang="ja-JP" altLang="en-US" sz="1300" dirty="0">
                <a:latin typeface="+mn-ea"/>
              </a:rPr>
              <a:t>版</a:t>
            </a:r>
          </a:p>
        </p:txBody>
      </p:sp>
      <p:sp>
        <p:nvSpPr>
          <p:cNvPr id="2" name="四角形: 角を丸くする 1">
            <a:extLst>
              <a:ext uri="{FF2B5EF4-FFF2-40B4-BE49-F238E27FC236}">
                <a16:creationId xmlns:a16="http://schemas.microsoft.com/office/drawing/2014/main" id="{992F4A70-FB48-8F7A-05C9-2EAB6551D369}"/>
              </a:ext>
            </a:extLst>
          </p:cNvPr>
          <p:cNvSpPr/>
          <p:nvPr/>
        </p:nvSpPr>
        <p:spPr>
          <a:xfrm>
            <a:off x="983357" y="1813556"/>
            <a:ext cx="10225286" cy="841392"/>
          </a:xfrm>
          <a:prstGeom prst="roundRect">
            <a:avLst/>
          </a:prstGeom>
          <a:solidFill>
            <a:schemeClr val="tx2">
              <a:lumMod val="10000"/>
              <a:lumOff val="90000"/>
            </a:schemeClr>
          </a:solidFill>
          <a:ln w="12700">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mn-ea"/>
              </a:rPr>
              <a:t>外見や会話の変化</a:t>
            </a:r>
          </a:p>
        </p:txBody>
      </p:sp>
      <p:sp>
        <p:nvSpPr>
          <p:cNvPr id="11" name="テキスト ボックス 10">
            <a:extLst>
              <a:ext uri="{FF2B5EF4-FFF2-40B4-BE49-F238E27FC236}">
                <a16:creationId xmlns:a16="http://schemas.microsoft.com/office/drawing/2014/main" id="{2E24D6BC-7CA1-370F-6A38-3DE74E85CDF7}"/>
              </a:ext>
            </a:extLst>
          </p:cNvPr>
          <p:cNvSpPr txBox="1"/>
          <p:nvPr/>
        </p:nvSpPr>
        <p:spPr>
          <a:xfrm>
            <a:off x="3025765" y="705174"/>
            <a:ext cx="8464722" cy="615553"/>
          </a:xfrm>
          <a:prstGeom prst="rect">
            <a:avLst/>
          </a:prstGeom>
          <a:noFill/>
        </p:spPr>
        <p:txBody>
          <a:bodyPr wrap="square" rtlCol="0">
            <a:spAutoFit/>
          </a:bodyPr>
          <a:lstStyle/>
          <a:p>
            <a:r>
              <a:rPr kumimoji="1" lang="ja-JP" altLang="en-US" sz="3400" dirty="0"/>
              <a:t>興奮、苛立ち、怒り、攻撃性の初期兆候</a:t>
            </a:r>
          </a:p>
        </p:txBody>
      </p:sp>
      <p:sp>
        <p:nvSpPr>
          <p:cNvPr id="12" name="四角形: 角を丸くする 11">
            <a:extLst>
              <a:ext uri="{FF2B5EF4-FFF2-40B4-BE49-F238E27FC236}">
                <a16:creationId xmlns:a16="http://schemas.microsoft.com/office/drawing/2014/main" id="{D9363F8E-B6B8-CE8F-7063-0F08C1845356}"/>
              </a:ext>
            </a:extLst>
          </p:cNvPr>
          <p:cNvSpPr/>
          <p:nvPr/>
        </p:nvSpPr>
        <p:spPr>
          <a:xfrm>
            <a:off x="1109428" y="617061"/>
            <a:ext cx="1777010" cy="711428"/>
          </a:xfrm>
          <a:prstGeom prst="roundRect">
            <a:avLst/>
          </a:prstGeom>
          <a:solidFill>
            <a:schemeClr val="tx2">
              <a:lumMod val="10000"/>
              <a:lumOff val="90000"/>
            </a:schemeClr>
          </a:solidFill>
          <a:ln w="19050">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a:extLst>
              <a:ext uri="{FF2B5EF4-FFF2-40B4-BE49-F238E27FC236}">
                <a16:creationId xmlns:a16="http://schemas.microsoft.com/office/drawing/2014/main" id="{E6B7CC34-CDA6-3BE4-E460-77B83C9CF915}"/>
              </a:ext>
            </a:extLst>
          </p:cNvPr>
          <p:cNvSpPr txBox="1"/>
          <p:nvPr/>
        </p:nvSpPr>
        <p:spPr>
          <a:xfrm>
            <a:off x="1487134" y="705174"/>
            <a:ext cx="1354918" cy="584775"/>
          </a:xfrm>
          <a:prstGeom prst="rect">
            <a:avLst/>
          </a:prstGeom>
          <a:noFill/>
        </p:spPr>
        <p:txBody>
          <a:bodyPr wrap="square" rtlCol="0">
            <a:spAutoFit/>
          </a:bodyPr>
          <a:lstStyle/>
          <a:p>
            <a:r>
              <a:rPr kumimoji="1" lang="ja-JP" altLang="en-US" sz="3200" dirty="0">
                <a:latin typeface="+mn-ea"/>
              </a:rPr>
              <a:t>観察</a:t>
            </a:r>
          </a:p>
        </p:txBody>
      </p:sp>
      <p:cxnSp>
        <p:nvCxnSpPr>
          <p:cNvPr id="26" name="直線コネクタ 25">
            <a:extLst>
              <a:ext uri="{FF2B5EF4-FFF2-40B4-BE49-F238E27FC236}">
                <a16:creationId xmlns:a16="http://schemas.microsoft.com/office/drawing/2014/main" id="{AE7868A8-091C-8B6A-7A37-8A633ADD9C97}"/>
              </a:ext>
            </a:extLst>
          </p:cNvPr>
          <p:cNvCxnSpPr>
            <a:cxnSpLocks/>
          </p:cNvCxnSpPr>
          <p:nvPr/>
        </p:nvCxnSpPr>
        <p:spPr>
          <a:xfrm>
            <a:off x="2796681" y="1328489"/>
            <a:ext cx="8210843" cy="0"/>
          </a:xfrm>
          <a:prstGeom prst="line">
            <a:avLst/>
          </a:prstGeom>
          <a:ln>
            <a:solidFill>
              <a:schemeClr val="tx2">
                <a:lumMod val="25000"/>
                <a:lumOff val="75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140702045"/>
      </p:ext>
    </p:extLst>
  </p:cSld>
  <p:clrMapOvr>
    <a:masterClrMapping/>
  </p:clrMapOvr>
  <mc:AlternateContent xmlns:mc="http://schemas.openxmlformats.org/markup-compatibility/2006" xmlns:p14="http://schemas.microsoft.com/office/powerpoint/2010/main">
    <mc:Choice Requires="p14">
      <p:transition spd="slow" p14:dur="2000" advTm="36900"/>
    </mc:Choice>
    <mc:Fallback xmlns="">
      <p:transition spd="slow" advTm="36900"/>
    </mc:Fallback>
  </mc:AlternateContent>
  <p:extLst>
    <p:ext uri="{E180D4A7-C9FB-4DFB-919C-405C955672EB}">
      <p14:showEvtLst xmlns:p14="http://schemas.microsoft.com/office/powerpoint/2010/main">
        <p14:playEvt time="7" objId="67"/>
        <p14:stopEvt time="36392" objId="67"/>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DE0B09-EF48-DA3F-311D-DAD0C54F0A00}"/>
            </a:ext>
          </a:extLst>
        </p:cNvPr>
        <p:cNvGrpSpPr/>
        <p:nvPr/>
      </p:nvGrpSpPr>
      <p:grpSpPr>
        <a:xfrm>
          <a:off x="0" y="0"/>
          <a:ext cx="0" cy="0"/>
          <a:chOff x="0" y="0"/>
          <a:chExt cx="0" cy="0"/>
        </a:xfrm>
      </p:grpSpPr>
      <p:sp>
        <p:nvSpPr>
          <p:cNvPr id="4" name="正方形/長方形 3">
            <a:extLst>
              <a:ext uri="{FF2B5EF4-FFF2-40B4-BE49-F238E27FC236}">
                <a16:creationId xmlns:a16="http://schemas.microsoft.com/office/drawing/2014/main" id="{DB36E4E2-06BA-C4B3-B297-8EA0CBB9D0B8}"/>
              </a:ext>
            </a:extLst>
          </p:cNvPr>
          <p:cNvSpPr/>
          <p:nvPr/>
        </p:nvSpPr>
        <p:spPr>
          <a:xfrm>
            <a:off x="995682" y="2583849"/>
            <a:ext cx="3294398" cy="841392"/>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落ち着きがない</a:t>
            </a:r>
          </a:p>
        </p:txBody>
      </p:sp>
      <p:sp>
        <p:nvSpPr>
          <p:cNvPr id="11" name="正方形/長方形 10">
            <a:extLst>
              <a:ext uri="{FF2B5EF4-FFF2-40B4-BE49-F238E27FC236}">
                <a16:creationId xmlns:a16="http://schemas.microsoft.com/office/drawing/2014/main" id="{313F3067-188C-19C1-ED8E-226D6120C136}"/>
              </a:ext>
            </a:extLst>
          </p:cNvPr>
          <p:cNvSpPr/>
          <p:nvPr/>
        </p:nvSpPr>
        <p:spPr>
          <a:xfrm>
            <a:off x="995682" y="3490553"/>
            <a:ext cx="3294398" cy="841392"/>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立ちはだかる</a:t>
            </a:r>
          </a:p>
        </p:txBody>
      </p:sp>
      <p:sp>
        <p:nvSpPr>
          <p:cNvPr id="15" name="正方形/長方形 14">
            <a:extLst>
              <a:ext uri="{FF2B5EF4-FFF2-40B4-BE49-F238E27FC236}">
                <a16:creationId xmlns:a16="http://schemas.microsoft.com/office/drawing/2014/main" id="{518F11F8-690C-5F2B-C2CF-53468BD3BB13}"/>
              </a:ext>
            </a:extLst>
          </p:cNvPr>
          <p:cNvSpPr/>
          <p:nvPr/>
        </p:nvSpPr>
        <p:spPr>
          <a:xfrm>
            <a:off x="995682" y="4398392"/>
            <a:ext cx="3294398" cy="841392"/>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にじり寄る</a:t>
            </a:r>
          </a:p>
        </p:txBody>
      </p:sp>
      <p:sp>
        <p:nvSpPr>
          <p:cNvPr id="16" name="正方形/長方形 15">
            <a:extLst>
              <a:ext uri="{FF2B5EF4-FFF2-40B4-BE49-F238E27FC236}">
                <a16:creationId xmlns:a16="http://schemas.microsoft.com/office/drawing/2014/main" id="{DC3E46D3-5D50-53CF-2F2A-91F711FDDFA9}"/>
              </a:ext>
            </a:extLst>
          </p:cNvPr>
          <p:cNvSpPr/>
          <p:nvPr/>
        </p:nvSpPr>
        <p:spPr>
          <a:xfrm>
            <a:off x="995682" y="5305096"/>
            <a:ext cx="3294398" cy="841392"/>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同じことを繰り返す</a:t>
            </a:r>
          </a:p>
        </p:txBody>
      </p:sp>
      <p:sp>
        <p:nvSpPr>
          <p:cNvPr id="17" name="正方形/長方形 16">
            <a:extLst>
              <a:ext uri="{FF2B5EF4-FFF2-40B4-BE49-F238E27FC236}">
                <a16:creationId xmlns:a16="http://schemas.microsoft.com/office/drawing/2014/main" id="{C9FB604D-6AC5-C69C-5609-9B5151E28B2B}"/>
              </a:ext>
            </a:extLst>
          </p:cNvPr>
          <p:cNvSpPr/>
          <p:nvPr/>
        </p:nvSpPr>
        <p:spPr>
          <a:xfrm>
            <a:off x="4461126" y="3490553"/>
            <a:ext cx="3294398" cy="841392"/>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物にあたる</a:t>
            </a:r>
          </a:p>
        </p:txBody>
      </p:sp>
      <p:sp>
        <p:nvSpPr>
          <p:cNvPr id="22" name="正方形/長方形 21">
            <a:extLst>
              <a:ext uri="{FF2B5EF4-FFF2-40B4-BE49-F238E27FC236}">
                <a16:creationId xmlns:a16="http://schemas.microsoft.com/office/drawing/2014/main" id="{03677AA9-FFFD-6D4E-59E7-F25B48D2A8BA}"/>
              </a:ext>
            </a:extLst>
          </p:cNvPr>
          <p:cNvSpPr/>
          <p:nvPr/>
        </p:nvSpPr>
        <p:spPr>
          <a:xfrm>
            <a:off x="4448801" y="2558773"/>
            <a:ext cx="3294398" cy="841392"/>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急な行動</a:t>
            </a:r>
          </a:p>
        </p:txBody>
      </p:sp>
      <p:sp>
        <p:nvSpPr>
          <p:cNvPr id="23" name="正方形/長方形 22">
            <a:extLst>
              <a:ext uri="{FF2B5EF4-FFF2-40B4-BE49-F238E27FC236}">
                <a16:creationId xmlns:a16="http://schemas.microsoft.com/office/drawing/2014/main" id="{0AC2C589-07CC-CEB2-D035-A631F5CB2D96}"/>
              </a:ext>
            </a:extLst>
          </p:cNvPr>
          <p:cNvSpPr/>
          <p:nvPr/>
        </p:nvSpPr>
        <p:spPr>
          <a:xfrm>
            <a:off x="4461126" y="4398392"/>
            <a:ext cx="3294398" cy="841392"/>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付きまとい</a:t>
            </a:r>
          </a:p>
        </p:txBody>
      </p:sp>
      <p:sp>
        <p:nvSpPr>
          <p:cNvPr id="25" name="正方形/長方形 24">
            <a:extLst>
              <a:ext uri="{FF2B5EF4-FFF2-40B4-BE49-F238E27FC236}">
                <a16:creationId xmlns:a16="http://schemas.microsoft.com/office/drawing/2014/main" id="{598C9B00-5AEA-68BC-842C-39FD2EC46CB1}"/>
              </a:ext>
            </a:extLst>
          </p:cNvPr>
          <p:cNvSpPr/>
          <p:nvPr/>
        </p:nvSpPr>
        <p:spPr>
          <a:xfrm>
            <a:off x="7926570" y="2554743"/>
            <a:ext cx="3294398" cy="841392"/>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歩き回る</a:t>
            </a:r>
          </a:p>
        </p:txBody>
      </p:sp>
      <p:sp>
        <p:nvSpPr>
          <p:cNvPr id="32" name="正方形/長方形 31">
            <a:extLst>
              <a:ext uri="{FF2B5EF4-FFF2-40B4-BE49-F238E27FC236}">
                <a16:creationId xmlns:a16="http://schemas.microsoft.com/office/drawing/2014/main" id="{A9C0EC0B-B68D-53B8-8B7C-5FDDDEDE0E6D}"/>
              </a:ext>
            </a:extLst>
          </p:cNvPr>
          <p:cNvSpPr/>
          <p:nvPr/>
        </p:nvSpPr>
        <p:spPr>
          <a:xfrm>
            <a:off x="4461126" y="5314499"/>
            <a:ext cx="3294398" cy="841392"/>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その人らしくなくなる</a:t>
            </a:r>
          </a:p>
        </p:txBody>
      </p:sp>
      <p:sp>
        <p:nvSpPr>
          <p:cNvPr id="33" name="正方形/長方形 32">
            <a:extLst>
              <a:ext uri="{FF2B5EF4-FFF2-40B4-BE49-F238E27FC236}">
                <a16:creationId xmlns:a16="http://schemas.microsoft.com/office/drawing/2014/main" id="{5464F961-0374-E015-C588-8EF85908AB57}"/>
              </a:ext>
            </a:extLst>
          </p:cNvPr>
          <p:cNvSpPr/>
          <p:nvPr/>
        </p:nvSpPr>
        <p:spPr>
          <a:xfrm>
            <a:off x="7926570" y="3490553"/>
            <a:ext cx="3294398" cy="841392"/>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挑発・脅し</a:t>
            </a:r>
          </a:p>
        </p:txBody>
      </p:sp>
      <p:sp>
        <p:nvSpPr>
          <p:cNvPr id="34" name="正方形/長方形 33">
            <a:extLst>
              <a:ext uri="{FF2B5EF4-FFF2-40B4-BE49-F238E27FC236}">
                <a16:creationId xmlns:a16="http://schemas.microsoft.com/office/drawing/2014/main" id="{8333931E-1349-3E8C-5E05-1922073CDFE3}"/>
              </a:ext>
            </a:extLst>
          </p:cNvPr>
          <p:cNvSpPr/>
          <p:nvPr/>
        </p:nvSpPr>
        <p:spPr>
          <a:xfrm>
            <a:off x="7938895" y="4398392"/>
            <a:ext cx="3294398" cy="841392"/>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乱暴な態度</a:t>
            </a:r>
          </a:p>
        </p:txBody>
      </p:sp>
      <p:sp>
        <p:nvSpPr>
          <p:cNvPr id="35" name="正方形/長方形 34">
            <a:extLst>
              <a:ext uri="{FF2B5EF4-FFF2-40B4-BE49-F238E27FC236}">
                <a16:creationId xmlns:a16="http://schemas.microsoft.com/office/drawing/2014/main" id="{2C27AF60-D1E7-AA7B-05DF-22B129E2DE0F}"/>
              </a:ext>
            </a:extLst>
          </p:cNvPr>
          <p:cNvSpPr/>
          <p:nvPr/>
        </p:nvSpPr>
        <p:spPr>
          <a:xfrm>
            <a:off x="7938895" y="5305096"/>
            <a:ext cx="3294398" cy="841392"/>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2400" dirty="0">
                <a:solidFill>
                  <a:schemeClr val="tx1"/>
                </a:solidFill>
                <a:effectLst>
                  <a:glow rad="457200">
                    <a:schemeClr val="bg1">
                      <a:alpha val="0"/>
                    </a:schemeClr>
                  </a:glow>
                </a:effectLst>
              </a:rPr>
              <a:t>いつもと違う言動</a:t>
            </a:r>
          </a:p>
        </p:txBody>
      </p:sp>
      <p:sp>
        <p:nvSpPr>
          <p:cNvPr id="8" name="テキスト ボックス 7">
            <a:extLst>
              <a:ext uri="{FF2B5EF4-FFF2-40B4-BE49-F238E27FC236}">
                <a16:creationId xmlns:a16="http://schemas.microsoft.com/office/drawing/2014/main" id="{008E3490-D2B8-9EEB-17D3-C674171E4225}"/>
              </a:ext>
            </a:extLst>
          </p:cNvPr>
          <p:cNvSpPr txBox="1"/>
          <p:nvPr/>
        </p:nvSpPr>
        <p:spPr>
          <a:xfrm>
            <a:off x="771244" y="6366443"/>
            <a:ext cx="10506811" cy="492443"/>
          </a:xfrm>
          <a:prstGeom prst="rect">
            <a:avLst/>
          </a:prstGeom>
          <a:noFill/>
        </p:spPr>
        <p:txBody>
          <a:bodyPr wrap="square" rtlCol="0">
            <a:spAutoFit/>
          </a:bodyPr>
          <a:lstStyle/>
          <a:p>
            <a:pPr algn="r"/>
            <a:r>
              <a:rPr kumimoji="1" lang="en-US" altLang="ja-JP" sz="1300" dirty="0">
                <a:latin typeface="+mn-ea"/>
              </a:rPr>
              <a:t>NICE: Violence and aggression: short-term management in mental health,</a:t>
            </a:r>
            <a:r>
              <a:rPr lang="ja-JP" altLang="en-US" sz="1300" dirty="0">
                <a:latin typeface="+mn-ea"/>
              </a:rPr>
              <a:t> </a:t>
            </a:r>
            <a:r>
              <a:rPr kumimoji="1" lang="en-US" altLang="ja-JP" sz="1300" dirty="0">
                <a:latin typeface="+mn-ea"/>
              </a:rPr>
              <a:t>health and community settings, NICE guideline[NG10], 2015</a:t>
            </a:r>
          </a:p>
          <a:p>
            <a:pPr algn="r"/>
            <a:r>
              <a:rPr kumimoji="1" lang="ja-JP" altLang="en-US" sz="1300" dirty="0">
                <a:latin typeface="+mn-ea"/>
              </a:rPr>
              <a:t>日本精神科救急学会：精神科救急医療ガイドライン，</a:t>
            </a:r>
            <a:r>
              <a:rPr kumimoji="1" lang="en-US" altLang="ja-JP" sz="1300" dirty="0">
                <a:latin typeface="+mn-ea"/>
              </a:rPr>
              <a:t>2022</a:t>
            </a:r>
            <a:r>
              <a:rPr kumimoji="1" lang="ja-JP" altLang="en-US" sz="1300" dirty="0">
                <a:latin typeface="+mn-ea"/>
              </a:rPr>
              <a:t>版</a:t>
            </a:r>
          </a:p>
        </p:txBody>
      </p:sp>
      <p:grpSp>
        <p:nvGrpSpPr>
          <p:cNvPr id="10" name="グループ化 9">
            <a:extLst>
              <a:ext uri="{FF2B5EF4-FFF2-40B4-BE49-F238E27FC236}">
                <a16:creationId xmlns:a16="http://schemas.microsoft.com/office/drawing/2014/main" id="{59725C6C-DC8E-F52B-DF51-53EEA04F5BBC}"/>
              </a:ext>
            </a:extLst>
          </p:cNvPr>
          <p:cNvGrpSpPr/>
          <p:nvPr/>
        </p:nvGrpSpPr>
        <p:grpSpPr>
          <a:xfrm>
            <a:off x="11534873" y="1"/>
            <a:ext cx="666276" cy="6858000"/>
            <a:chOff x="11534873" y="1"/>
            <a:chExt cx="666276" cy="6858000"/>
          </a:xfrm>
        </p:grpSpPr>
        <p:sp>
          <p:nvSpPr>
            <p:cNvPr id="13" name="正方形/長方形 12">
              <a:extLst>
                <a:ext uri="{FF2B5EF4-FFF2-40B4-BE49-F238E27FC236}">
                  <a16:creationId xmlns:a16="http://schemas.microsoft.com/office/drawing/2014/main" id="{C59DF87E-9CCE-5F36-B17E-CF5B39D4AAFE}"/>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7AA8EF49-2671-EA0C-917A-D4CE56104E6B}"/>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C7FE1F4E-9704-1252-EBA8-25DD62340B55}"/>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74198B70-6A78-13E7-86B2-B795F13B6E09}"/>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AB297942-C7AB-49E7-50E9-C97602DC71E1}"/>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BADC2EA8-179B-F3CA-AA09-2D10C4738E61}"/>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30E2E22D-B919-5E61-72CA-BAD666F477BC}"/>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603AD80D-205A-C58C-EA2F-8D70E0949B48}"/>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F200D6F2-04CC-D37A-0D41-7812EF4C768E}"/>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a16="http://schemas.microsoft.com/office/drawing/2014/main" id="{A20F6026-63C9-126B-0965-026041212F59}"/>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A6F18A37-9997-161C-E119-15889553374C}"/>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EEEC16D4-A985-5597-5106-F68539E70CC0}"/>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4A308C64-182C-12F0-F591-49E063989417}"/>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DBF11B9B-4BC5-5AB4-4184-3C57D6898F45}"/>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D11F9C57-D051-725F-1E2F-3E616C366C20}"/>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9F356173-AFF7-7B1C-ED30-41980ED876A1}"/>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58129B94-C296-D72E-EA7B-DBF3E3F30175}"/>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5BDA8ADA-E2C7-D3D5-67D7-9C9A04C428FA}"/>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3" name="グループ化 42">
            <a:extLst>
              <a:ext uri="{FF2B5EF4-FFF2-40B4-BE49-F238E27FC236}">
                <a16:creationId xmlns:a16="http://schemas.microsoft.com/office/drawing/2014/main" id="{C72A0039-2199-D991-5A26-EEF0C66BE9FD}"/>
              </a:ext>
            </a:extLst>
          </p:cNvPr>
          <p:cNvGrpSpPr/>
          <p:nvPr/>
        </p:nvGrpSpPr>
        <p:grpSpPr>
          <a:xfrm>
            <a:off x="-9149" y="0"/>
            <a:ext cx="666276" cy="6858000"/>
            <a:chOff x="-9149" y="0"/>
            <a:chExt cx="666276" cy="6858000"/>
          </a:xfrm>
        </p:grpSpPr>
        <p:sp>
          <p:nvSpPr>
            <p:cNvPr id="44" name="正方形/長方形 43">
              <a:extLst>
                <a:ext uri="{FF2B5EF4-FFF2-40B4-BE49-F238E27FC236}">
                  <a16:creationId xmlns:a16="http://schemas.microsoft.com/office/drawing/2014/main" id="{9E4B1373-AF88-3D3E-FB0D-B28F38E7436E}"/>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4E7A3E9F-988D-B8AE-F895-EBD72F0EAC7B}"/>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D02EED29-0223-CBB5-6801-94E2D46B8AC3}"/>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3C578C8C-9F7E-DC28-6E40-189F43B78656}"/>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a:extLst>
                <a:ext uri="{FF2B5EF4-FFF2-40B4-BE49-F238E27FC236}">
                  <a16:creationId xmlns:a16="http://schemas.microsoft.com/office/drawing/2014/main" id="{8CA218A2-44AE-D8F0-2EB6-33256FDB4EDF}"/>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a:extLst>
                <a:ext uri="{FF2B5EF4-FFF2-40B4-BE49-F238E27FC236}">
                  <a16:creationId xmlns:a16="http://schemas.microsoft.com/office/drawing/2014/main" id="{1B6044A7-1C55-D6A2-EF9B-892EB204C9A0}"/>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DAD524AE-E5E0-A856-771D-E923B854D934}"/>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a:extLst>
                <a:ext uri="{FF2B5EF4-FFF2-40B4-BE49-F238E27FC236}">
                  <a16:creationId xmlns:a16="http://schemas.microsoft.com/office/drawing/2014/main" id="{7B820D12-8709-D46F-1FE4-891FC5BA0EFD}"/>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a:extLst>
                <a:ext uri="{FF2B5EF4-FFF2-40B4-BE49-F238E27FC236}">
                  <a16:creationId xmlns:a16="http://schemas.microsoft.com/office/drawing/2014/main" id="{4CDCDD0E-8120-4E12-A728-EDA55221BA98}"/>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a:extLst>
                <a:ext uri="{FF2B5EF4-FFF2-40B4-BE49-F238E27FC236}">
                  <a16:creationId xmlns:a16="http://schemas.microsoft.com/office/drawing/2014/main" id="{9302C4E4-FF19-E002-003D-5A21B233EC60}"/>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a:extLst>
                <a:ext uri="{FF2B5EF4-FFF2-40B4-BE49-F238E27FC236}">
                  <a16:creationId xmlns:a16="http://schemas.microsoft.com/office/drawing/2014/main" id="{E68CA27A-7DA6-DEF5-77D5-88FDA7615E77}"/>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a:extLst>
                <a:ext uri="{FF2B5EF4-FFF2-40B4-BE49-F238E27FC236}">
                  <a16:creationId xmlns:a16="http://schemas.microsoft.com/office/drawing/2014/main" id="{FC609410-E73B-12F1-7FB0-64D8D6F607D4}"/>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a:extLst>
                <a:ext uri="{FF2B5EF4-FFF2-40B4-BE49-F238E27FC236}">
                  <a16:creationId xmlns:a16="http://schemas.microsoft.com/office/drawing/2014/main" id="{D3FCCA28-BA41-1E86-EA34-78628C08DEB0}"/>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a:extLst>
                <a:ext uri="{FF2B5EF4-FFF2-40B4-BE49-F238E27FC236}">
                  <a16:creationId xmlns:a16="http://schemas.microsoft.com/office/drawing/2014/main" id="{636385A1-2179-E438-0603-C5C357EB5C40}"/>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a:extLst>
                <a:ext uri="{FF2B5EF4-FFF2-40B4-BE49-F238E27FC236}">
                  <a16:creationId xmlns:a16="http://schemas.microsoft.com/office/drawing/2014/main" id="{01C41D36-F423-020E-1C56-1B8B964F7C32}"/>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a:extLst>
                <a:ext uri="{FF2B5EF4-FFF2-40B4-BE49-F238E27FC236}">
                  <a16:creationId xmlns:a16="http://schemas.microsoft.com/office/drawing/2014/main" id="{A5D7DC36-897D-097A-E9F9-D2723798EA72}"/>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a:extLst>
                <a:ext uri="{FF2B5EF4-FFF2-40B4-BE49-F238E27FC236}">
                  <a16:creationId xmlns:a16="http://schemas.microsoft.com/office/drawing/2014/main" id="{6433C46C-5B6A-8FAF-6CC9-F88AA5E948F6}"/>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a:extLst>
                <a:ext uri="{FF2B5EF4-FFF2-40B4-BE49-F238E27FC236}">
                  <a16:creationId xmlns:a16="http://schemas.microsoft.com/office/drawing/2014/main" id="{A5A20AD7-7762-5B9E-06BF-2E79E4BC1A38}"/>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四角形: 角を丸くする 1">
            <a:extLst>
              <a:ext uri="{FF2B5EF4-FFF2-40B4-BE49-F238E27FC236}">
                <a16:creationId xmlns:a16="http://schemas.microsoft.com/office/drawing/2014/main" id="{62A5B7C4-610C-6FC6-44D5-F2C4B4876827}"/>
              </a:ext>
            </a:extLst>
          </p:cNvPr>
          <p:cNvSpPr/>
          <p:nvPr/>
        </p:nvSpPr>
        <p:spPr>
          <a:xfrm>
            <a:off x="962384" y="1627552"/>
            <a:ext cx="10270909" cy="841392"/>
          </a:xfrm>
          <a:prstGeom prst="roundRect">
            <a:avLst/>
          </a:prstGeom>
          <a:solidFill>
            <a:schemeClr val="tx2">
              <a:lumMod val="10000"/>
              <a:lumOff val="90000"/>
            </a:schemeClr>
          </a:solidFill>
          <a:ln w="12700">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mn-ea"/>
              </a:rPr>
              <a:t>行動面の変化</a:t>
            </a:r>
          </a:p>
        </p:txBody>
      </p:sp>
      <p:sp>
        <p:nvSpPr>
          <p:cNvPr id="62" name="テキスト ボックス 61">
            <a:extLst>
              <a:ext uri="{FF2B5EF4-FFF2-40B4-BE49-F238E27FC236}">
                <a16:creationId xmlns:a16="http://schemas.microsoft.com/office/drawing/2014/main" id="{2548C7A2-2D04-F111-73B8-186AF888580D}"/>
              </a:ext>
            </a:extLst>
          </p:cNvPr>
          <p:cNvSpPr txBox="1"/>
          <p:nvPr/>
        </p:nvSpPr>
        <p:spPr>
          <a:xfrm>
            <a:off x="3025765" y="705174"/>
            <a:ext cx="8464722" cy="615553"/>
          </a:xfrm>
          <a:prstGeom prst="rect">
            <a:avLst/>
          </a:prstGeom>
          <a:noFill/>
        </p:spPr>
        <p:txBody>
          <a:bodyPr wrap="square" rtlCol="0">
            <a:spAutoFit/>
          </a:bodyPr>
          <a:lstStyle/>
          <a:p>
            <a:r>
              <a:rPr kumimoji="1" lang="ja-JP" altLang="en-US" sz="3400" dirty="0"/>
              <a:t>興奮、苛立ち、怒り、攻撃性の初期兆候</a:t>
            </a:r>
          </a:p>
        </p:txBody>
      </p:sp>
      <p:sp>
        <p:nvSpPr>
          <p:cNvPr id="63" name="四角形: 角を丸くする 62">
            <a:extLst>
              <a:ext uri="{FF2B5EF4-FFF2-40B4-BE49-F238E27FC236}">
                <a16:creationId xmlns:a16="http://schemas.microsoft.com/office/drawing/2014/main" id="{BB9EB5EF-936A-D8AA-D5B6-C46F7FBBB16A}"/>
              </a:ext>
            </a:extLst>
          </p:cNvPr>
          <p:cNvSpPr/>
          <p:nvPr/>
        </p:nvSpPr>
        <p:spPr>
          <a:xfrm>
            <a:off x="1109428" y="617061"/>
            <a:ext cx="1777010" cy="711428"/>
          </a:xfrm>
          <a:prstGeom prst="roundRect">
            <a:avLst/>
          </a:prstGeom>
          <a:solidFill>
            <a:schemeClr val="tx2">
              <a:lumMod val="10000"/>
              <a:lumOff val="90000"/>
            </a:schemeClr>
          </a:solidFill>
          <a:ln w="19050">
            <a:solidFill>
              <a:schemeClr val="tx2">
                <a:lumMod val="25000"/>
                <a:lumOff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4" name="テキスト ボックス 63">
            <a:extLst>
              <a:ext uri="{FF2B5EF4-FFF2-40B4-BE49-F238E27FC236}">
                <a16:creationId xmlns:a16="http://schemas.microsoft.com/office/drawing/2014/main" id="{957029FE-7BDF-74FF-78C1-5FD160E51297}"/>
              </a:ext>
            </a:extLst>
          </p:cNvPr>
          <p:cNvSpPr txBox="1"/>
          <p:nvPr/>
        </p:nvSpPr>
        <p:spPr>
          <a:xfrm>
            <a:off x="1487134" y="705174"/>
            <a:ext cx="1354918" cy="584775"/>
          </a:xfrm>
          <a:prstGeom prst="rect">
            <a:avLst/>
          </a:prstGeom>
          <a:noFill/>
        </p:spPr>
        <p:txBody>
          <a:bodyPr wrap="square" rtlCol="0">
            <a:spAutoFit/>
          </a:bodyPr>
          <a:lstStyle/>
          <a:p>
            <a:r>
              <a:rPr kumimoji="1" lang="ja-JP" altLang="en-US" sz="3200" dirty="0">
                <a:latin typeface="+mn-ea"/>
              </a:rPr>
              <a:t>観察</a:t>
            </a:r>
          </a:p>
        </p:txBody>
      </p:sp>
      <p:cxnSp>
        <p:nvCxnSpPr>
          <p:cNvPr id="65" name="直線コネクタ 64">
            <a:extLst>
              <a:ext uri="{FF2B5EF4-FFF2-40B4-BE49-F238E27FC236}">
                <a16:creationId xmlns:a16="http://schemas.microsoft.com/office/drawing/2014/main" id="{870141AD-7C24-E00B-47E1-821EC33C1F6F}"/>
              </a:ext>
            </a:extLst>
          </p:cNvPr>
          <p:cNvCxnSpPr>
            <a:cxnSpLocks/>
          </p:cNvCxnSpPr>
          <p:nvPr/>
        </p:nvCxnSpPr>
        <p:spPr>
          <a:xfrm>
            <a:off x="2796681" y="1328489"/>
            <a:ext cx="8210843" cy="0"/>
          </a:xfrm>
          <a:prstGeom prst="line">
            <a:avLst/>
          </a:prstGeom>
          <a:ln>
            <a:solidFill>
              <a:schemeClr val="tx2">
                <a:lumMod val="25000"/>
                <a:lumOff val="75000"/>
              </a:schemeClr>
            </a:solidFill>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3639013663"/>
      </p:ext>
    </p:extLst>
  </p:cSld>
  <p:clrMapOvr>
    <a:masterClrMapping/>
  </p:clrMapOvr>
  <mc:AlternateContent xmlns:mc="http://schemas.openxmlformats.org/markup-compatibility/2006" xmlns:p14="http://schemas.microsoft.com/office/powerpoint/2010/main">
    <mc:Choice Requires="p14">
      <p:transition spd="slow" p14:dur="2000" advTm="41006"/>
    </mc:Choice>
    <mc:Fallback xmlns="">
      <p:transition spd="slow" advTm="41006"/>
    </mc:Fallback>
  </mc:AlternateContent>
  <p:extLst>
    <p:ext uri="{E180D4A7-C9FB-4DFB-919C-405C955672EB}">
      <p14:showEvtLst xmlns:p14="http://schemas.microsoft.com/office/powerpoint/2010/main">
        <p14:playEvt time="5" objId="70"/>
        <p14:stopEvt time="40612" objId="70"/>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6AEE5-571B-6B83-AEFF-55E923BED613}"/>
            </a:ext>
          </a:extLst>
        </p:cNvPr>
        <p:cNvGrpSpPr/>
        <p:nvPr/>
      </p:nvGrpSpPr>
      <p:grpSpPr>
        <a:xfrm>
          <a:off x="0" y="0"/>
          <a:ext cx="0" cy="0"/>
          <a:chOff x="0" y="0"/>
          <a:chExt cx="0" cy="0"/>
        </a:xfrm>
      </p:grpSpPr>
      <p:grpSp>
        <p:nvGrpSpPr>
          <p:cNvPr id="97" name="グループ化 96">
            <a:extLst>
              <a:ext uri="{FF2B5EF4-FFF2-40B4-BE49-F238E27FC236}">
                <a16:creationId xmlns:a16="http://schemas.microsoft.com/office/drawing/2014/main" id="{E28F4C48-ABA8-C1F8-8BE8-F968AAA6FD70}"/>
              </a:ext>
            </a:extLst>
          </p:cNvPr>
          <p:cNvGrpSpPr/>
          <p:nvPr/>
        </p:nvGrpSpPr>
        <p:grpSpPr>
          <a:xfrm>
            <a:off x="-9149" y="0"/>
            <a:ext cx="666276" cy="6858000"/>
            <a:chOff x="-9149" y="0"/>
            <a:chExt cx="666276" cy="6858000"/>
          </a:xfrm>
        </p:grpSpPr>
        <p:sp>
          <p:nvSpPr>
            <p:cNvPr id="98" name="正方形/長方形 97">
              <a:extLst>
                <a:ext uri="{FF2B5EF4-FFF2-40B4-BE49-F238E27FC236}">
                  <a16:creationId xmlns:a16="http://schemas.microsoft.com/office/drawing/2014/main" id="{DBF02524-87B2-3026-6913-8C4AE66D8E04}"/>
                </a:ext>
              </a:extLst>
            </p:cNvPr>
            <p:cNvSpPr/>
            <p:nvPr/>
          </p:nvSpPr>
          <p:spPr>
            <a:xfrm>
              <a:off x="-9149" y="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06451D7D-E512-2EB2-08ED-2D370F287580}"/>
                </a:ext>
              </a:extLst>
            </p:cNvPr>
            <p:cNvSpPr/>
            <p:nvPr/>
          </p:nvSpPr>
          <p:spPr>
            <a:xfrm>
              <a:off x="212943" y="60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正方形/長方形 99">
              <a:extLst>
                <a:ext uri="{FF2B5EF4-FFF2-40B4-BE49-F238E27FC236}">
                  <a16:creationId xmlns:a16="http://schemas.microsoft.com/office/drawing/2014/main" id="{723B869E-9435-F452-0CDB-F4003F61D2C5}"/>
                </a:ext>
              </a:extLst>
            </p:cNvPr>
            <p:cNvSpPr/>
            <p:nvPr/>
          </p:nvSpPr>
          <p:spPr>
            <a:xfrm>
              <a:off x="435035" y="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正方形/長方形 100">
              <a:extLst>
                <a:ext uri="{FF2B5EF4-FFF2-40B4-BE49-F238E27FC236}">
                  <a16:creationId xmlns:a16="http://schemas.microsoft.com/office/drawing/2014/main" id="{76E5390C-B21F-01E4-BD76-C685A9003758}"/>
                </a:ext>
              </a:extLst>
            </p:cNvPr>
            <p:cNvSpPr/>
            <p:nvPr/>
          </p:nvSpPr>
          <p:spPr>
            <a:xfrm>
              <a:off x="-9149" y="120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正方形/長方形 101">
              <a:extLst>
                <a:ext uri="{FF2B5EF4-FFF2-40B4-BE49-F238E27FC236}">
                  <a16:creationId xmlns:a16="http://schemas.microsoft.com/office/drawing/2014/main" id="{63CC692E-F880-7D3D-124B-B8BB2D126FEE}"/>
                </a:ext>
              </a:extLst>
            </p:cNvPr>
            <p:cNvSpPr/>
            <p:nvPr/>
          </p:nvSpPr>
          <p:spPr>
            <a:xfrm>
              <a:off x="212943" y="1803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正方形/長方形 102">
              <a:extLst>
                <a:ext uri="{FF2B5EF4-FFF2-40B4-BE49-F238E27FC236}">
                  <a16:creationId xmlns:a16="http://schemas.microsoft.com/office/drawing/2014/main" id="{507BFD89-B228-8D02-75C4-D855FFE24ED7}"/>
                </a:ext>
              </a:extLst>
            </p:cNvPr>
            <p:cNvSpPr/>
            <p:nvPr/>
          </p:nvSpPr>
          <p:spPr>
            <a:xfrm>
              <a:off x="435035" y="120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F6CAC896-1E7A-F811-9A92-F01B614D7D78}"/>
                </a:ext>
              </a:extLst>
            </p:cNvPr>
            <p:cNvSpPr/>
            <p:nvPr/>
          </p:nvSpPr>
          <p:spPr>
            <a:xfrm>
              <a:off x="-9149" y="2405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a:extLst>
                <a:ext uri="{FF2B5EF4-FFF2-40B4-BE49-F238E27FC236}">
                  <a16:creationId xmlns:a16="http://schemas.microsoft.com/office/drawing/2014/main" id="{94C38E7F-F8FD-F5F2-8991-07F9C82D1F0C}"/>
                </a:ext>
              </a:extLst>
            </p:cNvPr>
            <p:cNvSpPr/>
            <p:nvPr/>
          </p:nvSpPr>
          <p:spPr>
            <a:xfrm>
              <a:off x="212943" y="3006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a16="http://schemas.microsoft.com/office/drawing/2014/main" id="{0CA4430A-446A-CD53-9444-131B2891D640}"/>
                </a:ext>
              </a:extLst>
            </p:cNvPr>
            <p:cNvSpPr/>
            <p:nvPr/>
          </p:nvSpPr>
          <p:spPr>
            <a:xfrm>
              <a:off x="435035" y="2405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a16="http://schemas.microsoft.com/office/drawing/2014/main" id="{B48793CB-9FC5-9585-60AB-EA642EB295A7}"/>
                </a:ext>
              </a:extLst>
            </p:cNvPr>
            <p:cNvSpPr/>
            <p:nvPr/>
          </p:nvSpPr>
          <p:spPr>
            <a:xfrm>
              <a:off x="-9149" y="3607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a:extLst>
                <a:ext uri="{FF2B5EF4-FFF2-40B4-BE49-F238E27FC236}">
                  <a16:creationId xmlns:a16="http://schemas.microsoft.com/office/drawing/2014/main" id="{F242F4E9-AE37-23AA-05C3-78070D9CBC9E}"/>
                </a:ext>
              </a:extLst>
            </p:cNvPr>
            <p:cNvSpPr/>
            <p:nvPr/>
          </p:nvSpPr>
          <p:spPr>
            <a:xfrm>
              <a:off x="212943" y="42087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a16="http://schemas.microsoft.com/office/drawing/2014/main" id="{F3BC7320-EDE7-2CBA-D2AA-62B6F3E82587}"/>
                </a:ext>
              </a:extLst>
            </p:cNvPr>
            <p:cNvSpPr/>
            <p:nvPr/>
          </p:nvSpPr>
          <p:spPr>
            <a:xfrm>
              <a:off x="435035" y="3607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a:extLst>
                <a:ext uri="{FF2B5EF4-FFF2-40B4-BE49-F238E27FC236}">
                  <a16:creationId xmlns:a16="http://schemas.microsoft.com/office/drawing/2014/main" id="{4C581835-ED15-18A4-6915-C7F4B7822CCC}"/>
                </a:ext>
              </a:extLst>
            </p:cNvPr>
            <p:cNvSpPr/>
            <p:nvPr/>
          </p:nvSpPr>
          <p:spPr>
            <a:xfrm>
              <a:off x="-9149" y="48100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正方形/長方形 110">
              <a:extLst>
                <a:ext uri="{FF2B5EF4-FFF2-40B4-BE49-F238E27FC236}">
                  <a16:creationId xmlns:a16="http://schemas.microsoft.com/office/drawing/2014/main" id="{F393E534-85DC-3384-2C34-81C70C9697CF}"/>
                </a:ext>
              </a:extLst>
            </p:cNvPr>
            <p:cNvSpPr/>
            <p:nvPr/>
          </p:nvSpPr>
          <p:spPr>
            <a:xfrm>
              <a:off x="212943" y="5411250"/>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a:extLst>
                <a:ext uri="{FF2B5EF4-FFF2-40B4-BE49-F238E27FC236}">
                  <a16:creationId xmlns:a16="http://schemas.microsoft.com/office/drawing/2014/main" id="{7020C4D3-565A-94E2-793A-41A2A60EA827}"/>
                </a:ext>
              </a:extLst>
            </p:cNvPr>
            <p:cNvSpPr/>
            <p:nvPr/>
          </p:nvSpPr>
          <p:spPr>
            <a:xfrm>
              <a:off x="435035" y="48100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a:extLst>
                <a:ext uri="{FF2B5EF4-FFF2-40B4-BE49-F238E27FC236}">
                  <a16:creationId xmlns:a16="http://schemas.microsoft.com/office/drawing/2014/main" id="{4B05A356-E010-98AE-F9F7-B24B393C5259}"/>
                </a:ext>
              </a:extLst>
            </p:cNvPr>
            <p:cNvSpPr/>
            <p:nvPr/>
          </p:nvSpPr>
          <p:spPr>
            <a:xfrm>
              <a:off x="-9149" y="6012500"/>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a:extLst>
                <a:ext uri="{FF2B5EF4-FFF2-40B4-BE49-F238E27FC236}">
                  <a16:creationId xmlns:a16="http://schemas.microsoft.com/office/drawing/2014/main" id="{78E13F83-22CB-3816-89AD-8C6360A23C03}"/>
                </a:ext>
              </a:extLst>
            </p:cNvPr>
            <p:cNvSpPr/>
            <p:nvPr/>
          </p:nvSpPr>
          <p:spPr>
            <a:xfrm>
              <a:off x="212943" y="6613750"/>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正方形/長方形 114">
              <a:extLst>
                <a:ext uri="{FF2B5EF4-FFF2-40B4-BE49-F238E27FC236}">
                  <a16:creationId xmlns:a16="http://schemas.microsoft.com/office/drawing/2014/main" id="{4D50FB0E-324F-F3EB-82EA-72582FB88155}"/>
                </a:ext>
              </a:extLst>
            </p:cNvPr>
            <p:cNvSpPr/>
            <p:nvPr/>
          </p:nvSpPr>
          <p:spPr>
            <a:xfrm>
              <a:off x="435035" y="6012500"/>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グループ化 115">
            <a:extLst>
              <a:ext uri="{FF2B5EF4-FFF2-40B4-BE49-F238E27FC236}">
                <a16:creationId xmlns:a16="http://schemas.microsoft.com/office/drawing/2014/main" id="{544C143C-A80D-D3E8-7E77-1BE1E4D3F3DA}"/>
              </a:ext>
            </a:extLst>
          </p:cNvPr>
          <p:cNvGrpSpPr/>
          <p:nvPr/>
        </p:nvGrpSpPr>
        <p:grpSpPr>
          <a:xfrm>
            <a:off x="11534873" y="1"/>
            <a:ext cx="666276" cy="6858000"/>
            <a:chOff x="11534873" y="1"/>
            <a:chExt cx="666276" cy="6858000"/>
          </a:xfrm>
        </p:grpSpPr>
        <p:sp>
          <p:nvSpPr>
            <p:cNvPr id="117" name="正方形/長方形 116">
              <a:extLst>
                <a:ext uri="{FF2B5EF4-FFF2-40B4-BE49-F238E27FC236}">
                  <a16:creationId xmlns:a16="http://schemas.microsoft.com/office/drawing/2014/main" id="{687BF3D4-18AB-6BF9-846C-3159AD3E8773}"/>
                </a:ext>
              </a:extLst>
            </p:cNvPr>
            <p:cNvSpPr/>
            <p:nvPr/>
          </p:nvSpPr>
          <p:spPr>
            <a:xfrm>
              <a:off x="11534873" y="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a:extLst>
                <a:ext uri="{FF2B5EF4-FFF2-40B4-BE49-F238E27FC236}">
                  <a16:creationId xmlns:a16="http://schemas.microsoft.com/office/drawing/2014/main" id="{507DF16F-6751-E1B3-46FA-C3F480891C37}"/>
                </a:ext>
              </a:extLst>
            </p:cNvPr>
            <p:cNvSpPr/>
            <p:nvPr/>
          </p:nvSpPr>
          <p:spPr>
            <a:xfrm>
              <a:off x="11756965" y="60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C7F64043-A8A5-161B-71D3-FA1E204E4E07}"/>
                </a:ext>
              </a:extLst>
            </p:cNvPr>
            <p:cNvSpPr/>
            <p:nvPr/>
          </p:nvSpPr>
          <p:spPr>
            <a:xfrm>
              <a:off x="11979057" y="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正方形/長方形 119">
              <a:extLst>
                <a:ext uri="{FF2B5EF4-FFF2-40B4-BE49-F238E27FC236}">
                  <a16:creationId xmlns:a16="http://schemas.microsoft.com/office/drawing/2014/main" id="{CAA6CA4C-4BEA-0592-67AF-A3CF211E92FE}"/>
                </a:ext>
              </a:extLst>
            </p:cNvPr>
            <p:cNvSpPr/>
            <p:nvPr/>
          </p:nvSpPr>
          <p:spPr>
            <a:xfrm>
              <a:off x="11534873" y="120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正方形/長方形 120">
              <a:extLst>
                <a:ext uri="{FF2B5EF4-FFF2-40B4-BE49-F238E27FC236}">
                  <a16:creationId xmlns:a16="http://schemas.microsoft.com/office/drawing/2014/main" id="{6FC456C7-D3E6-05DF-A085-58EF2E276575}"/>
                </a:ext>
              </a:extLst>
            </p:cNvPr>
            <p:cNvSpPr/>
            <p:nvPr/>
          </p:nvSpPr>
          <p:spPr>
            <a:xfrm>
              <a:off x="11756965" y="1803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a16="http://schemas.microsoft.com/office/drawing/2014/main" id="{09374EC1-145D-343E-FAC6-BB4A394F4128}"/>
                </a:ext>
              </a:extLst>
            </p:cNvPr>
            <p:cNvSpPr/>
            <p:nvPr/>
          </p:nvSpPr>
          <p:spPr>
            <a:xfrm>
              <a:off x="11979057" y="120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正方形/長方形 122">
              <a:extLst>
                <a:ext uri="{FF2B5EF4-FFF2-40B4-BE49-F238E27FC236}">
                  <a16:creationId xmlns:a16="http://schemas.microsoft.com/office/drawing/2014/main" id="{DE9E2E0B-9D72-B802-8ED9-BEF823B68183}"/>
                </a:ext>
              </a:extLst>
            </p:cNvPr>
            <p:cNvSpPr/>
            <p:nvPr/>
          </p:nvSpPr>
          <p:spPr>
            <a:xfrm>
              <a:off x="11534873" y="2405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D05DFC96-8720-7539-C65E-0D695ABE9CCB}"/>
                </a:ext>
              </a:extLst>
            </p:cNvPr>
            <p:cNvSpPr/>
            <p:nvPr/>
          </p:nvSpPr>
          <p:spPr>
            <a:xfrm>
              <a:off x="11756965" y="3006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正方形/長方形 124">
              <a:extLst>
                <a:ext uri="{FF2B5EF4-FFF2-40B4-BE49-F238E27FC236}">
                  <a16:creationId xmlns:a16="http://schemas.microsoft.com/office/drawing/2014/main" id="{B013B9AA-54B2-1112-3FDF-1EBB9A0C7E5A}"/>
                </a:ext>
              </a:extLst>
            </p:cNvPr>
            <p:cNvSpPr/>
            <p:nvPr/>
          </p:nvSpPr>
          <p:spPr>
            <a:xfrm>
              <a:off x="11979057" y="2405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a:extLst>
                <a:ext uri="{FF2B5EF4-FFF2-40B4-BE49-F238E27FC236}">
                  <a16:creationId xmlns:a16="http://schemas.microsoft.com/office/drawing/2014/main" id="{5B9A3D82-A60D-3C42-4129-FF94EF556503}"/>
                </a:ext>
              </a:extLst>
            </p:cNvPr>
            <p:cNvSpPr/>
            <p:nvPr/>
          </p:nvSpPr>
          <p:spPr>
            <a:xfrm>
              <a:off x="11534873" y="3607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正方形/長方形 126">
              <a:extLst>
                <a:ext uri="{FF2B5EF4-FFF2-40B4-BE49-F238E27FC236}">
                  <a16:creationId xmlns:a16="http://schemas.microsoft.com/office/drawing/2014/main" id="{9A242492-0BE1-2A70-91FA-176600F3D031}"/>
                </a:ext>
              </a:extLst>
            </p:cNvPr>
            <p:cNvSpPr/>
            <p:nvPr/>
          </p:nvSpPr>
          <p:spPr>
            <a:xfrm>
              <a:off x="11756965" y="42087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a:extLst>
                <a:ext uri="{FF2B5EF4-FFF2-40B4-BE49-F238E27FC236}">
                  <a16:creationId xmlns:a16="http://schemas.microsoft.com/office/drawing/2014/main" id="{2FCBF1C8-4515-7F94-070A-A59A162F2074}"/>
                </a:ext>
              </a:extLst>
            </p:cNvPr>
            <p:cNvSpPr/>
            <p:nvPr/>
          </p:nvSpPr>
          <p:spPr>
            <a:xfrm>
              <a:off x="11979057" y="3607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正方形/長方形 128">
              <a:extLst>
                <a:ext uri="{FF2B5EF4-FFF2-40B4-BE49-F238E27FC236}">
                  <a16:creationId xmlns:a16="http://schemas.microsoft.com/office/drawing/2014/main" id="{073DBB55-CEA3-0B32-5326-B623D5B637F6}"/>
                </a:ext>
              </a:extLst>
            </p:cNvPr>
            <p:cNvSpPr/>
            <p:nvPr/>
          </p:nvSpPr>
          <p:spPr>
            <a:xfrm>
              <a:off x="11534873" y="48100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a:extLst>
                <a:ext uri="{FF2B5EF4-FFF2-40B4-BE49-F238E27FC236}">
                  <a16:creationId xmlns:a16="http://schemas.microsoft.com/office/drawing/2014/main" id="{8D4D1819-DE42-D0D7-8667-8E3E64912F12}"/>
                </a:ext>
              </a:extLst>
            </p:cNvPr>
            <p:cNvSpPr/>
            <p:nvPr/>
          </p:nvSpPr>
          <p:spPr>
            <a:xfrm>
              <a:off x="11756965" y="5411251"/>
              <a:ext cx="222092" cy="601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正方形/長方形 130">
              <a:extLst>
                <a:ext uri="{FF2B5EF4-FFF2-40B4-BE49-F238E27FC236}">
                  <a16:creationId xmlns:a16="http://schemas.microsoft.com/office/drawing/2014/main" id="{029403A9-E2BE-399E-7C86-AC98F446736D}"/>
                </a:ext>
              </a:extLst>
            </p:cNvPr>
            <p:cNvSpPr/>
            <p:nvPr/>
          </p:nvSpPr>
          <p:spPr>
            <a:xfrm>
              <a:off x="11979057" y="48100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F0B3E778-7C81-66E2-6D5E-76D118230614}"/>
                </a:ext>
              </a:extLst>
            </p:cNvPr>
            <p:cNvSpPr/>
            <p:nvPr/>
          </p:nvSpPr>
          <p:spPr>
            <a:xfrm>
              <a:off x="11534873" y="6012501"/>
              <a:ext cx="222092" cy="601250"/>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a:extLst>
                <a:ext uri="{FF2B5EF4-FFF2-40B4-BE49-F238E27FC236}">
                  <a16:creationId xmlns:a16="http://schemas.microsoft.com/office/drawing/2014/main" id="{D943A8B2-C95B-E678-3541-6DEDF6B8463F}"/>
                </a:ext>
              </a:extLst>
            </p:cNvPr>
            <p:cNvSpPr/>
            <p:nvPr/>
          </p:nvSpPr>
          <p:spPr>
            <a:xfrm>
              <a:off x="11756965" y="6613751"/>
              <a:ext cx="222092" cy="244250"/>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a:extLst>
                <a:ext uri="{FF2B5EF4-FFF2-40B4-BE49-F238E27FC236}">
                  <a16:creationId xmlns:a16="http://schemas.microsoft.com/office/drawing/2014/main" id="{43E24EB5-B2B2-25FA-27E7-82EA3107C23E}"/>
                </a:ext>
              </a:extLst>
            </p:cNvPr>
            <p:cNvSpPr/>
            <p:nvPr/>
          </p:nvSpPr>
          <p:spPr>
            <a:xfrm>
              <a:off x="11979057" y="6012501"/>
              <a:ext cx="222092" cy="60125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5" name="テキスト ボックス 134">
            <a:extLst>
              <a:ext uri="{FF2B5EF4-FFF2-40B4-BE49-F238E27FC236}">
                <a16:creationId xmlns:a16="http://schemas.microsoft.com/office/drawing/2014/main" id="{BEA4ADE6-FA5C-BA71-86C3-7ACCB3238A57}"/>
              </a:ext>
            </a:extLst>
          </p:cNvPr>
          <p:cNvSpPr txBox="1"/>
          <p:nvPr/>
        </p:nvSpPr>
        <p:spPr>
          <a:xfrm>
            <a:off x="4081296" y="702008"/>
            <a:ext cx="6413204" cy="615553"/>
          </a:xfrm>
          <a:prstGeom prst="rect">
            <a:avLst/>
          </a:prstGeom>
          <a:noFill/>
        </p:spPr>
        <p:txBody>
          <a:bodyPr wrap="square" rtlCol="0">
            <a:spAutoFit/>
          </a:bodyPr>
          <a:lstStyle/>
          <a:p>
            <a:r>
              <a:rPr kumimoji="1" lang="ja-JP" altLang="en-US" sz="3400" dirty="0"/>
              <a:t>攻撃性や暴力の原因の理解</a:t>
            </a:r>
          </a:p>
        </p:txBody>
      </p:sp>
      <p:sp>
        <p:nvSpPr>
          <p:cNvPr id="14" name="テキスト ボックス 13">
            <a:extLst>
              <a:ext uri="{FF2B5EF4-FFF2-40B4-BE49-F238E27FC236}">
                <a16:creationId xmlns:a16="http://schemas.microsoft.com/office/drawing/2014/main" id="{858F7CAF-CB35-CEFA-35F5-1BAC3DD954E0}"/>
              </a:ext>
            </a:extLst>
          </p:cNvPr>
          <p:cNvSpPr txBox="1"/>
          <p:nvPr/>
        </p:nvSpPr>
        <p:spPr>
          <a:xfrm>
            <a:off x="769835" y="6367528"/>
            <a:ext cx="10506811" cy="492443"/>
          </a:xfrm>
          <a:prstGeom prst="rect">
            <a:avLst/>
          </a:prstGeom>
          <a:noFill/>
        </p:spPr>
        <p:txBody>
          <a:bodyPr wrap="square" rtlCol="0">
            <a:spAutoFit/>
          </a:bodyPr>
          <a:lstStyle/>
          <a:p>
            <a:pPr algn="r"/>
            <a:r>
              <a:rPr kumimoji="1" lang="en-US" altLang="ja-JP" sz="1300" dirty="0">
                <a:latin typeface="+mn-ea"/>
              </a:rPr>
              <a:t>NICE: Violence and aggression: short-term management in mental health,</a:t>
            </a:r>
            <a:r>
              <a:rPr lang="ja-JP" altLang="en-US" sz="1300" dirty="0">
                <a:latin typeface="+mn-ea"/>
              </a:rPr>
              <a:t> </a:t>
            </a:r>
            <a:r>
              <a:rPr kumimoji="1" lang="en-US" altLang="ja-JP" sz="1300" dirty="0">
                <a:latin typeface="+mn-ea"/>
              </a:rPr>
              <a:t>health and community settings, NICE guideline[NG10], 2015</a:t>
            </a:r>
          </a:p>
          <a:p>
            <a:pPr algn="r"/>
            <a:r>
              <a:rPr kumimoji="1" lang="ja-JP" altLang="en-US" sz="1300" dirty="0">
                <a:latin typeface="+mn-ea"/>
              </a:rPr>
              <a:t>日本精神科救急学会：精神科救急医療ガイドライン，</a:t>
            </a:r>
            <a:r>
              <a:rPr kumimoji="1" lang="en-US" altLang="ja-JP" sz="1300" dirty="0">
                <a:latin typeface="+mn-ea"/>
              </a:rPr>
              <a:t>2022</a:t>
            </a:r>
            <a:r>
              <a:rPr kumimoji="1" lang="ja-JP" altLang="en-US" sz="1300" dirty="0">
                <a:latin typeface="+mn-ea"/>
              </a:rPr>
              <a:t>版</a:t>
            </a:r>
          </a:p>
        </p:txBody>
      </p:sp>
      <p:graphicFrame>
        <p:nvGraphicFramePr>
          <p:cNvPr id="17" name="図表 16">
            <a:extLst>
              <a:ext uri="{FF2B5EF4-FFF2-40B4-BE49-F238E27FC236}">
                <a16:creationId xmlns:a16="http://schemas.microsoft.com/office/drawing/2014/main" id="{F0E72416-2ECE-5C63-9DB2-AE01B9BB516E}"/>
              </a:ext>
            </a:extLst>
          </p:cNvPr>
          <p:cNvGraphicFramePr/>
          <p:nvPr>
            <p:extLst>
              <p:ext uri="{D42A27DB-BD31-4B8C-83A1-F6EECF244321}">
                <p14:modId xmlns:p14="http://schemas.microsoft.com/office/powerpoint/2010/main" val="625026046"/>
              </p:ext>
            </p:extLst>
          </p:nvPr>
        </p:nvGraphicFramePr>
        <p:xfrm>
          <a:off x="1339554" y="2331515"/>
          <a:ext cx="9734983" cy="9283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図 6" descr="人形, おもちゃ, 部屋 が含まれている画像&#10;&#10;AI によって生成されたコンテンツは間違っている可能性があります。">
            <a:extLst>
              <a:ext uri="{FF2B5EF4-FFF2-40B4-BE49-F238E27FC236}">
                <a16:creationId xmlns:a16="http://schemas.microsoft.com/office/drawing/2014/main" id="{3E81B6B3-014B-4C33-D917-71E7C824B514}"/>
              </a:ext>
            </a:extLst>
          </p:cNvPr>
          <p:cNvPicPr>
            <a:picLocks noChangeAspect="1"/>
          </p:cNvPicPr>
          <p:nvPr/>
        </p:nvPicPr>
        <p:blipFill>
          <a:blip r:embed="rId9">
            <a:alphaModFix/>
            <a:extLst>
              <a:ext uri="{28A0092B-C50C-407E-A947-70E740481C1C}">
                <a14:useLocalDpi xmlns:a14="http://schemas.microsoft.com/office/drawing/2010/main" val="0"/>
              </a:ext>
            </a:extLst>
          </a:blip>
          <a:srcRect t="26845" r="65841" b="1436"/>
          <a:stretch/>
        </p:blipFill>
        <p:spPr>
          <a:xfrm>
            <a:off x="4758582" y="3378853"/>
            <a:ext cx="2529316" cy="2988675"/>
          </a:xfrm>
          <a:prstGeom prst="rect">
            <a:avLst/>
          </a:prstGeom>
        </p:spPr>
      </p:pic>
      <p:sp>
        <p:nvSpPr>
          <p:cNvPr id="3" name="四角形: 角を丸くする 2">
            <a:extLst>
              <a:ext uri="{FF2B5EF4-FFF2-40B4-BE49-F238E27FC236}">
                <a16:creationId xmlns:a16="http://schemas.microsoft.com/office/drawing/2014/main" id="{87DF2092-F530-5AE1-C4A4-CC2E4174969C}"/>
              </a:ext>
            </a:extLst>
          </p:cNvPr>
          <p:cNvSpPr/>
          <p:nvPr/>
        </p:nvSpPr>
        <p:spPr>
          <a:xfrm>
            <a:off x="1109428" y="617061"/>
            <a:ext cx="2802816" cy="711428"/>
          </a:xfrm>
          <a:prstGeom prst="roundRect">
            <a:avLst/>
          </a:prstGeom>
          <a:solidFill>
            <a:schemeClr val="accent2">
              <a:lumMod val="20000"/>
              <a:lumOff val="80000"/>
            </a:schemeClr>
          </a:solidFill>
          <a:ln w="19050">
            <a:solidFill>
              <a:schemeClr val="accent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テキスト ボックス 3">
            <a:extLst>
              <a:ext uri="{FF2B5EF4-FFF2-40B4-BE49-F238E27FC236}">
                <a16:creationId xmlns:a16="http://schemas.microsoft.com/office/drawing/2014/main" id="{D5F6038C-9A15-A91C-5D1C-AA83AA00E21C}"/>
              </a:ext>
            </a:extLst>
          </p:cNvPr>
          <p:cNvSpPr txBox="1"/>
          <p:nvPr/>
        </p:nvSpPr>
        <p:spPr>
          <a:xfrm>
            <a:off x="1242803" y="721859"/>
            <a:ext cx="3014892" cy="584775"/>
          </a:xfrm>
          <a:prstGeom prst="rect">
            <a:avLst/>
          </a:prstGeom>
          <a:noFill/>
        </p:spPr>
        <p:txBody>
          <a:bodyPr wrap="square" rtlCol="0">
            <a:spAutoFit/>
          </a:bodyPr>
          <a:lstStyle/>
          <a:p>
            <a:r>
              <a:rPr kumimoji="1" lang="ja-JP" altLang="en-US" sz="3200" dirty="0">
                <a:latin typeface="+mn-ea"/>
              </a:rPr>
              <a:t>アセスメント</a:t>
            </a:r>
          </a:p>
        </p:txBody>
      </p:sp>
      <p:cxnSp>
        <p:nvCxnSpPr>
          <p:cNvPr id="5" name="直線コネクタ 4">
            <a:extLst>
              <a:ext uri="{FF2B5EF4-FFF2-40B4-BE49-F238E27FC236}">
                <a16:creationId xmlns:a16="http://schemas.microsoft.com/office/drawing/2014/main" id="{FB2C0844-AF55-3725-9596-043DCDB8B6CE}"/>
              </a:ext>
            </a:extLst>
          </p:cNvPr>
          <p:cNvCxnSpPr>
            <a:cxnSpLocks/>
          </p:cNvCxnSpPr>
          <p:nvPr/>
        </p:nvCxnSpPr>
        <p:spPr>
          <a:xfrm>
            <a:off x="2796681" y="1328489"/>
            <a:ext cx="6764008" cy="0"/>
          </a:xfrm>
          <a:prstGeom prst="line">
            <a:avLst/>
          </a:prstGeom>
          <a:ln>
            <a:solidFill>
              <a:schemeClr val="accent2">
                <a:lumMod val="40000"/>
                <a:lumOff val="60000"/>
              </a:schemeClr>
            </a:solidFill>
          </a:ln>
        </p:spPr>
        <p:style>
          <a:lnRef idx="1">
            <a:schemeClr val="accent6"/>
          </a:lnRef>
          <a:fillRef idx="0">
            <a:schemeClr val="accent6"/>
          </a:fillRef>
          <a:effectRef idx="0">
            <a:schemeClr val="accent6"/>
          </a:effectRef>
          <a:fontRef idx="minor">
            <a:schemeClr val="tx1"/>
          </a:fontRef>
        </p:style>
      </p:cxnSp>
      <p:pic>
        <p:nvPicPr>
          <p:cNvPr id="9" name="図 8">
            <a:extLst>
              <a:ext uri="{FF2B5EF4-FFF2-40B4-BE49-F238E27FC236}">
                <a16:creationId xmlns:a16="http://schemas.microsoft.com/office/drawing/2014/main" id="{7CE3030A-0ED2-A6E6-8924-041B2946C276}"/>
              </a:ext>
            </a:extLst>
          </p:cNvPr>
          <p:cNvPicPr>
            <a:picLocks noChangeAspect="1"/>
          </p:cNvPicPr>
          <p:nvPr/>
        </p:nvPicPr>
        <p:blipFill>
          <a:blip r:embed="rId10">
            <a:alphaModFix/>
            <a:extLst>
              <a:ext uri="{28A0092B-C50C-407E-A947-70E740481C1C}">
                <a14:useLocalDpi xmlns:a14="http://schemas.microsoft.com/office/drawing/2010/main" val="0"/>
              </a:ext>
            </a:extLst>
          </a:blip>
          <a:srcRect b="1402"/>
          <a:stretch/>
        </p:blipFill>
        <p:spPr>
          <a:xfrm>
            <a:off x="4506218" y="2961028"/>
            <a:ext cx="3610054" cy="3418075"/>
          </a:xfrm>
          <a:prstGeom prst="rect">
            <a:avLst/>
          </a:prstGeom>
        </p:spPr>
      </p:pic>
    </p:spTree>
    <p:custDataLst>
      <p:tags r:id="rId1"/>
    </p:custDataLst>
    <p:extLst>
      <p:ext uri="{BB962C8B-B14F-4D97-AF65-F5344CB8AC3E}">
        <p14:creationId xmlns:p14="http://schemas.microsoft.com/office/powerpoint/2010/main" val="3772297378"/>
      </p:ext>
    </p:extLst>
  </p:cSld>
  <p:clrMapOvr>
    <a:masterClrMapping/>
  </p:clrMapOvr>
  <mc:AlternateContent xmlns:mc="http://schemas.openxmlformats.org/markup-compatibility/2006" xmlns:p14="http://schemas.microsoft.com/office/powerpoint/2010/main">
    <mc:Choice Requires="p14">
      <p:transition spd="slow" p14:dur="2000" advTm="31923"/>
    </mc:Choice>
    <mc:Fallback xmlns="">
      <p:transition spd="slow" advTm="3192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E180D4A7-C9FB-4DFB-919C-405C955672EB}">
      <p14:showEvtLst xmlns:p14="http://schemas.microsoft.com/office/powerpoint/2010/main">
        <p14:playEvt time="5" objId="2"/>
        <p14:stopEvt time="31143" objId="2"/>
      </p14:showEvtLst>
    </p:ext>
  </p:extLst>
</p:sld>
</file>

<file path=ppt/tags/tag1.xml><?xml version="1.0" encoding="utf-8"?>
<p:tagLst xmlns:a="http://schemas.openxmlformats.org/drawingml/2006/main" xmlns:r="http://schemas.openxmlformats.org/officeDocument/2006/relationships" xmlns:p="http://schemas.openxmlformats.org/presentationml/2006/main">
  <p:tag name="TIMING" val="|0.2"/>
</p:tagLst>
</file>

<file path=ppt/tags/tag2.xml><?xml version="1.0" encoding="utf-8"?>
<p:tagLst xmlns:a="http://schemas.openxmlformats.org/drawingml/2006/main" xmlns:r="http://schemas.openxmlformats.org/officeDocument/2006/relationships" xmlns:p="http://schemas.openxmlformats.org/presentationml/2006/main">
  <p:tag name="TIMING" val="|23.6"/>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12259</TotalTime>
  <Words>4203</Words>
  <Application>Microsoft Office PowerPoint</Application>
  <PresentationFormat>ワイド画面</PresentationFormat>
  <Paragraphs>385</Paragraphs>
  <Slides>17</Slides>
  <Notes>17</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17</vt:i4>
      </vt:variant>
    </vt:vector>
  </HeadingPairs>
  <TitlesOfParts>
    <vt:vector size="24" baseType="lpstr">
      <vt:lpstr>ElsevierSans</vt:lpstr>
      <vt:lpstr>UD デジタル 教科書体 NK-R</vt:lpstr>
      <vt:lpstr>游ゴシック</vt:lpstr>
      <vt:lpstr>游ゴシック Light</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八神 颯</dc:creator>
  <cp:lastModifiedBy>奈良 麻結</cp:lastModifiedBy>
  <cp:revision>76</cp:revision>
  <cp:lastPrinted>2025-04-02T03:16:00Z</cp:lastPrinted>
  <dcterms:created xsi:type="dcterms:W3CDTF">2024-03-03T03:15:09Z</dcterms:created>
  <dcterms:modified xsi:type="dcterms:W3CDTF">2025-06-09T07:36:43Z</dcterms:modified>
</cp:coreProperties>
</file>