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xml" ContentType="application/vnd.openxmlformats-officedocument.presentationml.tags+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7" r:id="rId2"/>
    <p:sldId id="264" r:id="rId3"/>
    <p:sldId id="281" r:id="rId4"/>
    <p:sldId id="299" r:id="rId5"/>
    <p:sldId id="295" r:id="rId6"/>
    <p:sldId id="283" r:id="rId7"/>
    <p:sldId id="284" r:id="rId8"/>
    <p:sldId id="285" r:id="rId9"/>
    <p:sldId id="298" r:id="rId10"/>
    <p:sldId id="287" r:id="rId11"/>
    <p:sldId id="288" r:id="rId12"/>
    <p:sldId id="289" r:id="rId13"/>
    <p:sldId id="300" r:id="rId14"/>
    <p:sldId id="291" r:id="rId15"/>
    <p:sldId id="292" r:id="rId16"/>
    <p:sldId id="293" r:id="rId17"/>
    <p:sldId id="294" r:id="rId18"/>
  </p:sldIdLst>
  <p:sldSz cx="12192000" cy="6858000"/>
  <p:notesSz cx="6858000" cy="987425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xy0xW/A/LPDhrINDw64RIw==" hashData="XKFIaMIxbD3h29V+4SVNzR0y+z351JvgTR9byF+xWluzVrHoWv/zcjVEcxQKPc7qVcEOS3jEwoXuDYaV0xSBig=="/>
  <p:extLst>
    <p:ext uri="{EFAFB233-063F-42B5-8137-9DF3F51BA10A}">
      <p15:sldGuideLst xmlns:p15="http://schemas.microsoft.com/office/powerpoint/2012/main"/>
    </p:ext>
    <p:ext uri="{2D200454-40CA-4A62-9FC3-DE9A4176ACB9}">
      <p15:notesGuideLst xmlns:p15="http://schemas.microsoft.com/office/powerpoint/2012/main">
        <p15:guide id="1" orient="horz" pos="3110" userDrawn="1">
          <p15:clr>
            <a:srgbClr val="A4A3A4"/>
          </p15:clr>
        </p15:guide>
        <p15:guide id="2" pos="2160"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C7F0D81-C2C9-BA10-5D73-A37FCB9637A2}" name="奈良 麻結" initials="麻奈" userId="S::mayuinara@ncnpchiiki.onmicrosoft.com::74529d65-6a6d-40df-a37e-7011da9a6b0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美智 三宅" initials="美三" lastIdx="3" clrIdx="0">
    <p:extLst>
      <p:ext uri="{19B8F6BF-5375-455C-9EA6-DF929625EA0E}">
        <p15:presenceInfo xmlns:p15="http://schemas.microsoft.com/office/powerpoint/2012/main" userId="7a97ea02ea6aa765" providerId="Windows Live"/>
      </p:ext>
    </p:extLst>
  </p:cmAuthor>
  <p:cmAuthor id="2" name="NCH" initials="N" lastIdx="3" clrIdx="1">
    <p:extLst>
      <p:ext uri="{19B8F6BF-5375-455C-9EA6-DF929625EA0E}">
        <p15:presenceInfo xmlns:p15="http://schemas.microsoft.com/office/powerpoint/2012/main" userId="NCH" providerId="None"/>
      </p:ext>
    </p:extLst>
  </p:cmAuthor>
  <p:cmAuthor id="3" name="こうきょうせいしんけんこういりょうけんきゅうぶ 公共精神健康医療研究部" initials="こ公" lastIdx="16" clrIdx="2">
    <p:extLst>
      <p:ext uri="{19B8F6BF-5375-455C-9EA6-DF929625EA0E}">
        <p15:presenceInfo xmlns:p15="http://schemas.microsoft.com/office/powerpoint/2012/main" userId="800fe150220bcf8c" providerId="Windows Live"/>
      </p:ext>
    </p:extLst>
  </p:cmAuthor>
  <p:cmAuthor id="4" name="友 琴美" initials="琴友" lastIdx="2" clrIdx="3">
    <p:extLst>
      <p:ext uri="{19B8F6BF-5375-455C-9EA6-DF929625EA0E}">
        <p15:presenceInfo xmlns:p15="http://schemas.microsoft.com/office/powerpoint/2012/main" userId="S::tomo-k@ecxis.net::d3370d20-6224-4079-bcb9-60e11c701f3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F890"/>
    <a:srgbClr val="DCEAF7"/>
    <a:srgbClr val="D9F2D0"/>
    <a:srgbClr val="FBE3D6"/>
    <a:srgbClr val="D1D1D1"/>
    <a:srgbClr val="E4960A"/>
    <a:srgbClr val="990033"/>
    <a:srgbClr val="FFFFFF"/>
    <a:srgbClr val="00B489"/>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08FB837D-C827-4EFA-A057-4D05807E0F7C}" styleName="テーマ スタイル 1 - アクセント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8D230F3-CF80-4859-8CE7-A43EE81993B5}" styleName="淡色スタイル 1 - アクセント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12C8C85-51F0-491E-9774-3900AFEF0FD7}" styleName="淡色スタイル 2 - アクセント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8034E78-7F5D-4C2E-B375-FC64B27BC917}" styleName="スタイル (濃色)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1EBBBCC-DAD2-459C-BE2E-F6DE35CF9A28}" styleName="濃色スタイル 2 - アクセント 3/アクセント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16D9F66E-5EB9-4882-86FB-DCBF35E3C3E4}" styleName="中間スタイル 4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8B1032C-EA38-4F05-BA0D-38AFFFC7BED3}" styleName="淡色スタイル 3 - アクセント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中間スタイル 1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853" autoAdjust="0"/>
    <p:restoredTop sz="74670" autoAdjust="0"/>
  </p:normalViewPr>
  <p:slideViewPr>
    <p:cSldViewPr snapToGrid="0">
      <p:cViewPr varScale="1">
        <p:scale>
          <a:sx n="79" d="100"/>
          <a:sy n="79" d="100"/>
        </p:scale>
        <p:origin x="1302" y="78"/>
      </p:cViewPr>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notesViewPr>
    <p:cSldViewPr snapToGrid="0" showGuides="1">
      <p:cViewPr varScale="1">
        <p:scale>
          <a:sx n="75" d="100"/>
          <a:sy n="75" d="100"/>
        </p:scale>
        <p:origin x="4008" y="78"/>
      </p:cViewPr>
      <p:guideLst>
        <p:guide orient="horz" pos="311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8/10/relationships/authors" Targe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DC05295-02B2-46A6-B087-37A983587532}" type="doc">
      <dgm:prSet loTypeId="urn:microsoft.com/office/officeart/2005/8/layout/chevron1" loCatId="process" qsTypeId="urn:microsoft.com/office/officeart/2005/8/quickstyle/simple1" qsCatId="simple" csTypeId="urn:microsoft.com/office/officeart/2005/8/colors/accent2_1" csCatId="accent2" phldr="1"/>
      <dgm:spPr/>
    </dgm:pt>
    <dgm:pt modelId="{10021FB3-DDA3-4D66-8C7E-B31E7239ACD9}">
      <dgm:prSet phldrT="[テキスト]" custT="1"/>
      <dgm:spPr/>
      <dgm:t>
        <a:bodyPr/>
        <a:lstStyle/>
        <a:p>
          <a:r>
            <a:rPr kumimoji="1" lang="ja-JP" altLang="en-US" sz="2000" dirty="0"/>
            <a:t>個別の特徴の把握</a:t>
          </a:r>
        </a:p>
      </dgm:t>
    </dgm:pt>
    <dgm:pt modelId="{1713388F-0412-4DEA-8E28-0F9A60103427}" type="parTrans" cxnId="{1CF77123-99E9-4D9B-81F2-E65F2E9D5872}">
      <dgm:prSet/>
      <dgm:spPr/>
      <dgm:t>
        <a:bodyPr/>
        <a:lstStyle/>
        <a:p>
          <a:endParaRPr kumimoji="1" lang="ja-JP" altLang="en-US" sz="1600"/>
        </a:p>
      </dgm:t>
    </dgm:pt>
    <dgm:pt modelId="{56D27EFF-FF27-4A26-9931-886706CB8DB6}" type="sibTrans" cxnId="{1CF77123-99E9-4D9B-81F2-E65F2E9D5872}">
      <dgm:prSet/>
      <dgm:spPr/>
      <dgm:t>
        <a:bodyPr/>
        <a:lstStyle/>
        <a:p>
          <a:endParaRPr kumimoji="1" lang="ja-JP" altLang="en-US" sz="1600"/>
        </a:p>
      </dgm:t>
    </dgm:pt>
    <dgm:pt modelId="{EE47EAE3-E84B-4794-8A79-BEE6931C4E52}">
      <dgm:prSet phldrT="[テキスト]" custT="1"/>
      <dgm:spPr/>
      <dgm:t>
        <a:bodyPr/>
        <a:lstStyle/>
        <a:p>
          <a:r>
            <a:rPr kumimoji="1" lang="ja-JP" altLang="en-US" sz="2000" dirty="0"/>
            <a:t>共感的な理解</a:t>
          </a:r>
        </a:p>
      </dgm:t>
    </dgm:pt>
    <dgm:pt modelId="{4C485D7B-C8FD-4EC5-BD8E-363172F2C587}" type="parTrans" cxnId="{67FE259E-E34E-4AED-9EDA-08C932FDDA03}">
      <dgm:prSet/>
      <dgm:spPr/>
      <dgm:t>
        <a:bodyPr/>
        <a:lstStyle/>
        <a:p>
          <a:endParaRPr kumimoji="1" lang="ja-JP" altLang="en-US" sz="1600"/>
        </a:p>
      </dgm:t>
    </dgm:pt>
    <dgm:pt modelId="{0C103964-D0C2-4309-A1E3-87E6EA14611E}" type="sibTrans" cxnId="{67FE259E-E34E-4AED-9EDA-08C932FDDA03}">
      <dgm:prSet/>
      <dgm:spPr/>
      <dgm:t>
        <a:bodyPr/>
        <a:lstStyle/>
        <a:p>
          <a:endParaRPr kumimoji="1" lang="ja-JP" altLang="en-US" sz="1600"/>
        </a:p>
      </dgm:t>
    </dgm:pt>
    <dgm:pt modelId="{E7B0798A-090F-42A7-8616-173FEC673C75}">
      <dgm:prSet phldrT="[テキスト]" custT="1"/>
      <dgm:spPr/>
      <dgm:t>
        <a:bodyPr/>
        <a:lstStyle/>
        <a:p>
          <a:r>
            <a:rPr kumimoji="1" lang="ja-JP" altLang="en-US" sz="2000" dirty="0"/>
            <a:t>一般的な要因の評価</a:t>
          </a:r>
        </a:p>
      </dgm:t>
    </dgm:pt>
    <dgm:pt modelId="{7D945448-42DE-4418-BE9F-F857BBA53330}" type="parTrans" cxnId="{2F8B1FD2-248A-44B5-98C0-27E617F1F0C4}">
      <dgm:prSet/>
      <dgm:spPr/>
      <dgm:t>
        <a:bodyPr/>
        <a:lstStyle/>
        <a:p>
          <a:endParaRPr kumimoji="1" lang="ja-JP" altLang="en-US" sz="1600"/>
        </a:p>
      </dgm:t>
    </dgm:pt>
    <dgm:pt modelId="{4D18FD07-EAF6-4DE1-9BF0-4F84BAE6B016}" type="sibTrans" cxnId="{2F8B1FD2-248A-44B5-98C0-27E617F1F0C4}">
      <dgm:prSet/>
      <dgm:spPr/>
      <dgm:t>
        <a:bodyPr/>
        <a:lstStyle/>
        <a:p>
          <a:endParaRPr kumimoji="1" lang="ja-JP" altLang="en-US" sz="1600"/>
        </a:p>
      </dgm:t>
    </dgm:pt>
    <dgm:pt modelId="{8DABA555-22A2-4F2A-8EEF-F188389CBE1A}" type="pres">
      <dgm:prSet presAssocID="{DDC05295-02B2-46A6-B087-37A983587532}" presName="Name0" presStyleCnt="0">
        <dgm:presLayoutVars>
          <dgm:dir/>
          <dgm:animLvl val="lvl"/>
          <dgm:resizeHandles val="exact"/>
        </dgm:presLayoutVars>
      </dgm:prSet>
      <dgm:spPr/>
    </dgm:pt>
    <dgm:pt modelId="{35E8216A-0D79-4339-A51D-FA189E1C4380}" type="pres">
      <dgm:prSet presAssocID="{E7B0798A-090F-42A7-8616-173FEC673C75}" presName="parTxOnly" presStyleLbl="node1" presStyleIdx="0" presStyleCnt="3" custLinFactNeighborY="-1094">
        <dgm:presLayoutVars>
          <dgm:chMax val="0"/>
          <dgm:chPref val="0"/>
          <dgm:bulletEnabled val="1"/>
        </dgm:presLayoutVars>
      </dgm:prSet>
      <dgm:spPr/>
    </dgm:pt>
    <dgm:pt modelId="{CB2F1DA3-B18C-42DA-A3CE-449A58EF739C}" type="pres">
      <dgm:prSet presAssocID="{4D18FD07-EAF6-4DE1-9BF0-4F84BAE6B016}" presName="parTxOnlySpace" presStyleCnt="0"/>
      <dgm:spPr/>
    </dgm:pt>
    <dgm:pt modelId="{1CABC6EF-CF41-4B6A-89E5-44C62790FC11}" type="pres">
      <dgm:prSet presAssocID="{10021FB3-DDA3-4D66-8C7E-B31E7239ACD9}" presName="parTxOnly" presStyleLbl="node1" presStyleIdx="1" presStyleCnt="3" custLinFactNeighborY="-1094">
        <dgm:presLayoutVars>
          <dgm:chMax val="0"/>
          <dgm:chPref val="0"/>
          <dgm:bulletEnabled val="1"/>
        </dgm:presLayoutVars>
      </dgm:prSet>
      <dgm:spPr/>
    </dgm:pt>
    <dgm:pt modelId="{7FBBE5BA-C18A-4C45-8F75-65AF5256E19F}" type="pres">
      <dgm:prSet presAssocID="{56D27EFF-FF27-4A26-9931-886706CB8DB6}" presName="parTxOnlySpace" presStyleCnt="0"/>
      <dgm:spPr/>
    </dgm:pt>
    <dgm:pt modelId="{64876626-261F-465C-8A31-AF38D3CF0847}" type="pres">
      <dgm:prSet presAssocID="{EE47EAE3-E84B-4794-8A79-BEE6931C4E52}" presName="parTxOnly" presStyleLbl="node1" presStyleIdx="2" presStyleCnt="3" custLinFactNeighborY="-1094">
        <dgm:presLayoutVars>
          <dgm:chMax val="0"/>
          <dgm:chPref val="0"/>
          <dgm:bulletEnabled val="1"/>
        </dgm:presLayoutVars>
      </dgm:prSet>
      <dgm:spPr/>
    </dgm:pt>
  </dgm:ptLst>
  <dgm:cxnLst>
    <dgm:cxn modelId="{7763550F-D261-4F55-8617-7E0CA509CD41}" type="presOf" srcId="{E7B0798A-090F-42A7-8616-173FEC673C75}" destId="{35E8216A-0D79-4339-A51D-FA189E1C4380}" srcOrd="0" destOrd="0" presId="urn:microsoft.com/office/officeart/2005/8/layout/chevron1"/>
    <dgm:cxn modelId="{1CF77123-99E9-4D9B-81F2-E65F2E9D5872}" srcId="{DDC05295-02B2-46A6-B087-37A983587532}" destId="{10021FB3-DDA3-4D66-8C7E-B31E7239ACD9}" srcOrd="1" destOrd="0" parTransId="{1713388F-0412-4DEA-8E28-0F9A60103427}" sibTransId="{56D27EFF-FF27-4A26-9931-886706CB8DB6}"/>
    <dgm:cxn modelId="{67FE259E-E34E-4AED-9EDA-08C932FDDA03}" srcId="{DDC05295-02B2-46A6-B087-37A983587532}" destId="{EE47EAE3-E84B-4794-8A79-BEE6931C4E52}" srcOrd="2" destOrd="0" parTransId="{4C485D7B-C8FD-4EC5-BD8E-363172F2C587}" sibTransId="{0C103964-D0C2-4309-A1E3-87E6EA14611E}"/>
    <dgm:cxn modelId="{FE0C4BBA-C87C-41A7-8EA5-27A60C88C160}" type="presOf" srcId="{EE47EAE3-E84B-4794-8A79-BEE6931C4E52}" destId="{64876626-261F-465C-8A31-AF38D3CF0847}" srcOrd="0" destOrd="0" presId="urn:microsoft.com/office/officeart/2005/8/layout/chevron1"/>
    <dgm:cxn modelId="{D6CCCFC5-7265-44DE-A42D-7937A65CFDEA}" type="presOf" srcId="{10021FB3-DDA3-4D66-8C7E-B31E7239ACD9}" destId="{1CABC6EF-CF41-4B6A-89E5-44C62790FC11}" srcOrd="0" destOrd="0" presId="urn:microsoft.com/office/officeart/2005/8/layout/chevron1"/>
    <dgm:cxn modelId="{2F8B1FD2-248A-44B5-98C0-27E617F1F0C4}" srcId="{DDC05295-02B2-46A6-B087-37A983587532}" destId="{E7B0798A-090F-42A7-8616-173FEC673C75}" srcOrd="0" destOrd="0" parTransId="{7D945448-42DE-4418-BE9F-F857BBA53330}" sibTransId="{4D18FD07-EAF6-4DE1-9BF0-4F84BAE6B016}"/>
    <dgm:cxn modelId="{64A752E2-1FE1-4E27-AA3C-C95CD9478865}" type="presOf" srcId="{DDC05295-02B2-46A6-B087-37A983587532}" destId="{8DABA555-22A2-4F2A-8EEF-F188389CBE1A}" srcOrd="0" destOrd="0" presId="urn:microsoft.com/office/officeart/2005/8/layout/chevron1"/>
    <dgm:cxn modelId="{50C54FBA-34A8-492F-88B6-EC46C69A6BEB}" type="presParOf" srcId="{8DABA555-22A2-4F2A-8EEF-F188389CBE1A}" destId="{35E8216A-0D79-4339-A51D-FA189E1C4380}" srcOrd="0" destOrd="0" presId="urn:microsoft.com/office/officeart/2005/8/layout/chevron1"/>
    <dgm:cxn modelId="{CBE4E2A1-1F64-48E1-B1E4-D013EFFD93A1}" type="presParOf" srcId="{8DABA555-22A2-4F2A-8EEF-F188389CBE1A}" destId="{CB2F1DA3-B18C-42DA-A3CE-449A58EF739C}" srcOrd="1" destOrd="0" presId="urn:microsoft.com/office/officeart/2005/8/layout/chevron1"/>
    <dgm:cxn modelId="{00AA47E4-C2BD-491E-92EA-8B7B84011FBF}" type="presParOf" srcId="{8DABA555-22A2-4F2A-8EEF-F188389CBE1A}" destId="{1CABC6EF-CF41-4B6A-89E5-44C62790FC11}" srcOrd="2" destOrd="0" presId="urn:microsoft.com/office/officeart/2005/8/layout/chevron1"/>
    <dgm:cxn modelId="{F9B090B5-D5E1-40DA-B699-C583EB934C40}" type="presParOf" srcId="{8DABA555-22A2-4F2A-8EEF-F188389CBE1A}" destId="{7FBBE5BA-C18A-4C45-8F75-65AF5256E19F}" srcOrd="3" destOrd="0" presId="urn:microsoft.com/office/officeart/2005/8/layout/chevron1"/>
    <dgm:cxn modelId="{012FFF9C-BDAD-41FB-BDE8-D102A5C4902B}" type="presParOf" srcId="{8DABA555-22A2-4F2A-8EEF-F188389CBE1A}" destId="{64876626-261F-465C-8A31-AF38D3CF0847}" srcOrd="4" destOrd="0" presId="urn:microsoft.com/office/officeart/2005/8/layout/chevron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E8216A-0D79-4339-A51D-FA189E1C4380}">
      <dsp:nvSpPr>
        <dsp:cNvPr id="0" name=""/>
        <dsp:cNvSpPr/>
      </dsp:nvSpPr>
      <dsp:spPr>
        <a:xfrm>
          <a:off x="2852" y="0"/>
          <a:ext cx="3474742" cy="928379"/>
        </a:xfrm>
        <a:prstGeom prst="chevron">
          <a:avLst/>
        </a:prstGeom>
        <a:solidFill>
          <a:schemeClr val="lt1">
            <a:hueOff val="0"/>
            <a:satOff val="0"/>
            <a:lumOff val="0"/>
            <a:alphaOff val="0"/>
          </a:schemeClr>
        </a:solidFill>
        <a:ln w="1905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marL="0" lvl="0" indent="0" algn="ctr" defTabSz="889000">
            <a:lnSpc>
              <a:spcPct val="90000"/>
            </a:lnSpc>
            <a:spcBef>
              <a:spcPct val="0"/>
            </a:spcBef>
            <a:spcAft>
              <a:spcPct val="35000"/>
            </a:spcAft>
            <a:buNone/>
          </a:pPr>
          <a:r>
            <a:rPr kumimoji="1" lang="ja-JP" altLang="en-US" sz="2000" kern="1200" dirty="0"/>
            <a:t>一般的な要因の評価</a:t>
          </a:r>
        </a:p>
      </dsp:txBody>
      <dsp:txXfrm>
        <a:off x="467042" y="0"/>
        <a:ext cx="2546363" cy="928379"/>
      </dsp:txXfrm>
    </dsp:sp>
    <dsp:sp modelId="{1CABC6EF-CF41-4B6A-89E5-44C62790FC11}">
      <dsp:nvSpPr>
        <dsp:cNvPr id="0" name=""/>
        <dsp:cNvSpPr/>
      </dsp:nvSpPr>
      <dsp:spPr>
        <a:xfrm>
          <a:off x="3130120" y="0"/>
          <a:ext cx="3474742" cy="928379"/>
        </a:xfrm>
        <a:prstGeom prst="chevron">
          <a:avLst/>
        </a:prstGeom>
        <a:solidFill>
          <a:schemeClr val="lt1">
            <a:hueOff val="0"/>
            <a:satOff val="0"/>
            <a:lumOff val="0"/>
            <a:alphaOff val="0"/>
          </a:schemeClr>
        </a:solidFill>
        <a:ln w="1905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marL="0" lvl="0" indent="0" algn="ctr" defTabSz="889000">
            <a:lnSpc>
              <a:spcPct val="90000"/>
            </a:lnSpc>
            <a:spcBef>
              <a:spcPct val="0"/>
            </a:spcBef>
            <a:spcAft>
              <a:spcPct val="35000"/>
            </a:spcAft>
            <a:buNone/>
          </a:pPr>
          <a:r>
            <a:rPr kumimoji="1" lang="ja-JP" altLang="en-US" sz="2000" kern="1200" dirty="0"/>
            <a:t>個別の特徴の把握</a:t>
          </a:r>
        </a:p>
      </dsp:txBody>
      <dsp:txXfrm>
        <a:off x="3594310" y="0"/>
        <a:ext cx="2546363" cy="928379"/>
      </dsp:txXfrm>
    </dsp:sp>
    <dsp:sp modelId="{64876626-261F-465C-8A31-AF38D3CF0847}">
      <dsp:nvSpPr>
        <dsp:cNvPr id="0" name=""/>
        <dsp:cNvSpPr/>
      </dsp:nvSpPr>
      <dsp:spPr>
        <a:xfrm>
          <a:off x="6257388" y="0"/>
          <a:ext cx="3474742" cy="928379"/>
        </a:xfrm>
        <a:prstGeom prst="chevron">
          <a:avLst/>
        </a:prstGeom>
        <a:solidFill>
          <a:schemeClr val="lt1">
            <a:hueOff val="0"/>
            <a:satOff val="0"/>
            <a:lumOff val="0"/>
            <a:alphaOff val="0"/>
          </a:schemeClr>
        </a:solidFill>
        <a:ln w="1905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marL="0" lvl="0" indent="0" algn="ctr" defTabSz="889000">
            <a:lnSpc>
              <a:spcPct val="90000"/>
            </a:lnSpc>
            <a:spcBef>
              <a:spcPct val="0"/>
            </a:spcBef>
            <a:spcAft>
              <a:spcPct val="35000"/>
            </a:spcAft>
            <a:buNone/>
          </a:pPr>
          <a:r>
            <a:rPr kumimoji="1" lang="ja-JP" altLang="en-US" sz="2000" kern="1200" dirty="0"/>
            <a:t>共感的な理解</a:t>
          </a:r>
        </a:p>
      </dsp:txBody>
      <dsp:txXfrm>
        <a:off x="6721578" y="0"/>
        <a:ext cx="2546363" cy="928379"/>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2971800" cy="495427"/>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1"/>
            <a:ext cx="2971800" cy="495427"/>
          </a:xfrm>
          <a:prstGeom prst="rect">
            <a:avLst/>
          </a:prstGeom>
        </p:spPr>
        <p:txBody>
          <a:bodyPr vert="horz" lIns="91440" tIns="45720" rIns="91440" bIns="45720" rtlCol="0"/>
          <a:lstStyle>
            <a:lvl1pPr algn="r">
              <a:defRPr sz="1200"/>
            </a:lvl1pPr>
          </a:lstStyle>
          <a:p>
            <a:fld id="{1B6B6BB0-808A-4AB9-9018-617A61931691}" type="datetimeFigureOut">
              <a:rPr kumimoji="1" lang="ja-JP" altLang="en-US" smtClean="0"/>
              <a:t>2025/6/9</a:t>
            </a:fld>
            <a:endParaRPr kumimoji="1" lang="ja-JP" altLang="en-US"/>
          </a:p>
        </p:txBody>
      </p:sp>
      <p:sp>
        <p:nvSpPr>
          <p:cNvPr id="4" name="スライド イメージ プレースホルダー 3"/>
          <p:cNvSpPr>
            <a:spLocks noGrp="1" noRot="1" noChangeAspect="1"/>
          </p:cNvSpPr>
          <p:nvPr>
            <p:ph type="sldImg" idx="2"/>
          </p:nvPr>
        </p:nvSpPr>
        <p:spPr>
          <a:xfrm>
            <a:off x="468313" y="1235075"/>
            <a:ext cx="5921375" cy="333216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751982"/>
            <a:ext cx="5486400" cy="388798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8824"/>
            <a:ext cx="2971800" cy="495426"/>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9378824"/>
            <a:ext cx="2971800" cy="495426"/>
          </a:xfrm>
          <a:prstGeom prst="rect">
            <a:avLst/>
          </a:prstGeom>
        </p:spPr>
        <p:txBody>
          <a:bodyPr vert="horz" lIns="91440" tIns="45720" rIns="91440" bIns="45720" rtlCol="0" anchor="b"/>
          <a:lstStyle>
            <a:lvl1pPr algn="r">
              <a:defRPr sz="1200"/>
            </a:lvl1pPr>
          </a:lstStyle>
          <a:p>
            <a:fld id="{37FC9F54-A53E-4658-BFFC-C44314BEC9B5}" type="slidenum">
              <a:rPr kumimoji="1" lang="ja-JP" altLang="en-US" smtClean="0"/>
              <a:t>‹#›</a:t>
            </a:fld>
            <a:endParaRPr kumimoji="1" lang="ja-JP" altLang="en-US"/>
          </a:p>
        </p:txBody>
      </p:sp>
    </p:spTree>
    <p:extLst>
      <p:ext uri="{BB962C8B-B14F-4D97-AF65-F5344CB8AC3E}">
        <p14:creationId xmlns:p14="http://schemas.microsoft.com/office/powerpoint/2010/main" val="70691151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UD デジタル 教科書体 NK-R" panose="02020400000000000000" pitchFamily="18" charset="-128"/>
        <a:ea typeface="UD デジタル 教科書体 NK-R" panose="02020400000000000000" pitchFamily="18" charset="-128"/>
        <a:cs typeface="+mn-cs"/>
      </a:defRPr>
    </a:lvl1pPr>
    <a:lvl2pPr marL="457200" algn="l" defTabSz="914400" rtl="0" eaLnBrk="1" latinLnBrk="0" hangingPunct="1">
      <a:defRPr kumimoji="1" sz="1200" kern="1200">
        <a:solidFill>
          <a:schemeClr val="tx1"/>
        </a:solidFill>
        <a:latin typeface="UD デジタル 教科書体 NK-R" panose="02020400000000000000" pitchFamily="18" charset="-128"/>
        <a:ea typeface="UD デジタル 教科書体 NK-R" panose="02020400000000000000" pitchFamily="18" charset="-128"/>
        <a:cs typeface="+mn-cs"/>
      </a:defRPr>
    </a:lvl2pPr>
    <a:lvl3pPr marL="914400" algn="l" defTabSz="914400" rtl="0" eaLnBrk="1" latinLnBrk="0" hangingPunct="1">
      <a:defRPr kumimoji="1" sz="1200" kern="1200">
        <a:solidFill>
          <a:schemeClr val="tx1"/>
        </a:solidFill>
        <a:latin typeface="UD デジタル 教科書体 NK-R" panose="02020400000000000000" pitchFamily="18" charset="-128"/>
        <a:ea typeface="UD デジタル 教科書体 NK-R" panose="02020400000000000000" pitchFamily="18" charset="-128"/>
        <a:cs typeface="+mn-cs"/>
      </a:defRPr>
    </a:lvl3pPr>
    <a:lvl4pPr marL="1371600" algn="l" defTabSz="914400" rtl="0" eaLnBrk="1" latinLnBrk="0" hangingPunct="1">
      <a:defRPr kumimoji="1" sz="1200" kern="1200">
        <a:solidFill>
          <a:schemeClr val="tx1"/>
        </a:solidFill>
        <a:latin typeface="UD デジタル 教科書体 NK-R" panose="02020400000000000000" pitchFamily="18" charset="-128"/>
        <a:ea typeface="UD デジタル 教科書体 NK-R" panose="02020400000000000000" pitchFamily="18" charset="-128"/>
        <a:cs typeface="+mn-cs"/>
      </a:defRPr>
    </a:lvl4pPr>
    <a:lvl5pPr marL="1828800" algn="l" defTabSz="914400" rtl="0" eaLnBrk="1" latinLnBrk="0" hangingPunct="1">
      <a:defRPr kumimoji="1" sz="1200" kern="1200">
        <a:solidFill>
          <a:schemeClr val="tx1"/>
        </a:solidFill>
        <a:latin typeface="UD デジタル 教科書体 NK-R" panose="02020400000000000000" pitchFamily="18" charset="-128"/>
        <a:ea typeface="UD デジタル 教科書体 NK-R" panose="02020400000000000000"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3110" userDrawn="1">
          <p15:clr>
            <a:srgbClr val="F26B43"/>
          </p15:clr>
        </p15:guide>
        <p15:guide id="2"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latin typeface="+mn-ea"/>
                <a:ea typeface="+mn-ea"/>
              </a:rPr>
              <a:t>皆様</a:t>
            </a:r>
          </a:p>
          <a:p>
            <a:r>
              <a:rPr lang="ja-JP" altLang="en-US" dirty="0">
                <a:latin typeface="+mn-ea"/>
                <a:ea typeface="+mn-ea"/>
              </a:rPr>
              <a:t>お疲れのところ、行動制限最小化のための研修シリーズ第</a:t>
            </a:r>
            <a:r>
              <a:rPr lang="en-US" altLang="ja-JP" dirty="0">
                <a:latin typeface="+mn-ea"/>
                <a:ea typeface="+mn-ea"/>
              </a:rPr>
              <a:t>6</a:t>
            </a:r>
            <a:r>
              <a:rPr lang="ja-JP" altLang="en-US" dirty="0">
                <a:latin typeface="+mn-ea"/>
                <a:ea typeface="+mn-ea"/>
              </a:rPr>
              <a:t>回をご視聴いただき、ありがとうございます。</a:t>
            </a:r>
          </a:p>
          <a:p>
            <a:r>
              <a:rPr lang="ja-JP" altLang="en-US" dirty="0">
                <a:latin typeface="+mn-ea"/>
                <a:ea typeface="+mn-ea"/>
              </a:rPr>
              <a:t>本日のテーマは「ディエスカレーション」です。</a:t>
            </a:r>
            <a:endParaRPr lang="en-US" altLang="ja-JP" dirty="0">
              <a:latin typeface="+mn-ea"/>
              <a:ea typeface="+mn-ea"/>
            </a:endParaRPr>
          </a:p>
          <a:p>
            <a:r>
              <a:rPr lang="ja-JP" altLang="en-US" dirty="0">
                <a:latin typeface="+mn-ea"/>
                <a:ea typeface="+mn-ea"/>
              </a:rPr>
              <a:t>これは、暴力の回避につながり、行動制限を予防するために役立つ方法ですので、知識を身に着けておく必要があるでしょう。</a:t>
            </a:r>
            <a:endParaRPr lang="en-US" altLang="ja-JP" dirty="0">
              <a:latin typeface="+mn-ea"/>
              <a:ea typeface="+mn-ea"/>
            </a:endParaRPr>
          </a:p>
          <a:p>
            <a:endParaRPr lang="en-US" altLang="ja-JP" dirty="0">
              <a:latin typeface="+mn-ea"/>
              <a:ea typeface="+mn-ea"/>
            </a:endParaRPr>
          </a:p>
          <a:p>
            <a:r>
              <a:rPr lang="en-US" altLang="ja-JP" b="0" i="0" dirty="0">
                <a:effectLst/>
                <a:latin typeface="+mn-ea"/>
                <a:ea typeface="+mn-ea"/>
              </a:rPr>
              <a:t>※</a:t>
            </a:r>
            <a:r>
              <a:rPr lang="ja-JP" altLang="en-US" b="0" i="0" dirty="0">
                <a:effectLst/>
                <a:latin typeface="+mn-ea"/>
                <a:ea typeface="+mn-ea"/>
              </a:rPr>
              <a:t>以下はメモの為、台本ではありません。 </a:t>
            </a:r>
            <a:endParaRPr lang="en-US" altLang="ja-JP" b="0" i="0" dirty="0">
              <a:effectLst/>
              <a:latin typeface="+mn-ea"/>
              <a:ea typeface="+mn-ea"/>
            </a:endParaRPr>
          </a:p>
          <a:p>
            <a:r>
              <a:rPr lang="ja-JP" altLang="en-US" b="0" i="0" dirty="0">
                <a:effectLst/>
                <a:latin typeface="+mn-ea"/>
                <a:ea typeface="+mn-ea"/>
              </a:rPr>
              <a:t>この資料は</a:t>
            </a:r>
            <a:r>
              <a:rPr lang="en-US" altLang="ja-JP" b="0" i="0" dirty="0">
                <a:effectLst/>
                <a:latin typeface="+mn-ea"/>
                <a:ea typeface="+mn-ea"/>
              </a:rPr>
              <a:t>PowerPoint</a:t>
            </a:r>
            <a:r>
              <a:rPr lang="ja-JP" altLang="en-US" b="0" i="0" dirty="0">
                <a:effectLst/>
                <a:latin typeface="+mn-ea"/>
                <a:ea typeface="+mn-ea"/>
              </a:rPr>
              <a:t>のプレゼンテーション機能を使っていただく事を想定している為、 このタイミングでスライドを次に遷移し、アニメーションを再生して欲しいという箇所が数点有ります。 </a:t>
            </a:r>
            <a:endParaRPr lang="en-US" altLang="ja-JP" b="0" i="0" dirty="0">
              <a:effectLst/>
              <a:latin typeface="+mn-ea"/>
              <a:ea typeface="+mn-ea"/>
            </a:endParaRPr>
          </a:p>
          <a:p>
            <a:r>
              <a:rPr lang="ja-JP" altLang="en-US" b="0" i="0" dirty="0">
                <a:effectLst/>
                <a:latin typeface="+mn-ea"/>
                <a:ea typeface="+mn-ea"/>
              </a:rPr>
              <a:t>その際には「⏎」の記号が記載されているので、このタイミングでスライドを次のページに更新するようお願い致します。</a:t>
            </a:r>
            <a:endParaRPr lang="ja-JP" altLang="en-US" sz="1200" dirty="0">
              <a:latin typeface="+mn-ea"/>
              <a:ea typeface="+mn-ea"/>
            </a:endParaRPr>
          </a:p>
        </p:txBody>
      </p:sp>
      <p:sp>
        <p:nvSpPr>
          <p:cNvPr id="4" name="スライド番号プレースホルダー 3"/>
          <p:cNvSpPr>
            <a:spLocks noGrp="1"/>
          </p:cNvSpPr>
          <p:nvPr>
            <p:ph type="sldNum" sz="quarter" idx="5"/>
          </p:nvPr>
        </p:nvSpPr>
        <p:spPr/>
        <p:txBody>
          <a:bodyPr/>
          <a:lstStyle/>
          <a:p>
            <a:fld id="{37FC9F54-A53E-4658-BFFC-C44314BEC9B5}" type="slidenum">
              <a:rPr kumimoji="1" lang="ja-JP" altLang="en-US" smtClean="0"/>
              <a:t>1</a:t>
            </a:fld>
            <a:endParaRPr kumimoji="1" lang="ja-JP" altLang="en-US"/>
          </a:p>
        </p:txBody>
      </p:sp>
    </p:spTree>
    <p:extLst>
      <p:ext uri="{BB962C8B-B14F-4D97-AF65-F5344CB8AC3E}">
        <p14:creationId xmlns:p14="http://schemas.microsoft.com/office/powerpoint/2010/main" val="5759684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8538E5-BB23-F08A-24DF-F49C03A8986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5C4B50E-14FF-59E5-2008-A8031940E2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8417FBD-563F-8693-776E-128B82FC50A4}"/>
              </a:ext>
            </a:extLst>
          </p:cNvPr>
          <p:cNvSpPr>
            <a:spLocks noGrp="1"/>
          </p:cNvSpPr>
          <p:nvPr>
            <p:ph type="body" idx="1"/>
          </p:nvPr>
        </p:nvSpPr>
        <p:spPr>
          <a:xfrm>
            <a:off x="685800" y="4751983"/>
            <a:ext cx="5486400" cy="4626841"/>
          </a:xfrm>
        </p:spPr>
        <p:txBody>
          <a:bodyPr/>
          <a:lstStyle/>
          <a:p>
            <a:r>
              <a:rPr kumimoji="1" lang="ja-JP" altLang="en-US" dirty="0">
                <a:latin typeface="+mn-ea"/>
                <a:ea typeface="+mn-ea"/>
              </a:rPr>
              <a:t>アセスメントの視点として、特におさえておきたい項目を２つ挙げています。</a:t>
            </a:r>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まず</a:t>
            </a:r>
            <a:r>
              <a:rPr kumimoji="1" lang="en-US" altLang="ja-JP" dirty="0">
                <a:latin typeface="+mn-ea"/>
                <a:ea typeface="+mn-ea"/>
              </a:rPr>
              <a:t>1</a:t>
            </a:r>
            <a:r>
              <a:rPr kumimoji="1" lang="ja-JP" altLang="en-US" dirty="0">
                <a:latin typeface="+mn-ea"/>
                <a:ea typeface="+mn-ea"/>
              </a:rPr>
              <a:t>つ目は、基本的な要因として、精神疾患や環境を評価するとともに、ほかの状況因子との関係の評価をすることです。</a:t>
            </a:r>
            <a:endParaRPr kumimoji="1" lang="en-US" altLang="ja-JP" dirty="0">
              <a:latin typeface="+mn-ea"/>
              <a:ea typeface="+mn-ea"/>
            </a:endParaRPr>
          </a:p>
          <a:p>
            <a:r>
              <a:rPr lang="ja-JP" altLang="en-US" strike="noStrike" dirty="0">
                <a:latin typeface="+mn-ea"/>
                <a:ea typeface="+mn-ea"/>
              </a:rPr>
              <a:t>２つ目に攻撃性・暴力の</a:t>
            </a:r>
            <a:r>
              <a:rPr kumimoji="1" lang="ja-JP" altLang="en-US" dirty="0">
                <a:latin typeface="+mn-ea"/>
                <a:ea typeface="+mn-ea"/>
              </a:rPr>
              <a:t>リスクを増加・減少させる要因の探索も重要な視点であり、それを行うことが、危険を回避するための準備となります。</a:t>
            </a:r>
            <a:endParaRPr kumimoji="1" lang="en-US" altLang="ja-JP" dirty="0">
              <a:latin typeface="+mn-ea"/>
              <a:ea typeface="+mn-ea"/>
            </a:endParaRPr>
          </a:p>
          <a:p>
            <a:endParaRPr kumimoji="1" lang="en-US" altLang="ja-JP" dirty="0">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n-ea"/>
                <a:ea typeface="+mn-ea"/>
              </a:rPr>
              <a:t>これらのアセスメントの視点を踏まえたうえで、リスクの性質と程度の予測や攻撃対象の保護方法について検討することが</a:t>
            </a:r>
            <a:r>
              <a:rPr lang="ja-JP" altLang="en-US" dirty="0">
                <a:latin typeface="+mn-ea"/>
                <a:ea typeface="+mn-ea"/>
              </a:rPr>
              <a:t>ディエスカレーションの際に役立ちます。</a:t>
            </a:r>
            <a:endParaRPr kumimoji="1" lang="ja-JP" altLang="en-US" dirty="0">
              <a:latin typeface="+mn-ea"/>
              <a:ea typeface="+mn-ea"/>
            </a:endParaRPr>
          </a:p>
        </p:txBody>
      </p:sp>
      <p:sp>
        <p:nvSpPr>
          <p:cNvPr id="4" name="スライド番号プレースホルダー 3">
            <a:extLst>
              <a:ext uri="{FF2B5EF4-FFF2-40B4-BE49-F238E27FC236}">
                <a16:creationId xmlns:a16="http://schemas.microsoft.com/office/drawing/2014/main" id="{E0318FF8-B591-EC24-1C7B-A16772B0A3F0}"/>
              </a:ext>
            </a:extLst>
          </p:cNvPr>
          <p:cNvSpPr>
            <a:spLocks noGrp="1"/>
          </p:cNvSpPr>
          <p:nvPr>
            <p:ph type="sldNum" sz="quarter" idx="5"/>
          </p:nvPr>
        </p:nvSpPr>
        <p:spPr/>
        <p:txBody>
          <a:bodyPr/>
          <a:lstStyle/>
          <a:p>
            <a:fld id="{37FC9F54-A53E-4658-BFFC-C44314BEC9B5}" type="slidenum">
              <a:rPr kumimoji="1" lang="ja-JP" altLang="en-US" smtClean="0"/>
              <a:t>10</a:t>
            </a:fld>
            <a:endParaRPr kumimoji="1" lang="ja-JP" altLang="en-US"/>
          </a:p>
        </p:txBody>
      </p:sp>
    </p:spTree>
    <p:extLst>
      <p:ext uri="{BB962C8B-B14F-4D97-AF65-F5344CB8AC3E}">
        <p14:creationId xmlns:p14="http://schemas.microsoft.com/office/powerpoint/2010/main" val="3746240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4D1D3B-4531-486F-6F7E-18E92179FD3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D3C9861-84BB-A61D-B943-797F4C6E629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428E59E-E3D2-BEAB-5CFD-689D7B7D3958}"/>
              </a:ext>
            </a:extLst>
          </p:cNvPr>
          <p:cNvSpPr>
            <a:spLocks noGrp="1"/>
          </p:cNvSpPr>
          <p:nvPr>
            <p:ph type="body" idx="1"/>
          </p:nvPr>
        </p:nvSpPr>
        <p:spPr/>
        <p:txBody>
          <a:bodyPr/>
          <a:lstStyle/>
          <a:p>
            <a:r>
              <a:rPr kumimoji="1" lang="ja-JP" altLang="en-US" dirty="0">
                <a:latin typeface="+mn-ea"/>
                <a:ea typeface="+mn-ea"/>
              </a:rPr>
              <a:t>最後に介入です。</a:t>
            </a:r>
            <a:endParaRPr kumimoji="1" lang="en-US" altLang="ja-JP" dirty="0">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n-ea"/>
                <a:ea typeface="+mn-ea"/>
              </a:rPr>
              <a:t>適切で安全、効果的なアプローチとなるよう、ディエスカレーションの実践方法を正しく理解しましょう。</a:t>
            </a:r>
            <a:endParaRPr kumimoji="1" lang="en-US" altLang="ja-JP" dirty="0">
              <a:latin typeface="+mn-ea"/>
              <a:ea typeface="+mn-ea"/>
            </a:endParaRPr>
          </a:p>
          <a:p>
            <a:pPr marL="0" indent="0" defTabSz="914269" eaLnBrk="1" fontAlgn="auto" hangingPunct="1">
              <a:spcBef>
                <a:spcPts val="1000"/>
              </a:spcBef>
              <a:spcAft>
                <a:spcPts val="0"/>
              </a:spcAft>
              <a:buFont typeface="Wingdings" panose="05000000000000000000" pitchFamily="2" charset="2"/>
              <a:buNone/>
              <a:defRPr/>
            </a:pPr>
            <a:endParaRPr kumimoji="1" lang="en-US" altLang="ja-JP" dirty="0">
              <a:latin typeface="+mn-ea"/>
              <a:ea typeface="+mn-ea"/>
            </a:endParaRPr>
          </a:p>
          <a:p>
            <a:pPr marL="0" indent="0" defTabSz="914269" eaLnBrk="1" fontAlgn="auto" hangingPunct="1">
              <a:spcBef>
                <a:spcPts val="1000"/>
              </a:spcBef>
              <a:spcAft>
                <a:spcPts val="0"/>
              </a:spcAft>
              <a:buFont typeface="Wingdings" panose="05000000000000000000" pitchFamily="2" charset="2"/>
              <a:buNone/>
              <a:defRPr/>
            </a:pPr>
            <a:r>
              <a:rPr kumimoji="1" lang="ja-JP" altLang="en-US" dirty="0">
                <a:latin typeface="+mn-ea"/>
                <a:ea typeface="+mn-ea"/>
              </a:rPr>
              <a:t>ディエスカレーションの前提として、</a:t>
            </a:r>
            <a:r>
              <a:rPr kumimoji="1" lang="en-US" altLang="ja-JP" dirty="0">
                <a:latin typeface="+mn-ea"/>
                <a:ea typeface="+mn-ea"/>
              </a:rPr>
              <a:t>1</a:t>
            </a:r>
            <a:r>
              <a:rPr kumimoji="1" lang="ja-JP" altLang="en-US" dirty="0">
                <a:latin typeface="+mn-ea"/>
                <a:ea typeface="+mn-ea"/>
              </a:rPr>
              <a:t>人のスタッフが責任をもって状況をコントロールし、常に暴力の発生に備え、</a:t>
            </a:r>
            <a:r>
              <a:rPr lang="ja-JP" altLang="en-US" dirty="0">
                <a:latin typeface="+mn-ea"/>
                <a:ea typeface="+mn-ea"/>
              </a:rPr>
              <a:t>ディエスカレーションテクニックが効果的な状況か判断をすることが重要です。</a:t>
            </a:r>
            <a:endParaRPr lang="en-US" altLang="ja-JP" dirty="0">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n-ea"/>
                <a:ea typeface="+mn-ea"/>
              </a:rPr>
              <a:t>この役割は、必ずしも担当スタッフが適切とは限らず、その状況を解決するのに最適なスタッフが対応できるようにします。</a:t>
            </a:r>
            <a:endParaRPr kumimoji="1" lang="en-US" altLang="ja-JP" dirty="0">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n-ea"/>
                <a:ea typeface="+mn-ea"/>
              </a:rPr>
              <a:t>特に攻撃対象になっているスタッフがいる場合は、速やかに交代し、対応するスタッフの性別、年齢、ポジション、関係性などを考慮し、体制を整えることが大切です。</a:t>
            </a:r>
          </a:p>
        </p:txBody>
      </p:sp>
      <p:sp>
        <p:nvSpPr>
          <p:cNvPr id="4" name="スライド番号プレースホルダー 3">
            <a:extLst>
              <a:ext uri="{FF2B5EF4-FFF2-40B4-BE49-F238E27FC236}">
                <a16:creationId xmlns:a16="http://schemas.microsoft.com/office/drawing/2014/main" id="{95883D16-6E94-BC6D-905B-7C816E4BFD3B}"/>
              </a:ext>
            </a:extLst>
          </p:cNvPr>
          <p:cNvSpPr>
            <a:spLocks noGrp="1"/>
          </p:cNvSpPr>
          <p:nvPr>
            <p:ph type="sldNum" sz="quarter" idx="5"/>
          </p:nvPr>
        </p:nvSpPr>
        <p:spPr/>
        <p:txBody>
          <a:bodyPr/>
          <a:lstStyle/>
          <a:p>
            <a:fld id="{37FC9F54-A53E-4658-BFFC-C44314BEC9B5}" type="slidenum">
              <a:rPr kumimoji="1" lang="ja-JP" altLang="en-US" smtClean="0"/>
              <a:t>11</a:t>
            </a:fld>
            <a:endParaRPr kumimoji="1" lang="ja-JP" altLang="en-US"/>
          </a:p>
        </p:txBody>
      </p:sp>
    </p:spTree>
    <p:extLst>
      <p:ext uri="{BB962C8B-B14F-4D97-AF65-F5344CB8AC3E}">
        <p14:creationId xmlns:p14="http://schemas.microsoft.com/office/powerpoint/2010/main" val="6898558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D546A2-310A-34AA-84E8-3FE9B5B662A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69BA751-640E-0CEC-B30B-C34E54C545F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0B07C0A-2E3A-EEBC-C21B-7EAA7FAADF37}"/>
              </a:ext>
            </a:extLst>
          </p:cNvPr>
          <p:cNvSpPr>
            <a:spLocks noGrp="1"/>
          </p:cNvSpPr>
          <p:nvPr>
            <p:ph type="body" idx="1"/>
          </p:nvPr>
        </p:nvSpPr>
        <p:spPr/>
        <p:txBody>
          <a:bodyPr/>
          <a:lstStyle/>
          <a:p>
            <a:r>
              <a:rPr kumimoji="1" lang="ja-JP" altLang="en-US" dirty="0">
                <a:latin typeface="+mn-ea"/>
                <a:ea typeface="+mn-ea"/>
              </a:rPr>
              <a:t>ディエスカレーションを実践する際には、周辺環境を管理することが重要です。</a:t>
            </a:r>
            <a:endParaRPr kumimoji="1" lang="en-US" altLang="ja-JP" dirty="0">
              <a:latin typeface="+mn-ea"/>
              <a:ea typeface="+mn-ea"/>
            </a:endParaRPr>
          </a:p>
          <a:p>
            <a:r>
              <a:rPr kumimoji="1" lang="ja-JP" altLang="en-US" dirty="0">
                <a:latin typeface="+mn-ea"/>
                <a:ea typeface="+mn-ea"/>
              </a:rPr>
              <a:t>それは、当該患者のほか、他の患者、スタッフの安全を守ることにつながります。</a:t>
            </a:r>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患者の興奮状態が認められたときには、他の患者あるいは当該患者を移動させ、</a:t>
            </a:r>
            <a:endParaRPr kumimoji="1" lang="en-US" altLang="ja-JP" dirty="0">
              <a:latin typeface="+mn-ea"/>
              <a:ea typeface="+mn-ea"/>
            </a:endParaRPr>
          </a:p>
          <a:p>
            <a:r>
              <a:rPr kumimoji="1" lang="ja-JP" altLang="en-US" dirty="0">
                <a:latin typeface="+mn-ea"/>
                <a:ea typeface="+mn-ea"/>
              </a:rPr>
              <a:t>周辺や患者の身に着けているもので危険なものはないか確認し、あった場合には、除去していきます。</a:t>
            </a:r>
            <a:endParaRPr kumimoji="1" lang="en-US" altLang="ja-JP" dirty="0">
              <a:latin typeface="+mn-ea"/>
              <a:ea typeface="+mn-ea"/>
            </a:endParaRPr>
          </a:p>
          <a:p>
            <a:r>
              <a:rPr kumimoji="1" lang="ja-JP" altLang="en-US" dirty="0">
                <a:latin typeface="+mn-ea"/>
                <a:ea typeface="+mn-ea"/>
              </a:rPr>
              <a:t>同時に、応援の必要性を検討していきます。</a:t>
            </a:r>
            <a:endParaRPr kumimoji="1" lang="en-US" altLang="ja-JP" dirty="0">
              <a:latin typeface="+mn-ea"/>
              <a:ea typeface="+mn-ea"/>
            </a:endParaRPr>
          </a:p>
          <a:p>
            <a:r>
              <a:rPr kumimoji="1" lang="ja-JP" altLang="en-US" dirty="0">
                <a:latin typeface="+mn-ea"/>
                <a:ea typeface="+mn-ea"/>
              </a:rPr>
              <a:t>音が刺激になることもあるので、周辺の音は消すようにします。</a:t>
            </a:r>
            <a:endParaRPr kumimoji="1" lang="en-US" altLang="ja-JP" dirty="0">
              <a:latin typeface="+mn-ea"/>
              <a:ea typeface="+mn-ea"/>
            </a:endParaRPr>
          </a:p>
          <a:p>
            <a:r>
              <a:rPr kumimoji="1" lang="ja-JP" altLang="en-US" dirty="0">
                <a:latin typeface="+mn-ea"/>
                <a:ea typeface="+mn-ea"/>
              </a:rPr>
              <a:t>環境調整が必要な状況であることを他の患者に説明し、他のスタッフには状況を説明し、情報を共有しておくことが大切です。</a:t>
            </a:r>
            <a:endParaRPr kumimoji="1" lang="en-US" altLang="ja-JP" dirty="0">
              <a:latin typeface="+mn-ea"/>
              <a:ea typeface="+mn-ea"/>
            </a:endParaRPr>
          </a:p>
        </p:txBody>
      </p:sp>
      <p:sp>
        <p:nvSpPr>
          <p:cNvPr id="4" name="スライド番号プレースホルダー 3">
            <a:extLst>
              <a:ext uri="{FF2B5EF4-FFF2-40B4-BE49-F238E27FC236}">
                <a16:creationId xmlns:a16="http://schemas.microsoft.com/office/drawing/2014/main" id="{50165BB3-508E-2B51-EFDC-255A32E6A046}"/>
              </a:ext>
            </a:extLst>
          </p:cNvPr>
          <p:cNvSpPr>
            <a:spLocks noGrp="1"/>
          </p:cNvSpPr>
          <p:nvPr>
            <p:ph type="sldNum" sz="quarter" idx="5"/>
          </p:nvPr>
        </p:nvSpPr>
        <p:spPr/>
        <p:txBody>
          <a:bodyPr/>
          <a:lstStyle/>
          <a:p>
            <a:fld id="{37FC9F54-A53E-4658-BFFC-C44314BEC9B5}" type="slidenum">
              <a:rPr kumimoji="1" lang="ja-JP" altLang="en-US" smtClean="0"/>
              <a:t>12</a:t>
            </a:fld>
            <a:endParaRPr kumimoji="1" lang="ja-JP" altLang="en-US"/>
          </a:p>
        </p:txBody>
      </p:sp>
    </p:spTree>
    <p:extLst>
      <p:ext uri="{BB962C8B-B14F-4D97-AF65-F5344CB8AC3E}">
        <p14:creationId xmlns:p14="http://schemas.microsoft.com/office/powerpoint/2010/main" val="20365265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7E3EEA-27F8-32C1-DC5B-A32527BCB60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D28C1E1-44EB-5315-F18A-1B5567E6194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59906FE-A0CA-661A-C4E6-0007513351D1}"/>
              </a:ext>
            </a:extLst>
          </p:cNvPr>
          <p:cNvSpPr>
            <a:spLocks noGrp="1"/>
          </p:cNvSpPr>
          <p:nvPr>
            <p:ph type="body" idx="1"/>
          </p:nvPr>
        </p:nvSpPr>
        <p:spPr/>
        <p:txBody>
          <a:bodyPr/>
          <a:lstStyle/>
          <a:p>
            <a:r>
              <a:rPr kumimoji="1" lang="ja-JP" altLang="en-US" dirty="0">
                <a:latin typeface="+mn-ea"/>
                <a:ea typeface="+mn-ea"/>
              </a:rPr>
              <a:t>ディエスカレーションの実践では、患者のパーソナルスペースを確保することが求められます。</a:t>
            </a:r>
            <a:endParaRPr kumimoji="1" lang="en-US" altLang="ja-JP" dirty="0">
              <a:latin typeface="+mn-ea"/>
              <a:ea typeface="+mn-ea"/>
            </a:endParaRPr>
          </a:p>
          <a:p>
            <a:r>
              <a:rPr kumimoji="1" lang="ja-JP" altLang="en-US" dirty="0">
                <a:latin typeface="+mn-ea"/>
                <a:ea typeface="+mn-ea"/>
              </a:rPr>
              <a:t>必要以上に接近することは、相手を脅かし、過剰な反応を引き出すことにつながる可能性があります。</a:t>
            </a:r>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対応の前には、暴力発生を誘発したりケガの原因になる可能性のある危険物は、所持せずにはずしましょう。</a:t>
            </a:r>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対応の準備を整えたうえで、通常より広いスペースを保てるよう、立ち位置には配慮します。</a:t>
            </a:r>
            <a:endParaRPr kumimoji="1" lang="en-US" altLang="ja-JP" dirty="0">
              <a:latin typeface="+mn-ea"/>
              <a:ea typeface="+mn-ea"/>
            </a:endParaRPr>
          </a:p>
          <a:p>
            <a:r>
              <a:rPr kumimoji="1" lang="ja-JP" altLang="en-US" dirty="0">
                <a:latin typeface="+mn-ea"/>
                <a:ea typeface="+mn-ea"/>
              </a:rPr>
              <a:t>立ち位置は、一般的には、正面ではなく斜め</a:t>
            </a:r>
            <a:r>
              <a:rPr kumimoji="1" lang="en-US" altLang="ja-JP" dirty="0">
                <a:latin typeface="+mn-ea"/>
                <a:ea typeface="+mn-ea"/>
              </a:rPr>
              <a:t>45</a:t>
            </a:r>
            <a:r>
              <a:rPr kumimoji="1" lang="ja-JP" altLang="en-US" dirty="0">
                <a:latin typeface="+mn-ea"/>
                <a:ea typeface="+mn-ea"/>
              </a:rPr>
              <a:t>度がよいと言われています。</a:t>
            </a:r>
            <a:endParaRPr kumimoji="1" lang="en-US" altLang="ja-JP" dirty="0">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n-ea"/>
                <a:ea typeface="+mn-ea"/>
              </a:rPr>
              <a:t>また、患者に背を向けないようにし、自分自身が壁やコーナーに追い詰められないようにしましょう。</a:t>
            </a:r>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水分を勧めるなど接近、接触が必要な場合には、必ず丁寧に説明を行います。</a:t>
            </a:r>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患者とスタッフの安全に配慮し、出入口をふさぐようなことはせず、互いに退路を保てる位置に立つことが大切です。</a:t>
            </a:r>
            <a:endParaRPr kumimoji="1" lang="en-US" altLang="ja-JP" dirty="0">
              <a:latin typeface="+mn-ea"/>
              <a:ea typeface="+mn-ea"/>
            </a:endParaRPr>
          </a:p>
          <a:p>
            <a:endParaRPr kumimoji="1" lang="ja-JP" altLang="en-US" dirty="0">
              <a:latin typeface="+mn-ea"/>
              <a:ea typeface="+mn-ea"/>
            </a:endParaRPr>
          </a:p>
        </p:txBody>
      </p:sp>
      <p:sp>
        <p:nvSpPr>
          <p:cNvPr id="4" name="スライド番号プレースホルダー 3">
            <a:extLst>
              <a:ext uri="{FF2B5EF4-FFF2-40B4-BE49-F238E27FC236}">
                <a16:creationId xmlns:a16="http://schemas.microsoft.com/office/drawing/2014/main" id="{4BD8594D-B681-51FC-DBB1-7B4DA84E8CF6}"/>
              </a:ext>
            </a:extLst>
          </p:cNvPr>
          <p:cNvSpPr>
            <a:spLocks noGrp="1"/>
          </p:cNvSpPr>
          <p:nvPr>
            <p:ph type="sldNum" sz="quarter" idx="5"/>
          </p:nvPr>
        </p:nvSpPr>
        <p:spPr/>
        <p:txBody>
          <a:bodyPr/>
          <a:lstStyle/>
          <a:p>
            <a:fld id="{37FC9F54-A53E-4658-BFFC-C44314BEC9B5}" type="slidenum">
              <a:rPr kumimoji="1" lang="ja-JP" altLang="en-US" smtClean="0"/>
              <a:t>13</a:t>
            </a:fld>
            <a:endParaRPr kumimoji="1" lang="ja-JP" altLang="en-US"/>
          </a:p>
        </p:txBody>
      </p:sp>
    </p:spTree>
    <p:extLst>
      <p:ext uri="{BB962C8B-B14F-4D97-AF65-F5344CB8AC3E}">
        <p14:creationId xmlns:p14="http://schemas.microsoft.com/office/powerpoint/2010/main" val="16284165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89E4B7-ABAC-8E1D-C2E2-0D4878B7A3E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3175B79-575E-6E5D-5875-EFCB66D7680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6F6AC4C-D9F3-BCAA-FF47-2BD82F036327}"/>
              </a:ext>
            </a:extLst>
          </p:cNvPr>
          <p:cNvSpPr>
            <a:spLocks noGrp="1"/>
          </p:cNvSpPr>
          <p:nvPr>
            <p:ph type="body" idx="1"/>
          </p:nvPr>
        </p:nvSpPr>
        <p:spPr/>
        <p:txBody>
          <a:bodyPr/>
          <a:lstStyle/>
          <a:p>
            <a:r>
              <a:rPr kumimoji="1" lang="ja-JP" altLang="en-US" dirty="0">
                <a:latin typeface="+mn-ea"/>
                <a:ea typeface="+mn-ea"/>
              </a:rPr>
              <a:t>ディエスカレーションを促す際に、挑発的な態度・振る舞いを避けることが大切です。</a:t>
            </a:r>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視線は凝視を避けつつも、目をそらさずにアイコンタクトを保ちます。</a:t>
            </a:r>
            <a:endParaRPr kumimoji="1" lang="en-US" altLang="ja-JP" dirty="0">
              <a:latin typeface="+mn-ea"/>
              <a:ea typeface="+mn-ea"/>
            </a:endParaRPr>
          </a:p>
          <a:p>
            <a:r>
              <a:rPr kumimoji="1" lang="ja-JP" altLang="en-US" dirty="0">
                <a:latin typeface="+mn-ea"/>
                <a:ea typeface="+mn-ea"/>
              </a:rPr>
              <a:t>淡々とした表情で、腕を組んだり、腰に手を当てたりせず、両手が前面にみえるような姿勢を取ります。</a:t>
            </a:r>
            <a:endParaRPr kumimoji="1" lang="en-US" altLang="ja-JP" dirty="0">
              <a:latin typeface="+mn-ea"/>
              <a:ea typeface="+mn-ea"/>
            </a:endParaRPr>
          </a:p>
          <a:p>
            <a:r>
              <a:rPr kumimoji="1" lang="ja-JP" altLang="en-US" dirty="0">
                <a:latin typeface="+mn-ea"/>
                <a:ea typeface="+mn-ea"/>
              </a:rPr>
              <a:t>態度や姿勢に注意することで、高慢、威圧的な印象を避け、攻撃の意思がないことを示すことにつながります。</a:t>
            </a:r>
            <a:endParaRPr kumimoji="1" lang="en-US" altLang="ja-JP" dirty="0">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n-ea"/>
                <a:ea typeface="+mn-ea"/>
              </a:rPr>
              <a:t>そのうえで、ゆっくりと移動し、急な動作は控えるようにします。</a:t>
            </a:r>
            <a:endParaRPr kumimoji="1" lang="en-US" altLang="ja-JP" dirty="0">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n-ea"/>
                <a:ea typeface="+mn-ea"/>
              </a:rPr>
              <a:t>身振り・手振りが多すぎることや、そわそわと体を揺すったり、体重を移動することも避けるように気を付けましょう。</a:t>
            </a:r>
            <a:endParaRPr kumimoji="1" lang="en-US" altLang="ja-JP" dirty="0">
              <a:latin typeface="+mn-ea"/>
              <a:ea typeface="+mn-ea"/>
            </a:endParaRPr>
          </a:p>
        </p:txBody>
      </p:sp>
      <p:sp>
        <p:nvSpPr>
          <p:cNvPr id="4" name="スライド番号プレースホルダー 3">
            <a:extLst>
              <a:ext uri="{FF2B5EF4-FFF2-40B4-BE49-F238E27FC236}">
                <a16:creationId xmlns:a16="http://schemas.microsoft.com/office/drawing/2014/main" id="{CE628011-BD90-07A3-92B2-169B97707EC4}"/>
              </a:ext>
            </a:extLst>
          </p:cNvPr>
          <p:cNvSpPr>
            <a:spLocks noGrp="1"/>
          </p:cNvSpPr>
          <p:nvPr>
            <p:ph type="sldNum" sz="quarter" idx="5"/>
          </p:nvPr>
        </p:nvSpPr>
        <p:spPr/>
        <p:txBody>
          <a:bodyPr/>
          <a:lstStyle/>
          <a:p>
            <a:fld id="{37FC9F54-A53E-4658-BFFC-C44314BEC9B5}" type="slidenum">
              <a:rPr kumimoji="1" lang="ja-JP" altLang="en-US" smtClean="0"/>
              <a:t>14</a:t>
            </a:fld>
            <a:endParaRPr kumimoji="1" lang="ja-JP" altLang="en-US"/>
          </a:p>
        </p:txBody>
      </p:sp>
    </p:spTree>
    <p:extLst>
      <p:ext uri="{BB962C8B-B14F-4D97-AF65-F5344CB8AC3E}">
        <p14:creationId xmlns:p14="http://schemas.microsoft.com/office/powerpoint/2010/main" val="3376397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51660C-1407-F4F0-2198-6236E96C70F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F929F15-89A7-B336-C215-99AB621178C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0EECFE4-F28A-CFCF-C1F5-1C899FEDD876}"/>
              </a:ext>
            </a:extLst>
          </p:cNvPr>
          <p:cNvSpPr>
            <a:spLocks noGrp="1"/>
          </p:cNvSpPr>
          <p:nvPr>
            <p:ph type="body" idx="1"/>
          </p:nvPr>
        </p:nvSpPr>
        <p:spPr>
          <a:xfrm>
            <a:off x="685800" y="4751982"/>
            <a:ext cx="5486400" cy="4938118"/>
          </a:xfrm>
        </p:spPr>
        <p:txBody>
          <a:bodyPr/>
          <a:lstStyle/>
          <a:p>
            <a:r>
              <a:rPr kumimoji="1" lang="ja-JP" altLang="en-US" dirty="0">
                <a:latin typeface="+mn-ea"/>
                <a:ea typeface="+mn-ea"/>
              </a:rPr>
              <a:t>言語的コミュニケーションを用いて、対立しないように状況を解決するための交渉を心がけることが求められます。</a:t>
            </a:r>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ゆっくりと低めの声で静かに話しかけます。</a:t>
            </a:r>
            <a:endParaRPr kumimoji="1" lang="en-US" altLang="ja-JP" dirty="0">
              <a:latin typeface="+mn-ea"/>
              <a:ea typeface="+mn-ea"/>
            </a:endParaRPr>
          </a:p>
          <a:p>
            <a:r>
              <a:rPr kumimoji="1" lang="ja-JP" altLang="en-US" dirty="0">
                <a:latin typeface="+mn-ea"/>
                <a:ea typeface="+mn-ea"/>
              </a:rPr>
              <a:t>内容は、穏やかに、はっきりと、短く、具体的に伝えます。</a:t>
            </a:r>
            <a:endParaRPr kumimoji="1" lang="en-US" altLang="ja-JP" dirty="0">
              <a:latin typeface="+mn-ea"/>
              <a:ea typeface="+mn-ea"/>
            </a:endParaRPr>
          </a:p>
          <a:p>
            <a:r>
              <a:rPr kumimoji="1" lang="ja-JP" altLang="en-US" dirty="0">
                <a:latin typeface="+mn-ea"/>
                <a:ea typeface="+mn-ea"/>
              </a:rPr>
              <a:t>感情的にならずに、冷静に対応すること</a:t>
            </a:r>
            <a:endParaRPr kumimoji="1" lang="en-US" altLang="ja-JP" dirty="0">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n-ea"/>
                <a:ea typeface="+mn-ea"/>
              </a:rPr>
              <a:t>信頼関係を築くように試み、一緒に問題解決しようとしているという姿勢を示すこと</a:t>
            </a:r>
            <a:endParaRPr kumimoji="1" lang="en-US" altLang="ja-JP" dirty="0">
              <a:latin typeface="+mn-ea"/>
              <a:ea typeface="+mn-ea"/>
            </a:endParaRPr>
          </a:p>
          <a:p>
            <a:r>
              <a:rPr kumimoji="1" lang="ja-JP" altLang="en-US" dirty="0">
                <a:latin typeface="+mn-ea"/>
                <a:ea typeface="+mn-ea"/>
              </a:rPr>
              <a:t>が大切です。</a:t>
            </a:r>
            <a:endParaRPr kumimoji="1" lang="en-US" altLang="ja-JP" dirty="0">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n-ea"/>
                <a:ea typeface="+mn-ea"/>
              </a:rPr>
              <a:t>自分の感情については普段から、自分がどのような言葉や場面で感情的になりやすいか、知っておくとよいでしょう。</a:t>
            </a:r>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話し合う場面では、批判を避け、感情に焦点を当て、患者が自分の気持ちや意見を安心して話せるようにサポートします。</a:t>
            </a:r>
            <a:endParaRPr kumimoji="1" lang="en-US" altLang="ja-JP" dirty="0">
              <a:latin typeface="+mn-ea"/>
              <a:ea typeface="+mn-ea"/>
            </a:endParaRPr>
          </a:p>
          <a:p>
            <a:r>
              <a:rPr kumimoji="1" lang="ja-JP" altLang="en-US" dirty="0">
                <a:latin typeface="+mn-ea"/>
                <a:ea typeface="+mn-ea"/>
              </a:rPr>
              <a:t>このときには、積極的傾聴につとめ、患者の気持ちや置かれている状況を把握することが、解決の手がかりになります。</a:t>
            </a:r>
            <a:endParaRPr kumimoji="1" lang="en-US" altLang="ja-JP" dirty="0">
              <a:latin typeface="+mn-ea"/>
              <a:ea typeface="+mn-ea"/>
            </a:endParaRPr>
          </a:p>
          <a:p>
            <a:r>
              <a:rPr kumimoji="1" lang="ja-JP" altLang="en-US" dirty="0">
                <a:latin typeface="+mn-ea"/>
                <a:ea typeface="+mn-ea"/>
              </a:rPr>
              <a:t>ただし、このときに患者の気持ちを先取りして「あなたの気持ちはよくわかります」と伝えるのは逆効果なので、気を付けましょう。</a:t>
            </a:r>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そのうえで、現実的な条件として自分たちにできることがどこまでかを提示し、交渉を行います。</a:t>
            </a:r>
            <a:endParaRPr kumimoji="1" lang="en-US" altLang="ja-JP" dirty="0">
              <a:latin typeface="+mn-ea"/>
              <a:ea typeface="+mn-ea"/>
            </a:endParaRPr>
          </a:p>
          <a:p>
            <a:r>
              <a:rPr kumimoji="1" lang="ja-JP" altLang="en-US" dirty="0">
                <a:latin typeface="+mn-ea"/>
                <a:ea typeface="+mn-ea"/>
              </a:rPr>
              <a:t>交渉の際には、その場限りの約束はしないように気を付けましょう。</a:t>
            </a:r>
            <a:endParaRPr kumimoji="1" lang="en-US" altLang="ja-JP" dirty="0">
              <a:latin typeface="+mn-ea"/>
              <a:ea typeface="+mn-ea"/>
            </a:endParaRPr>
          </a:p>
          <a:p>
            <a:r>
              <a:rPr kumimoji="1" lang="ja-JP" altLang="en-US" dirty="0">
                <a:latin typeface="+mn-ea"/>
                <a:ea typeface="+mn-ea"/>
              </a:rPr>
              <a:t>苦情や心配ごと、欲求不満については理解を示しますが、肩入れしすぎることのないように注意が必要です。</a:t>
            </a:r>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ときには、沈黙を許容し、決断するための時間を与え、こちらが待つ姿勢を示すことも有効です。</a:t>
            </a:r>
            <a:endParaRPr kumimoji="1" lang="en-US" altLang="ja-JP" dirty="0">
              <a:latin typeface="+mn-ea"/>
              <a:ea typeface="+mn-ea"/>
            </a:endParaRPr>
          </a:p>
          <a:p>
            <a:endParaRPr kumimoji="1" lang="en-US" altLang="ja-JP" dirty="0">
              <a:latin typeface="+mn-ea"/>
              <a:ea typeface="+mn-ea"/>
            </a:endParaRPr>
          </a:p>
        </p:txBody>
      </p:sp>
      <p:sp>
        <p:nvSpPr>
          <p:cNvPr id="4" name="スライド番号プレースホルダー 3">
            <a:extLst>
              <a:ext uri="{FF2B5EF4-FFF2-40B4-BE49-F238E27FC236}">
                <a16:creationId xmlns:a16="http://schemas.microsoft.com/office/drawing/2014/main" id="{51A07C4F-91A9-6AB6-9BFE-08C154AB4099}"/>
              </a:ext>
            </a:extLst>
          </p:cNvPr>
          <p:cNvSpPr>
            <a:spLocks noGrp="1"/>
          </p:cNvSpPr>
          <p:nvPr>
            <p:ph type="sldNum" sz="quarter" idx="5"/>
          </p:nvPr>
        </p:nvSpPr>
        <p:spPr/>
        <p:txBody>
          <a:bodyPr/>
          <a:lstStyle/>
          <a:p>
            <a:fld id="{37FC9F54-A53E-4658-BFFC-C44314BEC9B5}" type="slidenum">
              <a:rPr kumimoji="1" lang="ja-JP" altLang="en-US" smtClean="0"/>
              <a:t>15</a:t>
            </a:fld>
            <a:endParaRPr kumimoji="1" lang="ja-JP" altLang="en-US"/>
          </a:p>
        </p:txBody>
      </p:sp>
    </p:spTree>
    <p:extLst>
      <p:ext uri="{BB962C8B-B14F-4D97-AF65-F5344CB8AC3E}">
        <p14:creationId xmlns:p14="http://schemas.microsoft.com/office/powerpoint/2010/main" val="35573592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DDE10B-DB00-99FC-C9EE-1533B2BC7E1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5D2B4F9-BFCA-E154-72F7-F915B8FA11D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361F04C-263D-EFC3-A8B8-D0B0870C0E89}"/>
              </a:ext>
            </a:extLst>
          </p:cNvPr>
          <p:cNvSpPr>
            <a:spLocks noGrp="1"/>
          </p:cNvSpPr>
          <p:nvPr>
            <p:ph type="body" idx="1"/>
          </p:nvPr>
        </p:nvSpPr>
        <p:spPr>
          <a:xfrm>
            <a:off x="685800" y="4751982"/>
            <a:ext cx="5486400" cy="4455518"/>
          </a:xfrm>
        </p:spPr>
        <p:txBody>
          <a:bodyPr/>
          <a:lstStyle/>
          <a:p>
            <a:r>
              <a:rPr kumimoji="1" lang="ja-JP" altLang="en-US" dirty="0">
                <a:latin typeface="+mn-ea"/>
                <a:ea typeface="+mn-ea"/>
              </a:rPr>
              <a:t>言語的コミュニケーションの具体例です。</a:t>
            </a:r>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一緒に問題解決する姿勢を示すために、</a:t>
            </a:r>
            <a:endParaRPr kumimoji="1" lang="en-US" altLang="ja-JP" dirty="0">
              <a:latin typeface="+mn-ea"/>
              <a:ea typeface="+mn-ea"/>
            </a:endParaRPr>
          </a:p>
          <a:p>
            <a:r>
              <a:rPr lang="ja-JP" altLang="en-US" dirty="0">
                <a:solidFill>
                  <a:schemeClr val="tx1"/>
                </a:solidFill>
                <a:latin typeface="+mn-ea"/>
                <a:ea typeface="+mn-ea"/>
              </a:rPr>
              <a:t>「</a:t>
            </a:r>
            <a:r>
              <a:rPr lang="en-US" altLang="ja-JP" dirty="0">
                <a:solidFill>
                  <a:schemeClr val="tx1"/>
                </a:solidFill>
                <a:latin typeface="+mn-ea"/>
                <a:ea typeface="+mn-ea"/>
              </a:rPr>
              <a:t>A</a:t>
            </a:r>
            <a:r>
              <a:rPr lang="ja-JP" altLang="en-US" dirty="0">
                <a:solidFill>
                  <a:schemeClr val="tx1"/>
                </a:solidFill>
                <a:latin typeface="+mn-ea"/>
                <a:ea typeface="+mn-ea"/>
              </a:rPr>
              <a:t>さんが何を求めているのかを知りたいので、私たちが理解するために協力してもらえませんか。」</a:t>
            </a:r>
            <a:endParaRPr kumimoji="1" lang="en-US" altLang="ja-JP" dirty="0">
              <a:solidFill>
                <a:schemeClr val="tx1"/>
              </a:solidFill>
              <a:latin typeface="+mn-ea"/>
              <a:ea typeface="+mn-ea"/>
            </a:endParaRPr>
          </a:p>
          <a:p>
            <a:r>
              <a:rPr kumimoji="1" lang="ja-JP" altLang="en-US" dirty="0">
                <a:latin typeface="+mn-ea"/>
                <a:ea typeface="+mn-ea"/>
              </a:rPr>
              <a:t>と協力を求めたり、</a:t>
            </a:r>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現実的な提案の手がかりを探るために</a:t>
            </a:r>
            <a:endParaRPr kumimoji="1" lang="en-US" altLang="ja-JP" dirty="0">
              <a:latin typeface="+mn-ea"/>
              <a:ea typeface="+mn-ea"/>
            </a:endParaRPr>
          </a:p>
          <a:p>
            <a:r>
              <a:rPr kumimoji="1" lang="ja-JP" altLang="en-US" dirty="0">
                <a:latin typeface="+mn-ea"/>
                <a:ea typeface="+mn-ea"/>
              </a:rPr>
              <a:t>「これまでに、</a:t>
            </a:r>
            <a:r>
              <a:rPr lang="en-US" altLang="ja-JP" dirty="0">
                <a:solidFill>
                  <a:schemeClr val="tx1"/>
                </a:solidFill>
                <a:latin typeface="+mn-ea"/>
                <a:ea typeface="+mn-ea"/>
              </a:rPr>
              <a:t> A</a:t>
            </a:r>
            <a:r>
              <a:rPr kumimoji="1" lang="ja-JP" altLang="en-US" dirty="0">
                <a:latin typeface="+mn-ea"/>
                <a:ea typeface="+mn-ea"/>
              </a:rPr>
              <a:t>さんの助けになったことがあれば、教えてもらえませんか。」</a:t>
            </a:r>
            <a:endParaRPr kumimoji="1" lang="en-US" altLang="ja-JP" dirty="0">
              <a:latin typeface="+mn-ea"/>
              <a:ea typeface="+mn-ea"/>
            </a:endParaRPr>
          </a:p>
          <a:p>
            <a:r>
              <a:rPr kumimoji="1" lang="ja-JP" altLang="en-US" dirty="0">
                <a:latin typeface="+mn-ea"/>
                <a:ea typeface="+mn-ea"/>
              </a:rPr>
              <a:t>とたずねるてみるのも有用です。</a:t>
            </a:r>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患者の気持ちを先取りせずに、</a:t>
            </a:r>
            <a:endParaRPr kumimoji="1" lang="en-US" altLang="ja-JP" dirty="0">
              <a:latin typeface="+mn-ea"/>
              <a:ea typeface="+mn-ea"/>
            </a:endParaRPr>
          </a:p>
          <a:p>
            <a:r>
              <a:rPr kumimoji="1" lang="ja-JP" altLang="en-US" dirty="0">
                <a:latin typeface="+mn-ea"/>
                <a:ea typeface="+mn-ea"/>
              </a:rPr>
              <a:t>「</a:t>
            </a:r>
            <a:r>
              <a:rPr lang="en-US" altLang="ja-JP" dirty="0">
                <a:solidFill>
                  <a:schemeClr val="tx1"/>
                </a:solidFill>
                <a:latin typeface="+mn-ea"/>
                <a:ea typeface="+mn-ea"/>
              </a:rPr>
              <a:t> A</a:t>
            </a:r>
            <a:r>
              <a:rPr kumimoji="1" lang="ja-JP" altLang="en-US" dirty="0">
                <a:latin typeface="+mn-ea"/>
                <a:ea typeface="+mn-ea"/>
              </a:rPr>
              <a:t>さんは、〇〇という気持ちでいると理解したのですが、合っていますか」</a:t>
            </a:r>
            <a:endParaRPr kumimoji="1" lang="en-US" altLang="ja-JP" dirty="0">
              <a:latin typeface="+mn-ea"/>
              <a:ea typeface="+mn-ea"/>
            </a:endParaRPr>
          </a:p>
          <a:p>
            <a:r>
              <a:rPr kumimoji="1" lang="ja-JP" altLang="en-US" dirty="0">
                <a:latin typeface="+mn-ea"/>
                <a:ea typeface="+mn-ea"/>
              </a:rPr>
              <a:t>と確認すると、患者の安心につながるでしょう。</a:t>
            </a:r>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また、こちらの許容できる範囲を示すために、</a:t>
            </a:r>
            <a:endParaRPr kumimoji="1" lang="en-US" altLang="ja-JP" dirty="0">
              <a:latin typeface="+mn-ea"/>
              <a:ea typeface="+mn-ea"/>
            </a:endParaRPr>
          </a:p>
          <a:p>
            <a:r>
              <a:rPr kumimoji="1" lang="ja-JP" altLang="en-US" dirty="0">
                <a:latin typeface="+mn-ea"/>
                <a:ea typeface="+mn-ea"/>
              </a:rPr>
              <a:t>「</a:t>
            </a:r>
            <a:r>
              <a:rPr lang="en-US" altLang="ja-JP" dirty="0">
                <a:solidFill>
                  <a:schemeClr val="tx1"/>
                </a:solidFill>
                <a:latin typeface="+mn-ea"/>
                <a:ea typeface="+mn-ea"/>
              </a:rPr>
              <a:t> A</a:t>
            </a:r>
            <a:r>
              <a:rPr kumimoji="1" lang="ja-JP" altLang="en-US" dirty="0">
                <a:solidFill>
                  <a:schemeClr val="tx1"/>
                </a:solidFill>
                <a:latin typeface="+mn-ea"/>
                <a:ea typeface="+mn-ea"/>
              </a:rPr>
              <a:t>さんが〇〇という気持ちでいることは分かりました。</a:t>
            </a:r>
            <a:r>
              <a:rPr lang="ja-JP" altLang="en-US" dirty="0">
                <a:solidFill>
                  <a:schemeClr val="tx1"/>
                </a:solidFill>
                <a:latin typeface="+mn-ea"/>
                <a:ea typeface="+mn-ea"/>
              </a:rPr>
              <a:t>でも、大きな声を出さずにお話ししましょう。</a:t>
            </a:r>
            <a:r>
              <a:rPr kumimoji="1" lang="ja-JP" altLang="en-US" dirty="0">
                <a:latin typeface="+mn-ea"/>
                <a:ea typeface="+mn-ea"/>
              </a:rPr>
              <a:t>」</a:t>
            </a:r>
            <a:endParaRPr kumimoji="1" lang="en-US" altLang="ja-JP" dirty="0">
              <a:latin typeface="+mn-ea"/>
              <a:ea typeface="+mn-ea"/>
            </a:endParaRPr>
          </a:p>
          <a:p>
            <a:r>
              <a:rPr kumimoji="1" lang="ja-JP" altLang="en-US" dirty="0">
                <a:latin typeface="+mn-ea"/>
                <a:ea typeface="+mn-ea"/>
              </a:rPr>
              <a:t>と、条件を提示することもときには必要です。</a:t>
            </a:r>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これはあくまでも一例で、どのような言葉をかけることが患者のディエスカレーションに有効か、普段から想定しておくことが大切です。</a:t>
            </a:r>
            <a:endParaRPr kumimoji="1" lang="en-US" altLang="ja-JP" dirty="0">
              <a:latin typeface="+mn-ea"/>
              <a:ea typeface="+mn-ea"/>
            </a:endParaRPr>
          </a:p>
          <a:p>
            <a:endParaRPr kumimoji="1" lang="en-US" altLang="ja-JP" dirty="0">
              <a:latin typeface="+mn-ea"/>
              <a:ea typeface="+mn-ea"/>
            </a:endParaRPr>
          </a:p>
        </p:txBody>
      </p:sp>
      <p:sp>
        <p:nvSpPr>
          <p:cNvPr id="4" name="スライド番号プレースホルダー 3">
            <a:extLst>
              <a:ext uri="{FF2B5EF4-FFF2-40B4-BE49-F238E27FC236}">
                <a16:creationId xmlns:a16="http://schemas.microsoft.com/office/drawing/2014/main" id="{C5369C2E-CFF4-BAA4-8B87-80BE54226F4F}"/>
              </a:ext>
            </a:extLst>
          </p:cNvPr>
          <p:cNvSpPr>
            <a:spLocks noGrp="1"/>
          </p:cNvSpPr>
          <p:nvPr>
            <p:ph type="sldNum" sz="quarter" idx="5"/>
          </p:nvPr>
        </p:nvSpPr>
        <p:spPr/>
        <p:txBody>
          <a:bodyPr/>
          <a:lstStyle/>
          <a:p>
            <a:fld id="{37FC9F54-A53E-4658-BFFC-C44314BEC9B5}" type="slidenum">
              <a:rPr kumimoji="1" lang="ja-JP" altLang="en-US" smtClean="0"/>
              <a:t>16</a:t>
            </a:fld>
            <a:endParaRPr kumimoji="1" lang="ja-JP" altLang="en-US"/>
          </a:p>
        </p:txBody>
      </p:sp>
    </p:spTree>
    <p:extLst>
      <p:ext uri="{BB962C8B-B14F-4D97-AF65-F5344CB8AC3E}">
        <p14:creationId xmlns:p14="http://schemas.microsoft.com/office/powerpoint/2010/main" val="36166519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735C8A-3E02-109B-17B2-1E8D1741DCF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64D9BA7-4458-FE56-ED7C-758521660A5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3DC5D21-0611-01C6-080E-4CEA095E3C83}"/>
              </a:ext>
            </a:extLst>
          </p:cNvPr>
          <p:cNvSpPr>
            <a:spLocks noGrp="1"/>
          </p:cNvSpPr>
          <p:nvPr>
            <p:ph type="body" idx="1"/>
          </p:nvPr>
        </p:nvSpPr>
        <p:spPr>
          <a:xfrm>
            <a:off x="685800" y="4751984"/>
            <a:ext cx="5486400" cy="4513354"/>
          </a:xfrm>
        </p:spPr>
        <p:txBody>
          <a:bodyPr/>
          <a:lstStyle/>
          <a:p>
            <a:pPr algn="just">
              <a:defRPr/>
            </a:pPr>
            <a:r>
              <a:rPr lang="ja-JP" altLang="ja-JP" kern="100" dirty="0">
                <a:latin typeface="+mn-ea"/>
                <a:ea typeface="+mn-ea"/>
                <a:cs typeface="Times New Roman" panose="02020603050405020304" pitchFamily="18" charset="0"/>
              </a:rPr>
              <a:t>まとめです。</a:t>
            </a:r>
          </a:p>
          <a:p>
            <a:pPr eaLnBrk="1" hangingPunct="1"/>
            <a:r>
              <a:rPr lang="ja-JP" altLang="en-US" dirty="0">
                <a:latin typeface="+mn-ea"/>
                <a:ea typeface="+mn-ea"/>
              </a:rPr>
              <a:t>この講義では、</a:t>
            </a:r>
            <a:endParaRPr lang="en-US" altLang="ja-JP" dirty="0">
              <a:latin typeface="+mn-ea"/>
              <a:ea typeface="+mn-ea"/>
            </a:endParaRPr>
          </a:p>
          <a:p>
            <a:pPr eaLnBrk="1" hangingPunct="1"/>
            <a:r>
              <a:rPr lang="ja-JP" altLang="en-US" dirty="0">
                <a:latin typeface="+mn-ea"/>
                <a:ea typeface="+mn-ea"/>
              </a:rPr>
              <a:t>ディエスカレーションの定義について確認しました。</a:t>
            </a:r>
            <a:endParaRPr lang="en-US" altLang="ja-JP" dirty="0">
              <a:latin typeface="+mn-ea"/>
              <a:ea typeface="+mn-ea"/>
            </a:endParaRPr>
          </a:p>
          <a:p>
            <a:pPr eaLnBrk="1" hangingPunct="1"/>
            <a:r>
              <a:rPr kumimoji="1" lang="ja-JP" altLang="en-US" dirty="0">
                <a:latin typeface="+mn-ea"/>
                <a:ea typeface="+mn-ea"/>
              </a:rPr>
              <a:t>興奮、苛立ち、怒り、攻撃性の初期兆候や</a:t>
            </a:r>
            <a:r>
              <a:rPr lang="ja-JP" altLang="en-US" dirty="0">
                <a:latin typeface="+mn-ea"/>
                <a:ea typeface="+mn-ea"/>
              </a:rPr>
              <a:t>攻撃性や暴力について理解を深めるための方法を説明しました</a:t>
            </a:r>
            <a:endParaRPr lang="en-US" altLang="ja-JP" dirty="0">
              <a:latin typeface="+mn-ea"/>
              <a:ea typeface="+mn-ea"/>
            </a:endParaRPr>
          </a:p>
          <a:p>
            <a:pPr eaLnBrk="1" hangingPunct="1"/>
            <a:r>
              <a:rPr lang="ja-JP" altLang="en-US" dirty="0">
                <a:latin typeface="+mn-ea"/>
                <a:ea typeface="+mn-ea"/>
              </a:rPr>
              <a:t>ディエスカレーションの原則や方法について紹介しました。</a:t>
            </a:r>
            <a:endParaRPr lang="en-US" altLang="ja-JP" dirty="0">
              <a:latin typeface="+mn-ea"/>
              <a:ea typeface="+mn-ea"/>
            </a:endParaRPr>
          </a:p>
          <a:p>
            <a:pPr eaLnBrk="1" hangingPunct="1"/>
            <a:endParaRPr lang="en-US" altLang="ja-JP" dirty="0">
              <a:latin typeface="+mn-ea"/>
              <a:ea typeface="+mn-ea"/>
            </a:endParaRPr>
          </a:p>
          <a:p>
            <a:pPr eaLnBrk="1" hangingPunct="1"/>
            <a:r>
              <a:rPr lang="ja-JP" altLang="en-US" dirty="0">
                <a:latin typeface="+mn-ea"/>
                <a:ea typeface="+mn-ea"/>
              </a:rPr>
              <a:t>興奮、苛立ち、怒り、攻撃性の初期徴候を知り、攻撃性や暴力の原因を理解し、チームでアセスメントした内容は、</a:t>
            </a:r>
            <a:endParaRPr lang="en-US" altLang="ja-JP" dirty="0">
              <a:latin typeface="+mn-ea"/>
              <a:ea typeface="+mn-ea"/>
            </a:endParaRPr>
          </a:p>
          <a:p>
            <a:pPr eaLnBrk="1" hangingPunct="1"/>
            <a:r>
              <a:rPr lang="ja-JP" altLang="en-US" dirty="0">
                <a:latin typeface="+mn-ea"/>
                <a:ea typeface="+mn-ea"/>
              </a:rPr>
              <a:t>予防や介入を行う際に、患者個人により合った対応として活用することができます。</a:t>
            </a:r>
            <a:endParaRPr lang="en-US" altLang="ja-JP" dirty="0">
              <a:latin typeface="+mn-ea"/>
              <a:ea typeface="+mn-ea"/>
            </a:endParaRPr>
          </a:p>
          <a:p>
            <a:pPr eaLnBrk="1" hangingPunct="1"/>
            <a:r>
              <a:rPr lang="ja-JP" altLang="en-US" dirty="0">
                <a:latin typeface="+mn-ea"/>
                <a:ea typeface="+mn-ea"/>
              </a:rPr>
              <a:t>ディエスカレーションの知識を持つことで、暴力の回避につながり、隔離や身体的拘束といった対処を減らすことにつながる可能性があります。</a:t>
            </a:r>
            <a:endParaRPr lang="en-US" altLang="ja-JP" dirty="0">
              <a:latin typeface="+mn-ea"/>
              <a:ea typeface="+mn-ea"/>
            </a:endParaRPr>
          </a:p>
          <a:p>
            <a:pPr>
              <a:defRPr/>
            </a:pPr>
            <a:endParaRPr lang="en-US" altLang="ja-JP" dirty="0">
              <a:latin typeface="+mn-ea"/>
              <a:ea typeface="+mn-ea"/>
            </a:endParaRPr>
          </a:p>
          <a:p>
            <a:pPr>
              <a:defRPr/>
            </a:pPr>
            <a:r>
              <a:rPr lang="ja-JP" altLang="en-US" dirty="0">
                <a:latin typeface="+mn-ea"/>
                <a:ea typeface="+mn-ea"/>
              </a:rPr>
              <a:t>お疲れさまでした。</a:t>
            </a:r>
          </a:p>
        </p:txBody>
      </p:sp>
      <p:sp>
        <p:nvSpPr>
          <p:cNvPr id="4" name="スライド番号プレースホルダー 3">
            <a:extLst>
              <a:ext uri="{FF2B5EF4-FFF2-40B4-BE49-F238E27FC236}">
                <a16:creationId xmlns:a16="http://schemas.microsoft.com/office/drawing/2014/main" id="{EC5A00A4-8262-B588-E5E8-E4941ACC1FEE}"/>
              </a:ext>
            </a:extLst>
          </p:cNvPr>
          <p:cNvSpPr>
            <a:spLocks noGrp="1"/>
          </p:cNvSpPr>
          <p:nvPr>
            <p:ph type="sldNum" sz="quarter" idx="5"/>
          </p:nvPr>
        </p:nvSpPr>
        <p:spPr/>
        <p:txBody>
          <a:bodyPr/>
          <a:lstStyle/>
          <a:p>
            <a:fld id="{37FC9F54-A53E-4658-BFFC-C44314BEC9B5}" type="slidenum">
              <a:rPr kumimoji="1" lang="ja-JP" altLang="en-US" smtClean="0"/>
              <a:t>17</a:t>
            </a:fld>
            <a:endParaRPr kumimoji="1" lang="ja-JP" altLang="en-US"/>
          </a:p>
        </p:txBody>
      </p:sp>
    </p:spTree>
    <p:extLst>
      <p:ext uri="{BB962C8B-B14F-4D97-AF65-F5344CB8AC3E}">
        <p14:creationId xmlns:p14="http://schemas.microsoft.com/office/powerpoint/2010/main" val="4981952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latin typeface="+mn-ea"/>
                <a:ea typeface="+mn-ea"/>
              </a:rPr>
              <a:t>NICE</a:t>
            </a:r>
            <a:r>
              <a:rPr kumimoji="1" lang="ja-JP" altLang="en-US" dirty="0">
                <a:latin typeface="+mn-ea"/>
                <a:ea typeface="+mn-ea"/>
              </a:rPr>
              <a:t>のガイドラインでは、ディエスカレーションを「怒りを和らげ、攻撃性を回避することを目的とした技術」と定義しています。</a:t>
            </a:r>
            <a:endParaRPr kumimoji="1" lang="en-US" altLang="ja-JP" dirty="0">
              <a:latin typeface="+mn-ea"/>
              <a:ea typeface="+mn-ea"/>
            </a:endParaRPr>
          </a:p>
          <a:p>
            <a:r>
              <a:rPr kumimoji="1" lang="ja-JP" altLang="en-US" dirty="0">
                <a:latin typeface="+mn-ea"/>
                <a:ea typeface="+mn-ea"/>
              </a:rPr>
              <a:t>その技術には、言語的および非言語的コミュニケーションスキルが含まれています。</a:t>
            </a:r>
            <a:endParaRPr kumimoji="1" lang="en-US" altLang="ja-JP" dirty="0">
              <a:latin typeface="+mn-ea"/>
              <a:ea typeface="+mn-ea"/>
            </a:endParaRPr>
          </a:p>
        </p:txBody>
      </p:sp>
      <p:sp>
        <p:nvSpPr>
          <p:cNvPr id="4" name="スライド番号プレースホルダー 3"/>
          <p:cNvSpPr>
            <a:spLocks noGrp="1"/>
          </p:cNvSpPr>
          <p:nvPr>
            <p:ph type="sldNum" sz="quarter" idx="5"/>
          </p:nvPr>
        </p:nvSpPr>
        <p:spPr/>
        <p:txBody>
          <a:bodyPr/>
          <a:lstStyle/>
          <a:p>
            <a:fld id="{37FC9F54-A53E-4658-BFFC-C44314BEC9B5}" type="slidenum">
              <a:rPr kumimoji="1" lang="ja-JP" altLang="en-US" smtClean="0"/>
              <a:t>2</a:t>
            </a:fld>
            <a:endParaRPr kumimoji="1" lang="ja-JP" altLang="en-US"/>
          </a:p>
        </p:txBody>
      </p:sp>
    </p:spTree>
    <p:extLst>
      <p:ext uri="{BB962C8B-B14F-4D97-AF65-F5344CB8AC3E}">
        <p14:creationId xmlns:p14="http://schemas.microsoft.com/office/powerpoint/2010/main" val="1714028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1A2D9E-1FE8-E2AF-BFD2-7B2998EB09B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0CDEFA-8F15-9A6E-F48A-B6101AEAE92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B026F35-BDBA-9279-05CE-E778908C0C1F}"/>
              </a:ext>
            </a:extLst>
          </p:cNvPr>
          <p:cNvSpPr>
            <a:spLocks noGrp="1"/>
          </p:cNvSpPr>
          <p:nvPr>
            <p:ph type="body" idx="1"/>
          </p:nvPr>
        </p:nvSpPr>
        <p:spPr>
          <a:xfrm>
            <a:off x="685800" y="4751983"/>
            <a:ext cx="5486400" cy="4480442"/>
          </a:xfrm>
        </p:spPr>
        <p:txBody>
          <a:bodyPr/>
          <a:lstStyle/>
          <a:p>
            <a:r>
              <a:rPr kumimoji="1" lang="ja-JP" altLang="en-US" dirty="0">
                <a:latin typeface="+mn-ea"/>
                <a:ea typeface="+mn-ea"/>
              </a:rPr>
              <a:t>障害者の権利に関する条約は、「社会モデル」に基づいており、</a:t>
            </a:r>
            <a:endParaRPr kumimoji="1" lang="en-US" altLang="ja-JP" dirty="0">
              <a:latin typeface="+mn-ea"/>
              <a:ea typeface="+mn-ea"/>
            </a:endParaRPr>
          </a:p>
          <a:p>
            <a:r>
              <a:rPr kumimoji="1" lang="ja-JP" altLang="en-US" dirty="0">
                <a:latin typeface="+mn-ea"/>
                <a:ea typeface="+mn-ea"/>
              </a:rPr>
              <a:t>そのなかで、障害とは、</a:t>
            </a:r>
            <a:endParaRPr kumimoji="1" lang="en-US" altLang="ja-JP" dirty="0">
              <a:latin typeface="+mn-ea"/>
              <a:ea typeface="+mn-ea"/>
            </a:endParaRPr>
          </a:p>
          <a:p>
            <a:pPr algn="l"/>
            <a:r>
              <a:rPr lang="ja-JP" altLang="en-US" b="0" i="0" u="none" strike="noStrike" baseline="0" dirty="0">
                <a:latin typeface="+mn-ea"/>
                <a:ea typeface="+mn-ea"/>
              </a:rPr>
              <a:t>機能障害を有する者とこれらの者に対する態度及び環境による障壁との間の相互作用であって、</a:t>
            </a:r>
            <a:endParaRPr lang="en-US" altLang="ja-JP" b="0" i="0" u="none" strike="noStrike" baseline="0" dirty="0">
              <a:latin typeface="+mn-ea"/>
              <a:ea typeface="+mn-ea"/>
            </a:endParaRPr>
          </a:p>
          <a:p>
            <a:pPr algn="l"/>
            <a:r>
              <a:rPr lang="ja-JP" altLang="en-US" b="0" i="0" u="none" strike="noStrike" baseline="0" dirty="0">
                <a:latin typeface="+mn-ea"/>
                <a:ea typeface="+mn-ea"/>
              </a:rPr>
              <a:t>これらの者が他の者との平等を基礎として社会に完全かつ効果的に参加することを妨げるものによって生ずること</a:t>
            </a:r>
            <a:endParaRPr lang="en-US" altLang="ja-JP" b="0" i="0" u="none" strike="noStrike" baseline="0" dirty="0">
              <a:latin typeface="+mn-ea"/>
              <a:ea typeface="+mn-ea"/>
            </a:endParaRPr>
          </a:p>
          <a:p>
            <a:pPr algn="l"/>
            <a:r>
              <a:rPr kumimoji="1" lang="ja-JP" altLang="en-US" b="0" i="0" u="none" strike="noStrike" baseline="0" dirty="0">
                <a:latin typeface="+mn-ea"/>
                <a:ea typeface="+mn-ea"/>
              </a:rPr>
              <a:t>とされています。</a:t>
            </a:r>
            <a:endParaRPr kumimoji="1" lang="en-US" altLang="ja-JP" b="0" i="0" u="none" strike="noStrike" baseline="0" dirty="0">
              <a:latin typeface="+mn-ea"/>
              <a:ea typeface="+mn-ea"/>
            </a:endParaRPr>
          </a:p>
          <a:p>
            <a:pPr algn="l"/>
            <a:endParaRPr kumimoji="1" lang="en-US" altLang="ja-JP" b="0" i="0" u="none" strike="noStrike" baseline="0" dirty="0">
              <a:latin typeface="+mn-ea"/>
              <a:ea typeface="+mn-ea"/>
            </a:endParaRPr>
          </a:p>
          <a:p>
            <a:pPr algn="l"/>
            <a:r>
              <a:rPr kumimoji="1" lang="ja-JP" altLang="en-US" b="0" i="0" u="none" strike="noStrike" baseline="0" dirty="0">
                <a:latin typeface="+mn-ea"/>
                <a:ea typeface="+mn-ea"/>
              </a:rPr>
              <a:t>つまり、「障害」は、障害者</a:t>
            </a:r>
            <a:r>
              <a:rPr lang="ja-JP" altLang="en-US" dirty="0">
                <a:latin typeface="+mn-ea"/>
                <a:ea typeface="+mn-ea"/>
              </a:rPr>
              <a:t>本人に</a:t>
            </a:r>
            <a:r>
              <a:rPr kumimoji="1" lang="ja-JP" altLang="en-US" b="0" i="0" u="none" strike="noStrike" baseline="0" dirty="0">
                <a:latin typeface="+mn-ea"/>
                <a:ea typeface="+mn-ea"/>
              </a:rPr>
              <a:t>ではなく、社会が作り出しているという考え方です。</a:t>
            </a:r>
            <a:endParaRPr kumimoji="1" lang="en-US" altLang="ja-JP" b="0" i="0" u="none" strike="noStrike" baseline="0" dirty="0">
              <a:latin typeface="+mn-ea"/>
              <a:ea typeface="+mn-ea"/>
            </a:endParaRPr>
          </a:p>
          <a:p>
            <a:pPr algn="l"/>
            <a:endParaRPr kumimoji="1" lang="en-US" altLang="ja-JP" b="0" i="0" u="none" strike="noStrike" baseline="0" dirty="0">
              <a:latin typeface="+mn-ea"/>
              <a:ea typeface="+mn-ea"/>
            </a:endParaRPr>
          </a:p>
          <a:p>
            <a:pPr algn="l"/>
            <a:r>
              <a:rPr kumimoji="1" lang="ja-JP" altLang="en-US" b="0" i="0" u="none" strike="noStrike" baseline="0" dirty="0">
                <a:latin typeface="+mn-ea"/>
                <a:ea typeface="+mn-ea"/>
              </a:rPr>
              <a:t>「怒りや攻撃性」についても、社会モデルに基づいて考えることができます。</a:t>
            </a:r>
            <a:endParaRPr kumimoji="1" lang="en-US" altLang="ja-JP" b="0" i="0" u="none" strike="noStrike" baseline="0" dirty="0">
              <a:latin typeface="+mn-ea"/>
              <a:ea typeface="+mn-ea"/>
            </a:endParaRPr>
          </a:p>
          <a:p>
            <a:pPr algn="l"/>
            <a:r>
              <a:rPr kumimoji="1" lang="ja-JP" altLang="en-US" b="0" i="0" u="none" strike="noStrike" baseline="0" dirty="0">
                <a:latin typeface="+mn-ea"/>
                <a:ea typeface="+mn-ea"/>
              </a:rPr>
              <a:t>その場合、医療者の態度や治療環境との相互作用によって、患者の怒りや攻撃性が引き起こされることもあるうるということです。</a:t>
            </a:r>
            <a:endParaRPr kumimoji="1" lang="en-US" altLang="ja-JP" b="0" i="0" u="none" strike="noStrike" baseline="0" dirty="0">
              <a:latin typeface="+mn-ea"/>
              <a:ea typeface="+mn-ea"/>
            </a:endParaRPr>
          </a:p>
          <a:p>
            <a:pPr algn="l"/>
            <a:endParaRPr kumimoji="1" lang="en-US" altLang="ja-JP" b="0" i="0" u="none" strike="noStrike" baseline="0" dirty="0">
              <a:latin typeface="+mn-ea"/>
              <a:ea typeface="+mn-ea"/>
            </a:endParaRPr>
          </a:p>
          <a:p>
            <a:pPr algn="l"/>
            <a:r>
              <a:rPr kumimoji="1" lang="ja-JP" altLang="en-US" b="0" i="0" u="none" strike="noStrike" baseline="0" dirty="0">
                <a:latin typeface="+mn-ea"/>
                <a:ea typeface="+mn-ea"/>
              </a:rPr>
              <a:t>われわれ医療者は、われわれ自身や治療環境が障壁となりうることを理解しておく必要があります。</a:t>
            </a:r>
            <a:endParaRPr kumimoji="1" lang="en-US" altLang="ja-JP" b="0" i="0" u="none" strike="noStrike" baseline="0" dirty="0">
              <a:latin typeface="+mn-ea"/>
              <a:ea typeface="+mn-ea"/>
            </a:endParaRPr>
          </a:p>
          <a:p>
            <a:pPr algn="l"/>
            <a:r>
              <a:rPr kumimoji="1" lang="ja-JP" altLang="en-US" b="0" i="0" u="none" strike="noStrike" baseline="0" dirty="0">
                <a:latin typeface="+mn-ea"/>
                <a:ea typeface="+mn-ea"/>
              </a:rPr>
              <a:t>逆に、医療者の関わりが変われば、患者の「怒りや攻撃性」に適切に対応することができ、「暴力」を未然に防ぐことにつながります。</a:t>
            </a:r>
            <a:endParaRPr kumimoji="1" lang="en-US" altLang="ja-JP" b="0" i="0" u="none" strike="noStrike" baseline="0" dirty="0">
              <a:latin typeface="+mn-ea"/>
              <a:ea typeface="+mn-ea"/>
            </a:endParaRPr>
          </a:p>
          <a:p>
            <a:pPr algn="l"/>
            <a:r>
              <a:rPr kumimoji="1" lang="ja-JP" altLang="en-US" b="0" i="0" u="none" strike="noStrike" baseline="0" dirty="0">
                <a:latin typeface="+mn-ea"/>
                <a:ea typeface="+mn-ea"/>
              </a:rPr>
              <a:t>そのためディエスカレーションについて学ぶことが求められています。</a:t>
            </a:r>
            <a:endParaRPr kumimoji="1" lang="en-US" altLang="ja-JP" b="0" i="0" u="none" strike="noStrike" baseline="0" dirty="0">
              <a:latin typeface="+mn-ea"/>
              <a:ea typeface="+mn-ea"/>
            </a:endParaRPr>
          </a:p>
        </p:txBody>
      </p:sp>
      <p:sp>
        <p:nvSpPr>
          <p:cNvPr id="4" name="スライド番号プレースホルダー 3">
            <a:extLst>
              <a:ext uri="{FF2B5EF4-FFF2-40B4-BE49-F238E27FC236}">
                <a16:creationId xmlns:a16="http://schemas.microsoft.com/office/drawing/2014/main" id="{3D07D345-921A-FD92-428A-C02D7A3ACA13}"/>
              </a:ext>
            </a:extLst>
          </p:cNvPr>
          <p:cNvSpPr>
            <a:spLocks noGrp="1"/>
          </p:cNvSpPr>
          <p:nvPr>
            <p:ph type="sldNum" sz="quarter" idx="5"/>
          </p:nvPr>
        </p:nvSpPr>
        <p:spPr/>
        <p:txBody>
          <a:bodyPr/>
          <a:lstStyle/>
          <a:p>
            <a:fld id="{37FC9F54-A53E-4658-BFFC-C44314BEC9B5}" type="slidenum">
              <a:rPr kumimoji="1" lang="ja-JP" altLang="en-US" smtClean="0"/>
              <a:t>3</a:t>
            </a:fld>
            <a:endParaRPr kumimoji="1" lang="ja-JP" altLang="en-US"/>
          </a:p>
        </p:txBody>
      </p:sp>
    </p:spTree>
    <p:extLst>
      <p:ext uri="{BB962C8B-B14F-4D97-AF65-F5344CB8AC3E}">
        <p14:creationId xmlns:p14="http://schemas.microsoft.com/office/powerpoint/2010/main" val="7482013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DCF671-8C46-D304-D2F4-6A43350049A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70C62C3-DF4F-03FD-709B-99791656940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D1631E7-B256-F989-7F42-05C29F1517C2}"/>
              </a:ext>
            </a:extLst>
          </p:cNvPr>
          <p:cNvSpPr>
            <a:spLocks noGrp="1"/>
          </p:cNvSpPr>
          <p:nvPr>
            <p:ph type="body" idx="1"/>
          </p:nvPr>
        </p:nvSpPr>
        <p:spPr>
          <a:xfrm>
            <a:off x="685800" y="4751984"/>
            <a:ext cx="5486400" cy="4912716"/>
          </a:xfrm>
        </p:spPr>
        <p:txBody>
          <a:bodyPr/>
          <a:lstStyle/>
          <a:p>
            <a:r>
              <a:rPr kumimoji="1" lang="en-US" altLang="ja-JP" dirty="0">
                <a:latin typeface="+mn-ea"/>
                <a:ea typeface="+mn-ea"/>
              </a:rPr>
              <a:t>NICE</a:t>
            </a:r>
            <a:r>
              <a:rPr kumimoji="1" lang="ja-JP" altLang="en-US" dirty="0">
                <a:latin typeface="+mn-ea"/>
                <a:ea typeface="+mn-ea"/>
              </a:rPr>
              <a:t>のガイドラインでは、</a:t>
            </a:r>
            <a:r>
              <a:rPr kumimoji="1" lang="en-US" altLang="ja-JP" dirty="0">
                <a:latin typeface="+mn-ea"/>
                <a:ea typeface="+mn-ea"/>
              </a:rPr>
              <a:t>5</a:t>
            </a:r>
            <a:r>
              <a:rPr kumimoji="1" lang="ja-JP" altLang="en-US" dirty="0">
                <a:latin typeface="+mn-ea"/>
                <a:ea typeface="+mn-ea"/>
              </a:rPr>
              <a:t>つの原則を挙げています。</a:t>
            </a:r>
            <a:br>
              <a:rPr kumimoji="1" lang="en-US" altLang="ja-JP" dirty="0">
                <a:latin typeface="+mn-ea"/>
                <a:ea typeface="+mn-ea"/>
              </a:rPr>
            </a:br>
            <a:r>
              <a:rPr kumimoji="1" lang="ja-JP" altLang="en-US" dirty="0">
                <a:latin typeface="+mn-ea"/>
                <a:ea typeface="+mn-ea"/>
              </a:rPr>
              <a:t>こちらは、ディエスカレーションを実践する際の基本的な姿勢や対応となります。</a:t>
            </a:r>
            <a:endParaRPr kumimoji="1" lang="en-US" altLang="ja-JP" dirty="0">
              <a:latin typeface="+mn-ea"/>
              <a:ea typeface="+mn-ea"/>
            </a:endParaRPr>
          </a:p>
          <a:p>
            <a:endParaRPr kumimoji="1" lang="en-US" altLang="ja-JP" dirty="0">
              <a:latin typeface="+mn-ea"/>
              <a:ea typeface="+mn-ea"/>
            </a:endParaRPr>
          </a:p>
          <a:p>
            <a:r>
              <a:rPr lang="ja-JP" altLang="en-US" dirty="0">
                <a:latin typeface="+mn-ea"/>
                <a:ea typeface="+mn-ea"/>
              </a:rPr>
              <a:t>ディエスカレーションを効果的に行うには、日頃から</a:t>
            </a:r>
            <a:r>
              <a:rPr kumimoji="1" lang="ja-JP" altLang="en-US" dirty="0">
                <a:latin typeface="+mn-ea"/>
                <a:ea typeface="+mn-ea"/>
              </a:rPr>
              <a:t>患者との協力関係を構築</a:t>
            </a:r>
            <a:r>
              <a:rPr lang="ja-JP" altLang="en-US" dirty="0">
                <a:latin typeface="+mn-ea"/>
                <a:ea typeface="+mn-ea"/>
              </a:rPr>
              <a:t>しておく</a:t>
            </a:r>
            <a:r>
              <a:rPr kumimoji="1" lang="ja-JP" altLang="en-US" dirty="0">
                <a:latin typeface="+mn-ea"/>
                <a:ea typeface="+mn-ea"/>
              </a:rPr>
              <a:t>ことがとても大切です。</a:t>
            </a:r>
            <a:endParaRPr kumimoji="1" lang="en-US" altLang="ja-JP" dirty="0">
              <a:latin typeface="+mn-ea"/>
              <a:ea typeface="+mn-ea"/>
            </a:endParaRPr>
          </a:p>
          <a:p>
            <a:r>
              <a:rPr kumimoji="1" lang="ja-JP" altLang="en-US" dirty="0">
                <a:latin typeface="+mn-ea"/>
                <a:ea typeface="+mn-ea"/>
              </a:rPr>
              <a:t>攻撃性や暴力につながる可能性のある気分や冷静さの変化に敏感に気づきやすくなります。</a:t>
            </a:r>
            <a:endParaRPr kumimoji="1" lang="en-US" altLang="ja-JP" dirty="0">
              <a:latin typeface="+mn-ea"/>
              <a:ea typeface="+mn-ea"/>
            </a:endParaRPr>
          </a:p>
          <a:p>
            <a:r>
              <a:rPr kumimoji="1" lang="ja-JP" altLang="en-US" dirty="0">
                <a:latin typeface="+mn-ea"/>
                <a:ea typeface="+mn-ea"/>
              </a:rPr>
              <a:t>また、ディエスカレーションの介入を行うときにも、話し合いがしやすくなります。</a:t>
            </a:r>
            <a:endParaRPr kumimoji="1" lang="en-US" altLang="ja-JP" dirty="0">
              <a:latin typeface="+mn-ea"/>
              <a:ea typeface="+mn-ea"/>
            </a:endParaRPr>
          </a:p>
          <a:p>
            <a:r>
              <a:rPr kumimoji="1" lang="ja-JP" altLang="en-US" dirty="0">
                <a:latin typeface="+mn-ea"/>
                <a:ea typeface="+mn-ea"/>
              </a:rPr>
              <a:t>危機的状況に陥った場合には、まずは患者やスタッフの安全を確保し、本人やスタッフが安心できる環境を整えましょう。</a:t>
            </a:r>
            <a:endParaRPr kumimoji="1" lang="en-US" altLang="ja-JP" dirty="0">
              <a:latin typeface="+mn-ea"/>
              <a:ea typeface="+mn-ea"/>
            </a:endParaRPr>
          </a:p>
          <a:p>
            <a:r>
              <a:rPr lang="ja-JP" altLang="en-US" dirty="0">
                <a:latin typeface="+mn-ea"/>
                <a:ea typeface="+mn-ea"/>
              </a:rPr>
              <a:t>ディエスカレーションによる確実な効果を得る</a:t>
            </a:r>
            <a:r>
              <a:rPr kumimoji="1" lang="ja-JP" altLang="en-US" dirty="0">
                <a:latin typeface="+mn-ea"/>
                <a:ea typeface="+mn-ea"/>
              </a:rPr>
              <a:t>ためには、興奮や攻撃性を誘発する原因や、原因となっている状況を回避することが求められます。</a:t>
            </a:r>
            <a:r>
              <a:rPr lang="ja-JP" altLang="en-US" dirty="0">
                <a:latin typeface="+mn-ea"/>
                <a:ea typeface="+mn-ea"/>
              </a:rPr>
              <a:t>このあとに説明する知識やスキルを使用して、これらの原因や状況を把握しておきましょう。</a:t>
            </a:r>
            <a:endParaRPr kumimoji="1" lang="en-US" altLang="ja-JP" dirty="0">
              <a:latin typeface="+mn-ea"/>
              <a:ea typeface="+mn-ea"/>
            </a:endParaRPr>
          </a:p>
          <a:p>
            <a:r>
              <a:rPr lang="ja-JP" altLang="en-US" dirty="0">
                <a:latin typeface="+mn-ea"/>
                <a:ea typeface="+mn-ea"/>
              </a:rPr>
              <a:t>暴力や攻撃性に対する認識や対処について、患者とあらかじめ、あるいは後々話し合うことはとても大切です。</a:t>
            </a:r>
            <a:endParaRPr lang="en-US" altLang="ja-JP" dirty="0">
              <a:latin typeface="+mn-ea"/>
              <a:ea typeface="+mn-ea"/>
            </a:endParaRPr>
          </a:p>
          <a:p>
            <a:r>
              <a:rPr kumimoji="1" lang="ja-JP" altLang="en-US" dirty="0">
                <a:latin typeface="+mn-ea"/>
                <a:ea typeface="+mn-ea"/>
              </a:rPr>
              <a:t>攻撃性の初期徴候、暴力の引き金や早期警告サインについて、本人がどのように認識しているのか、また興奮状態に陥った場合の対応に関する希望などを話し合いましょう。話し合われた内容は、他のスタッフとはもちろんのこと、患者とも共有することが有用です。</a:t>
            </a:r>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ディエスカレーションのすべての段階において、患者に対する敬意と共感を</a:t>
            </a:r>
            <a:r>
              <a:rPr lang="ja-JP" altLang="en-US" dirty="0">
                <a:latin typeface="+mn-ea"/>
                <a:ea typeface="+mn-ea"/>
              </a:rPr>
              <a:t>心がけましょう</a:t>
            </a:r>
            <a:r>
              <a:rPr kumimoji="1" lang="ja-JP" altLang="en-US" dirty="0">
                <a:latin typeface="+mn-ea"/>
                <a:ea typeface="+mn-ea"/>
              </a:rPr>
              <a:t>。患者の気持ちを</a:t>
            </a:r>
            <a:r>
              <a:rPr lang="ja-JP" altLang="en-US" dirty="0">
                <a:latin typeface="+mn-ea"/>
                <a:ea typeface="+mn-ea"/>
              </a:rPr>
              <a:t>うわべだけで</a:t>
            </a:r>
            <a:r>
              <a:rPr kumimoji="1" lang="ja-JP" altLang="en-US" dirty="0">
                <a:latin typeface="+mn-ea"/>
                <a:ea typeface="+mn-ea"/>
              </a:rPr>
              <a:t>判断したり、否定しないようにする姿勢が求められます。</a:t>
            </a:r>
          </a:p>
        </p:txBody>
      </p:sp>
      <p:sp>
        <p:nvSpPr>
          <p:cNvPr id="4" name="スライド番号プレースホルダー 3">
            <a:extLst>
              <a:ext uri="{FF2B5EF4-FFF2-40B4-BE49-F238E27FC236}">
                <a16:creationId xmlns:a16="http://schemas.microsoft.com/office/drawing/2014/main" id="{49BFA661-BEB5-C90E-DFD1-E4961DA6144F}"/>
              </a:ext>
            </a:extLst>
          </p:cNvPr>
          <p:cNvSpPr>
            <a:spLocks noGrp="1"/>
          </p:cNvSpPr>
          <p:nvPr>
            <p:ph type="sldNum" sz="quarter" idx="5"/>
          </p:nvPr>
        </p:nvSpPr>
        <p:spPr/>
        <p:txBody>
          <a:bodyPr/>
          <a:lstStyle/>
          <a:p>
            <a:fld id="{37FC9F54-A53E-4658-BFFC-C44314BEC9B5}" type="slidenum">
              <a:rPr kumimoji="1" lang="ja-JP" altLang="en-US" smtClean="0"/>
              <a:t>4</a:t>
            </a:fld>
            <a:endParaRPr kumimoji="1" lang="ja-JP" altLang="en-US"/>
          </a:p>
        </p:txBody>
      </p:sp>
    </p:spTree>
    <p:extLst>
      <p:ext uri="{BB962C8B-B14F-4D97-AF65-F5344CB8AC3E}">
        <p14:creationId xmlns:p14="http://schemas.microsoft.com/office/powerpoint/2010/main" val="29745840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AA1176-0F07-2A0C-E0CD-B4EE582D95C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2C0587D-4298-432B-A933-460FFDB19F8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E3168A8-6BFE-525D-2ABE-49F3E50FD932}"/>
              </a:ext>
            </a:extLst>
          </p:cNvPr>
          <p:cNvSpPr>
            <a:spLocks noGrp="1"/>
          </p:cNvSpPr>
          <p:nvPr>
            <p:ph type="body" idx="1"/>
          </p:nvPr>
        </p:nvSpPr>
        <p:spPr>
          <a:xfrm>
            <a:off x="685800" y="4751982"/>
            <a:ext cx="5486400" cy="4215806"/>
          </a:xfrm>
        </p:spPr>
        <p:txBody>
          <a:bodyPr/>
          <a:lstStyle/>
          <a:p>
            <a:r>
              <a:rPr kumimoji="1" lang="ja-JP" altLang="en-US" dirty="0">
                <a:latin typeface="+mn-ea"/>
                <a:ea typeface="+mn-ea"/>
              </a:rPr>
              <a:t>ディエスカレーションを実践の過程には、次の</a:t>
            </a:r>
            <a:r>
              <a:rPr kumimoji="1" lang="en-US" altLang="ja-JP" dirty="0">
                <a:latin typeface="+mn-ea"/>
                <a:ea typeface="+mn-ea"/>
              </a:rPr>
              <a:t>3</a:t>
            </a:r>
            <a:r>
              <a:rPr kumimoji="1" lang="ja-JP" altLang="en-US" dirty="0">
                <a:latin typeface="+mn-ea"/>
                <a:ea typeface="+mn-ea"/>
              </a:rPr>
              <a:t>つの段階があります。</a:t>
            </a:r>
            <a:endParaRPr kumimoji="1" lang="en-US" altLang="ja-JP" dirty="0">
              <a:latin typeface="+mn-ea"/>
              <a:ea typeface="+mn-ea"/>
            </a:endParaRPr>
          </a:p>
          <a:p>
            <a:r>
              <a:rPr kumimoji="1" lang="ja-JP" altLang="en-US" dirty="0">
                <a:latin typeface="+mn-ea"/>
                <a:ea typeface="+mn-ea"/>
              </a:rPr>
              <a:t>実践には、それぞれに応じた知識やスキルが求められます。</a:t>
            </a:r>
            <a:endParaRPr kumimoji="1" lang="en-US" altLang="ja-JP" dirty="0">
              <a:latin typeface="+mn-ea"/>
              <a:ea typeface="+mn-ea"/>
            </a:endParaRPr>
          </a:p>
          <a:p>
            <a:r>
              <a:rPr kumimoji="1" lang="ja-JP" altLang="en-US" strike="noStrike" dirty="0">
                <a:latin typeface="+mn-ea"/>
                <a:ea typeface="+mn-ea"/>
              </a:rPr>
              <a:t>まず</a:t>
            </a:r>
            <a:r>
              <a:rPr kumimoji="1" lang="en-US" altLang="ja-JP" strike="noStrike" dirty="0">
                <a:latin typeface="+mn-ea"/>
                <a:ea typeface="+mn-ea"/>
              </a:rPr>
              <a:t>1</a:t>
            </a:r>
            <a:r>
              <a:rPr kumimoji="1" lang="ja-JP" altLang="en-US" strike="noStrike" dirty="0">
                <a:latin typeface="+mn-ea"/>
                <a:ea typeface="+mn-ea"/>
              </a:rPr>
              <a:t>つ目の段階が、観察です。観察では</a:t>
            </a:r>
            <a:r>
              <a:rPr kumimoji="1" lang="ja-JP" altLang="en-US" dirty="0">
                <a:latin typeface="+mn-ea"/>
                <a:ea typeface="+mn-ea"/>
              </a:rPr>
              <a:t>興奮、苛立ち、怒り、攻撃性の初期徴候を知り、それらを観察することが重要です。</a:t>
            </a:r>
            <a:endParaRPr kumimoji="1" lang="en-US" altLang="ja-JP" strike="sngStrike" dirty="0">
              <a:latin typeface="+mn-ea"/>
              <a:ea typeface="+mn-ea"/>
            </a:endParaRPr>
          </a:p>
          <a:p>
            <a:r>
              <a:rPr kumimoji="1" lang="ja-JP" altLang="en-US" dirty="0">
                <a:latin typeface="+mn-ea"/>
                <a:ea typeface="+mn-ea"/>
              </a:rPr>
              <a:t>その次の段階は、アセスメントです。攻撃性や暴力の原因を理解し、どのような状況であるのかを評価し、効果的な介入が何かを検討します。</a:t>
            </a:r>
            <a:endParaRPr kumimoji="1" lang="en-US" altLang="ja-JP" dirty="0">
              <a:latin typeface="+mn-ea"/>
              <a:ea typeface="+mn-ea"/>
            </a:endParaRPr>
          </a:p>
          <a:p>
            <a:r>
              <a:rPr kumimoji="1" lang="ja-JP" altLang="en-US" dirty="0">
                <a:latin typeface="+mn-ea"/>
                <a:ea typeface="+mn-ea"/>
              </a:rPr>
              <a:t>そして最後の段階が介入です。ディエスカレーションを安全かつ効果的に実施するためには、その方法を正しく理解する必要があり、それによって適切なアプローチが可能となります。</a:t>
            </a:r>
            <a:endParaRPr kumimoji="1" lang="en-US" altLang="ja-JP" dirty="0">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n-ea"/>
                <a:ea typeface="+mn-ea"/>
              </a:rPr>
              <a:t>観察やアセスメントを行わなかったり、知識がないままに介入することは、見当外れや見込み違いの結果を生む可能性があります。</a:t>
            </a:r>
            <a:endParaRPr kumimoji="1" lang="en-US" altLang="ja-JP" dirty="0">
              <a:latin typeface="+mn-ea"/>
              <a:ea typeface="+mn-ea"/>
            </a:endParaRPr>
          </a:p>
        </p:txBody>
      </p:sp>
      <p:sp>
        <p:nvSpPr>
          <p:cNvPr id="4" name="スライド番号プレースホルダー 3">
            <a:extLst>
              <a:ext uri="{FF2B5EF4-FFF2-40B4-BE49-F238E27FC236}">
                <a16:creationId xmlns:a16="http://schemas.microsoft.com/office/drawing/2014/main" id="{6AD0F1EC-F944-3DBA-A633-0EF5D35511EE}"/>
              </a:ext>
            </a:extLst>
          </p:cNvPr>
          <p:cNvSpPr>
            <a:spLocks noGrp="1"/>
          </p:cNvSpPr>
          <p:nvPr>
            <p:ph type="sldNum" sz="quarter" idx="5"/>
          </p:nvPr>
        </p:nvSpPr>
        <p:spPr/>
        <p:txBody>
          <a:bodyPr/>
          <a:lstStyle/>
          <a:p>
            <a:fld id="{37FC9F54-A53E-4658-BFFC-C44314BEC9B5}" type="slidenum">
              <a:rPr kumimoji="1" lang="ja-JP" altLang="en-US" smtClean="0"/>
              <a:t>5</a:t>
            </a:fld>
            <a:endParaRPr kumimoji="1" lang="ja-JP" altLang="en-US"/>
          </a:p>
        </p:txBody>
      </p:sp>
    </p:spTree>
    <p:extLst>
      <p:ext uri="{BB962C8B-B14F-4D97-AF65-F5344CB8AC3E}">
        <p14:creationId xmlns:p14="http://schemas.microsoft.com/office/powerpoint/2010/main" val="7147528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EE20A5-9C5B-C87D-D50B-2C23673DEFF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F7BDB1D-A1A3-B1C2-DFB2-F38F2C72EBB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A143910-AC49-A73C-73B1-D1186DD486BD}"/>
              </a:ext>
            </a:extLst>
          </p:cNvPr>
          <p:cNvSpPr>
            <a:spLocks noGrp="1"/>
          </p:cNvSpPr>
          <p:nvPr>
            <p:ph type="body" idx="1"/>
          </p:nvPr>
        </p:nvSpPr>
        <p:spPr/>
        <p:txBody>
          <a:bodyPr/>
          <a:lstStyle/>
          <a:p>
            <a:r>
              <a:rPr kumimoji="1" lang="ja-JP" altLang="en-US" dirty="0">
                <a:latin typeface="+mn-ea"/>
                <a:ea typeface="+mn-ea"/>
              </a:rPr>
              <a:t>観察で求められる知識として、</a:t>
            </a:r>
            <a:endParaRPr kumimoji="1" lang="en-US" altLang="ja-JP" dirty="0">
              <a:latin typeface="+mn-ea"/>
              <a:ea typeface="+mn-ea"/>
            </a:endParaRPr>
          </a:p>
          <a:p>
            <a:r>
              <a:rPr kumimoji="1" lang="ja-JP" altLang="en-US" dirty="0">
                <a:latin typeface="+mn-ea"/>
                <a:ea typeface="+mn-ea"/>
              </a:rPr>
              <a:t>ここでは「興奮、苛立ち、怒り、攻撃性の初期徴候」について説明します。</a:t>
            </a:r>
            <a:endParaRPr kumimoji="1" lang="en-US" altLang="ja-JP" dirty="0">
              <a:latin typeface="+mn-ea"/>
              <a:ea typeface="+mn-ea"/>
            </a:endParaRPr>
          </a:p>
          <a:p>
            <a:r>
              <a:rPr lang="ja-JP" altLang="en-US" dirty="0">
                <a:latin typeface="+mn-ea"/>
                <a:ea typeface="+mn-ea"/>
              </a:rPr>
              <a:t>これは患者の変化に気づくために必要な知識です。</a:t>
            </a:r>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初期徴候には、「外見や会話の変化」と「行動面の変化」が挙げられます。</a:t>
            </a:r>
            <a:endParaRPr kumimoji="1" lang="en-US" altLang="ja-JP" dirty="0">
              <a:latin typeface="+mn-ea"/>
              <a:ea typeface="+mn-ea"/>
            </a:endParaRPr>
          </a:p>
          <a:p>
            <a:r>
              <a:rPr kumimoji="1" lang="ja-JP" altLang="en-US" dirty="0">
                <a:latin typeface="+mn-ea"/>
                <a:ea typeface="+mn-ea"/>
              </a:rPr>
              <a:t>臨床で普段から多くの患者の対応をしている皆さんであれば、ある程度想像がつくのではないでしょうか。</a:t>
            </a:r>
            <a:endParaRPr kumimoji="1" lang="en-US" altLang="ja-JP" dirty="0">
              <a:latin typeface="+mn-ea"/>
              <a:ea typeface="+mn-ea"/>
            </a:endParaRPr>
          </a:p>
          <a:p>
            <a:r>
              <a:rPr kumimoji="1" lang="ja-JP" altLang="en-US" dirty="0">
                <a:latin typeface="+mn-ea"/>
                <a:ea typeface="+mn-ea"/>
              </a:rPr>
              <a:t>患者の興奮、苛立ち、怒り、攻撃性を認めたときに、どのような変化が現れていたか、イメージしながら確認していきましょう。</a:t>
            </a:r>
            <a:endParaRPr kumimoji="1" lang="en-US" altLang="ja-JP" dirty="0">
              <a:latin typeface="+mn-ea"/>
              <a:ea typeface="+mn-ea"/>
            </a:endParaRPr>
          </a:p>
        </p:txBody>
      </p:sp>
      <p:sp>
        <p:nvSpPr>
          <p:cNvPr id="4" name="スライド番号プレースホルダー 3">
            <a:extLst>
              <a:ext uri="{FF2B5EF4-FFF2-40B4-BE49-F238E27FC236}">
                <a16:creationId xmlns:a16="http://schemas.microsoft.com/office/drawing/2014/main" id="{5D6553D0-E09C-C631-BF53-E9FA4090D15C}"/>
              </a:ext>
            </a:extLst>
          </p:cNvPr>
          <p:cNvSpPr>
            <a:spLocks noGrp="1"/>
          </p:cNvSpPr>
          <p:nvPr>
            <p:ph type="sldNum" sz="quarter" idx="5"/>
          </p:nvPr>
        </p:nvSpPr>
        <p:spPr/>
        <p:txBody>
          <a:bodyPr/>
          <a:lstStyle/>
          <a:p>
            <a:fld id="{37FC9F54-A53E-4658-BFFC-C44314BEC9B5}" type="slidenum">
              <a:rPr kumimoji="1" lang="ja-JP" altLang="en-US" smtClean="0"/>
              <a:t>6</a:t>
            </a:fld>
            <a:endParaRPr kumimoji="1" lang="ja-JP" altLang="en-US"/>
          </a:p>
        </p:txBody>
      </p:sp>
    </p:spTree>
    <p:extLst>
      <p:ext uri="{BB962C8B-B14F-4D97-AF65-F5344CB8AC3E}">
        <p14:creationId xmlns:p14="http://schemas.microsoft.com/office/powerpoint/2010/main" val="30117647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F1ED55-4EF4-64C9-D3F3-C24DFA74133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320F855-1507-3A82-A320-4FD81A729D8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B0809DB-4939-C8E5-7BC0-A3F4C79A6E86}"/>
              </a:ext>
            </a:extLst>
          </p:cNvPr>
          <p:cNvSpPr>
            <a:spLocks noGrp="1"/>
          </p:cNvSpPr>
          <p:nvPr>
            <p:ph type="body" idx="1"/>
          </p:nvPr>
        </p:nvSpPr>
        <p:spPr/>
        <p:txBody>
          <a:bodyPr/>
          <a:lstStyle/>
          <a:p>
            <a:r>
              <a:rPr kumimoji="1" lang="ja-JP" altLang="en-US" b="0" dirty="0">
                <a:latin typeface="+mn-ea"/>
                <a:ea typeface="+mn-ea"/>
              </a:rPr>
              <a:t>外見や会話の変化には、</a:t>
            </a:r>
            <a:endParaRPr kumimoji="1" lang="en-US" altLang="ja-JP" b="0" dirty="0">
              <a:latin typeface="+mn-ea"/>
              <a:ea typeface="+mn-ea"/>
            </a:endParaRPr>
          </a:p>
          <a:p>
            <a:endParaRPr kumimoji="1" lang="en-US" altLang="ja-JP" b="0" dirty="0">
              <a:latin typeface="+mn-ea"/>
              <a:ea typeface="+mn-ea"/>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b="0" dirty="0">
                <a:latin typeface="+mn-ea"/>
                <a:ea typeface="+mn-ea"/>
              </a:rPr>
              <a:t>発汗、脈拍増加などの「生理的変化」</a:t>
            </a:r>
            <a:endParaRPr kumimoji="1" lang="en-US" altLang="ja-JP" b="0" dirty="0">
              <a:latin typeface="+mn-ea"/>
              <a:ea typeface="+mn-ea"/>
            </a:endParaRPr>
          </a:p>
          <a:p>
            <a:pPr marL="285750" indent="-285750">
              <a:buFont typeface="Arial" panose="020B0604020202020204" pitchFamily="34" charset="0"/>
              <a:buChar char="•"/>
            </a:pPr>
            <a:r>
              <a:rPr kumimoji="1" lang="ja-JP" altLang="en-US" b="0" dirty="0">
                <a:latin typeface="+mn-ea"/>
                <a:ea typeface="+mn-ea"/>
              </a:rPr>
              <a:t>緊張や紅潮などの「</a:t>
            </a:r>
            <a:r>
              <a:rPr lang="ja-JP" altLang="en-US" b="0" dirty="0">
                <a:latin typeface="+mn-ea"/>
                <a:ea typeface="+mn-ea"/>
              </a:rPr>
              <a:t>表情の変化」</a:t>
            </a:r>
            <a:endParaRPr lang="en-US" altLang="ja-JP" b="0" dirty="0">
              <a:latin typeface="+mn-ea"/>
              <a:ea typeface="+mn-ea"/>
            </a:endParaRPr>
          </a:p>
          <a:p>
            <a:pPr marL="285750" indent="-285750">
              <a:buFont typeface="Arial" panose="020B0604020202020204" pitchFamily="34" charset="0"/>
              <a:buChar char="•"/>
            </a:pPr>
            <a:r>
              <a:rPr lang="ja-JP" altLang="en-US" b="0" dirty="0">
                <a:latin typeface="+mn-ea"/>
                <a:ea typeface="+mn-ea"/>
              </a:rPr>
              <a:t>筋緊張や振戦などの「行動の変化」</a:t>
            </a:r>
            <a:endParaRPr lang="en-US" altLang="ja-JP" b="0" dirty="0">
              <a:latin typeface="+mn-ea"/>
              <a:ea typeface="+mn-ea"/>
            </a:endParaRPr>
          </a:p>
          <a:p>
            <a:pPr marL="285750" indent="-285750">
              <a:buFont typeface="Arial" panose="020B0604020202020204" pitchFamily="34" charset="0"/>
              <a:buChar char="•"/>
            </a:pPr>
            <a:r>
              <a:rPr lang="ja-JP" altLang="en-US" b="0" dirty="0">
                <a:latin typeface="+mn-ea"/>
                <a:ea typeface="+mn-ea"/>
              </a:rPr>
              <a:t>大声やぶっきらぼうな態度などの「話し方、会話の変化」</a:t>
            </a:r>
            <a:endParaRPr lang="en-US" altLang="ja-JP" b="0" dirty="0">
              <a:latin typeface="+mn-ea"/>
              <a:ea typeface="+mn-ea"/>
            </a:endParaRPr>
          </a:p>
          <a:p>
            <a:pPr marL="285750" indent="-285750">
              <a:buFont typeface="Arial" panose="020B0604020202020204" pitchFamily="34" charset="0"/>
              <a:buChar char="•"/>
            </a:pPr>
            <a:r>
              <a:rPr lang="ja-JP" altLang="en-US" b="0" dirty="0">
                <a:latin typeface="+mn-ea"/>
                <a:ea typeface="+mn-ea"/>
              </a:rPr>
              <a:t>混乱やまとまりのない発言内容などの「思考の変化」</a:t>
            </a:r>
            <a:endParaRPr lang="en-US" altLang="ja-JP" b="0" dirty="0">
              <a:latin typeface="+mn-ea"/>
              <a:ea typeface="+mn-ea"/>
            </a:endParaRPr>
          </a:p>
          <a:p>
            <a:pPr marL="285750" indent="-285750">
              <a:buFont typeface="Arial" panose="020B0604020202020204" pitchFamily="34" charset="0"/>
              <a:buChar char="•"/>
            </a:pPr>
            <a:r>
              <a:rPr lang="ja-JP" altLang="en-US" b="0" dirty="0">
                <a:latin typeface="+mn-ea"/>
                <a:ea typeface="+mn-ea"/>
              </a:rPr>
              <a:t>イライラなどの「気分の変化」</a:t>
            </a:r>
            <a:endParaRPr lang="en-US" altLang="ja-JP" b="0" dirty="0">
              <a:latin typeface="+mn-ea"/>
              <a:ea typeface="+mn-ea"/>
            </a:endParaRPr>
          </a:p>
          <a:p>
            <a:pPr marL="285750" indent="-285750">
              <a:buFont typeface="Arial" panose="020B0604020202020204" pitchFamily="34" charset="0"/>
              <a:buChar char="•"/>
            </a:pPr>
            <a:r>
              <a:rPr lang="ja-JP" altLang="en-US" b="0" dirty="0">
                <a:latin typeface="+mn-ea"/>
                <a:ea typeface="+mn-ea"/>
              </a:rPr>
              <a:t>注意集中力の低下</a:t>
            </a:r>
            <a:endParaRPr lang="en-US" altLang="ja-JP" b="0" dirty="0">
              <a:latin typeface="+mn-ea"/>
              <a:ea typeface="+mn-ea"/>
            </a:endParaRPr>
          </a:p>
          <a:p>
            <a:pPr marL="285750" indent="-285750">
              <a:buFont typeface="Arial" panose="020B0604020202020204" pitchFamily="34" charset="0"/>
              <a:buChar char="•"/>
            </a:pPr>
            <a:r>
              <a:rPr lang="ja-JP" altLang="en-US" b="0" dirty="0">
                <a:latin typeface="+mn-ea"/>
                <a:ea typeface="+mn-ea"/>
              </a:rPr>
              <a:t>暴力に関連した妄想や幻覚</a:t>
            </a:r>
            <a:endParaRPr lang="en-US" altLang="ja-JP" b="0" dirty="0">
              <a:latin typeface="+mn-ea"/>
              <a:ea typeface="+mn-ea"/>
            </a:endParaRPr>
          </a:p>
          <a:p>
            <a:pPr marL="285750" indent="-285750">
              <a:buFont typeface="Arial" panose="020B0604020202020204" pitchFamily="34" charset="0"/>
              <a:buChar char="•"/>
            </a:pPr>
            <a:r>
              <a:rPr lang="ja-JP" altLang="en-US" b="0" dirty="0">
                <a:latin typeface="+mn-ea"/>
                <a:ea typeface="+mn-ea"/>
              </a:rPr>
              <a:t>言葉による怒りの表出、脅し</a:t>
            </a:r>
            <a:endParaRPr lang="en-US" altLang="ja-JP" b="0" dirty="0">
              <a:latin typeface="+mn-ea"/>
              <a:ea typeface="+mn-ea"/>
            </a:endParaRPr>
          </a:p>
          <a:p>
            <a:pPr marL="0" indent="0">
              <a:buFont typeface="Arial" panose="020B0604020202020204" pitchFamily="34" charset="0"/>
              <a:buNone/>
            </a:pPr>
            <a:endParaRPr lang="en-US" altLang="ja-JP" b="0" dirty="0">
              <a:latin typeface="+mn-ea"/>
              <a:ea typeface="+mn-ea"/>
            </a:endParaRPr>
          </a:p>
          <a:p>
            <a:pPr marL="0" indent="0">
              <a:buFont typeface="Arial" panose="020B0604020202020204" pitchFamily="34" charset="0"/>
              <a:buNone/>
            </a:pPr>
            <a:r>
              <a:rPr lang="ja-JP" altLang="en-US" b="0" dirty="0">
                <a:latin typeface="+mn-ea"/>
                <a:ea typeface="+mn-ea"/>
              </a:rPr>
              <a:t>などが挙げられます。</a:t>
            </a:r>
            <a:endParaRPr lang="en-US" altLang="ja-JP" b="0" dirty="0">
              <a:latin typeface="+mn-ea"/>
              <a:ea typeface="+mn-ea"/>
            </a:endParaRPr>
          </a:p>
        </p:txBody>
      </p:sp>
      <p:sp>
        <p:nvSpPr>
          <p:cNvPr id="4" name="スライド番号プレースホルダー 3">
            <a:extLst>
              <a:ext uri="{FF2B5EF4-FFF2-40B4-BE49-F238E27FC236}">
                <a16:creationId xmlns:a16="http://schemas.microsoft.com/office/drawing/2014/main" id="{70537B8F-F0CB-031E-9095-2DCF6FABF48D}"/>
              </a:ext>
            </a:extLst>
          </p:cNvPr>
          <p:cNvSpPr>
            <a:spLocks noGrp="1"/>
          </p:cNvSpPr>
          <p:nvPr>
            <p:ph type="sldNum" sz="quarter" idx="5"/>
          </p:nvPr>
        </p:nvSpPr>
        <p:spPr/>
        <p:txBody>
          <a:bodyPr/>
          <a:lstStyle/>
          <a:p>
            <a:fld id="{37FC9F54-A53E-4658-BFFC-C44314BEC9B5}" type="slidenum">
              <a:rPr kumimoji="1" lang="ja-JP" altLang="en-US" smtClean="0"/>
              <a:t>7</a:t>
            </a:fld>
            <a:endParaRPr kumimoji="1" lang="ja-JP" altLang="en-US"/>
          </a:p>
        </p:txBody>
      </p:sp>
    </p:spTree>
    <p:extLst>
      <p:ext uri="{BB962C8B-B14F-4D97-AF65-F5344CB8AC3E}">
        <p14:creationId xmlns:p14="http://schemas.microsoft.com/office/powerpoint/2010/main" val="12632765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00CC16-A83C-659C-BC3B-F073531F9CB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FC7373B-ADF1-E941-3703-8660DE4A0E4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7697AB5-3262-B5D9-AD80-9C1621466783}"/>
              </a:ext>
            </a:extLst>
          </p:cNvPr>
          <p:cNvSpPr>
            <a:spLocks noGrp="1"/>
          </p:cNvSpPr>
          <p:nvPr>
            <p:ph type="body" idx="1"/>
          </p:nvPr>
        </p:nvSpPr>
        <p:spPr/>
        <p:txBody>
          <a:bodyPr/>
          <a:lstStyle/>
          <a:p>
            <a:r>
              <a:rPr kumimoji="1" lang="ja-JP" altLang="en-US" b="0" dirty="0">
                <a:latin typeface="+mn-ea"/>
                <a:ea typeface="+mn-ea"/>
              </a:rPr>
              <a:t>行動面の変化としては、</a:t>
            </a:r>
            <a:endParaRPr kumimoji="1" lang="en-US" altLang="ja-JP" b="0" dirty="0">
              <a:latin typeface="+mn-ea"/>
              <a:ea typeface="+mn-ea"/>
            </a:endParaRPr>
          </a:p>
          <a:p>
            <a:endParaRPr kumimoji="1" lang="en-US" altLang="ja-JP" b="0" dirty="0">
              <a:latin typeface="+mn-ea"/>
              <a:ea typeface="+mn-ea"/>
            </a:endParaRPr>
          </a:p>
          <a:p>
            <a:pPr marL="285750" indent="-285750">
              <a:buFont typeface="Arial" panose="020B0604020202020204" pitchFamily="34" charset="0"/>
              <a:buChar char="•"/>
            </a:pPr>
            <a:r>
              <a:rPr lang="ja-JP" altLang="en-US" b="0" dirty="0">
                <a:latin typeface="+mn-ea"/>
                <a:ea typeface="+mn-ea"/>
              </a:rPr>
              <a:t>落ち着きがない</a:t>
            </a:r>
            <a:endParaRPr lang="en-US" altLang="ja-JP" dirty="0">
              <a:latin typeface="+mn-ea"/>
              <a:ea typeface="+mn-ea"/>
            </a:endParaRPr>
          </a:p>
          <a:p>
            <a:pPr marL="285750" indent="-285750">
              <a:buFont typeface="Arial" panose="020B0604020202020204" pitchFamily="34" charset="0"/>
              <a:buChar char="•"/>
            </a:pPr>
            <a:r>
              <a:rPr kumimoji="1" lang="ja-JP" altLang="en-US" b="0" dirty="0">
                <a:latin typeface="+mn-ea"/>
                <a:ea typeface="+mn-ea"/>
              </a:rPr>
              <a:t>急な行動をおこす</a:t>
            </a:r>
            <a:endParaRPr kumimoji="1" lang="en-US" altLang="ja-JP" b="0" dirty="0">
              <a:latin typeface="+mn-ea"/>
              <a:ea typeface="+mn-ea"/>
            </a:endParaRPr>
          </a:p>
          <a:p>
            <a:pPr marL="285750" indent="-285750">
              <a:buFont typeface="Arial" panose="020B0604020202020204" pitchFamily="34" charset="0"/>
              <a:buChar char="•"/>
            </a:pPr>
            <a:r>
              <a:rPr lang="ja-JP" altLang="en-US" b="0" dirty="0">
                <a:latin typeface="+mn-ea"/>
                <a:ea typeface="+mn-ea"/>
              </a:rPr>
              <a:t>活発に歩き回る</a:t>
            </a:r>
            <a:endParaRPr lang="en-US" altLang="ja-JP" b="0" dirty="0">
              <a:latin typeface="+mn-ea"/>
              <a:ea typeface="+mn-ea"/>
            </a:endParaRPr>
          </a:p>
          <a:p>
            <a:endParaRPr kumimoji="1" lang="en-US" altLang="ja-JP" b="0" dirty="0">
              <a:latin typeface="+mn-ea"/>
              <a:ea typeface="+mn-ea"/>
            </a:endParaRPr>
          </a:p>
          <a:p>
            <a:r>
              <a:rPr kumimoji="1" lang="ja-JP" altLang="en-US" b="0" dirty="0">
                <a:latin typeface="+mn-ea"/>
                <a:ea typeface="+mn-ea"/>
              </a:rPr>
              <a:t>などのほかにスライドに例示したものが挙げられます。</a:t>
            </a:r>
            <a:endParaRPr kumimoji="1" lang="en-US" altLang="ja-JP" b="0" dirty="0">
              <a:latin typeface="+mn-ea"/>
              <a:ea typeface="+mn-ea"/>
            </a:endParaRPr>
          </a:p>
          <a:p>
            <a:r>
              <a:rPr lang="ja-JP" altLang="en-US" b="0" dirty="0">
                <a:latin typeface="+mn-ea"/>
                <a:ea typeface="+mn-ea"/>
              </a:rPr>
              <a:t>もちろんここに挙げられた変化だけではありません。</a:t>
            </a:r>
            <a:endParaRPr kumimoji="1" lang="en-US" altLang="ja-JP" b="0" dirty="0">
              <a:latin typeface="+mn-ea"/>
              <a:ea typeface="+mn-ea"/>
            </a:endParaRPr>
          </a:p>
          <a:p>
            <a:r>
              <a:rPr kumimoji="1" lang="ja-JP" altLang="en-US" b="0" dirty="0">
                <a:latin typeface="+mn-ea"/>
                <a:ea typeface="+mn-ea"/>
              </a:rPr>
              <a:t>皆さんもこれまでを振り返ったときに、このような変化を認める場面を経験したことがあるのではないでしょうか。</a:t>
            </a:r>
            <a:endParaRPr kumimoji="1" lang="en-US" altLang="ja-JP" b="0" dirty="0">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dirty="0">
                <a:latin typeface="+mn-ea"/>
                <a:ea typeface="+mn-ea"/>
              </a:rPr>
              <a:t>その際に、どのような変化が見られたのかを整理しておくことも有用でしょう。</a:t>
            </a:r>
            <a:endParaRPr lang="en-US" altLang="ja-JP" b="0" dirty="0">
              <a:latin typeface="+mn-ea"/>
              <a:ea typeface="+mn-ea"/>
            </a:endParaRPr>
          </a:p>
          <a:p>
            <a:endParaRPr kumimoji="1" lang="en-US" altLang="ja-JP" b="0" dirty="0">
              <a:latin typeface="+mn-ea"/>
              <a:ea typeface="+mn-ea"/>
            </a:endParaRPr>
          </a:p>
          <a:p>
            <a:r>
              <a:rPr kumimoji="1" lang="ja-JP" altLang="en-US" b="0" dirty="0">
                <a:latin typeface="+mn-ea"/>
                <a:ea typeface="+mn-ea"/>
              </a:rPr>
              <a:t>隔離や身体的拘束という対応に至らないために、注意深い観察によりこのような初期徴候に気づくことが大切です。</a:t>
            </a:r>
            <a:endParaRPr kumimoji="1" lang="en-US" altLang="ja-JP" b="0" dirty="0">
              <a:latin typeface="+mn-ea"/>
              <a:ea typeface="+mn-ea"/>
            </a:endParaRPr>
          </a:p>
        </p:txBody>
      </p:sp>
      <p:sp>
        <p:nvSpPr>
          <p:cNvPr id="4" name="スライド番号プレースホルダー 3">
            <a:extLst>
              <a:ext uri="{FF2B5EF4-FFF2-40B4-BE49-F238E27FC236}">
                <a16:creationId xmlns:a16="http://schemas.microsoft.com/office/drawing/2014/main" id="{F9DEC105-BA4B-0396-2DD7-39EE784E00A8}"/>
              </a:ext>
            </a:extLst>
          </p:cNvPr>
          <p:cNvSpPr>
            <a:spLocks noGrp="1"/>
          </p:cNvSpPr>
          <p:nvPr>
            <p:ph type="sldNum" sz="quarter" idx="5"/>
          </p:nvPr>
        </p:nvSpPr>
        <p:spPr/>
        <p:txBody>
          <a:bodyPr/>
          <a:lstStyle/>
          <a:p>
            <a:fld id="{37FC9F54-A53E-4658-BFFC-C44314BEC9B5}" type="slidenum">
              <a:rPr kumimoji="1" lang="ja-JP" altLang="en-US" smtClean="0"/>
              <a:t>8</a:t>
            </a:fld>
            <a:endParaRPr kumimoji="1" lang="ja-JP" altLang="en-US"/>
          </a:p>
        </p:txBody>
      </p:sp>
    </p:spTree>
    <p:extLst>
      <p:ext uri="{BB962C8B-B14F-4D97-AF65-F5344CB8AC3E}">
        <p14:creationId xmlns:p14="http://schemas.microsoft.com/office/powerpoint/2010/main" val="21322278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B26EE3-3425-BDB7-F477-95C9472523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853F69C-77E3-CC5B-7D46-2937C47D047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989B2D3-C4BB-DDF3-3651-3BE35D216D17}"/>
              </a:ext>
            </a:extLst>
          </p:cNvPr>
          <p:cNvSpPr>
            <a:spLocks noGrp="1"/>
          </p:cNvSpPr>
          <p:nvPr>
            <p:ph type="body" idx="1"/>
          </p:nvPr>
        </p:nvSpPr>
        <p:spPr>
          <a:xfrm>
            <a:off x="685800" y="4751983"/>
            <a:ext cx="5486400" cy="4626841"/>
          </a:xfrm>
        </p:spPr>
        <p:txBody>
          <a:bodyPr/>
          <a:lstStyle/>
          <a:p>
            <a:r>
              <a:rPr kumimoji="1" lang="ja-JP" altLang="en-US" dirty="0">
                <a:latin typeface="+mn-ea"/>
                <a:ea typeface="+mn-ea"/>
              </a:rPr>
              <a:t>次にアセスメントです。</a:t>
            </a:r>
            <a:endParaRPr kumimoji="1" lang="en-US" altLang="ja-JP" dirty="0">
              <a:latin typeface="+mn-ea"/>
              <a:ea typeface="+mn-ea"/>
            </a:endParaRPr>
          </a:p>
          <a:p>
            <a:r>
              <a:rPr kumimoji="1" lang="ja-JP" altLang="en-US" dirty="0">
                <a:latin typeface="+mn-ea"/>
                <a:ea typeface="+mn-ea"/>
              </a:rPr>
              <a:t>ディエスカレーションによる介入を安全で効果的なものにするためには、正確なアセスメントが必須です。</a:t>
            </a:r>
            <a:endParaRPr kumimoji="1" lang="en-US" altLang="ja-JP" dirty="0">
              <a:latin typeface="+mn-ea"/>
              <a:ea typeface="+mn-ea"/>
            </a:endParaRPr>
          </a:p>
          <a:p>
            <a:endParaRPr kumimoji="1" lang="en-US" altLang="ja-JP" dirty="0">
              <a:latin typeface="+mn-ea"/>
              <a:ea typeface="+mn-ea"/>
            </a:endParaRPr>
          </a:p>
          <a:p>
            <a:r>
              <a:rPr lang="ja-JP" altLang="en-US" dirty="0">
                <a:latin typeface="+mn-ea"/>
                <a:ea typeface="+mn-ea"/>
              </a:rPr>
              <a:t>正確なアセスメントのためには、</a:t>
            </a:r>
            <a:r>
              <a:rPr kumimoji="1" lang="ja-JP" altLang="en-US" dirty="0">
                <a:latin typeface="+mn-ea"/>
                <a:ea typeface="+mn-ea"/>
              </a:rPr>
              <a:t>攻撃性や暴力の原因となる一般的な要因を評価したうえで、さらに個別の特徴を把握することが求められ</a:t>
            </a:r>
            <a:r>
              <a:rPr lang="ja-JP" altLang="en-US" dirty="0">
                <a:latin typeface="+mn-ea"/>
                <a:ea typeface="+mn-ea"/>
              </a:rPr>
              <a:t>ます。</a:t>
            </a:r>
            <a:endParaRPr lang="en-US" altLang="ja-JP" dirty="0">
              <a:latin typeface="+mn-ea"/>
              <a:ea typeface="+mn-ea"/>
            </a:endParaRPr>
          </a:p>
          <a:p>
            <a:r>
              <a:rPr lang="ja-JP" altLang="en-US" b="0" i="0" dirty="0">
                <a:effectLst/>
                <a:latin typeface="+mn-ea"/>
                <a:ea typeface="+mn-ea"/>
              </a:rPr>
              <a:t>⏎</a:t>
            </a:r>
            <a:endParaRPr lang="en-US" altLang="ja-JP" dirty="0">
              <a:latin typeface="+mn-ea"/>
              <a:ea typeface="+mn-ea"/>
            </a:endParaRPr>
          </a:p>
          <a:p>
            <a:r>
              <a:rPr lang="ja-JP" altLang="en-US" dirty="0">
                <a:latin typeface="+mn-ea"/>
                <a:ea typeface="+mn-ea"/>
              </a:rPr>
              <a:t>背景を踏まえたうえで</a:t>
            </a:r>
            <a:r>
              <a:rPr lang="ja-JP" altLang="en-US" strike="noStrike" dirty="0">
                <a:latin typeface="+mn-ea"/>
                <a:ea typeface="+mn-ea"/>
              </a:rPr>
              <a:t>共感的に</a:t>
            </a:r>
            <a:r>
              <a:rPr lang="ja-JP" altLang="en-US" dirty="0">
                <a:latin typeface="+mn-ea"/>
                <a:ea typeface="+mn-ea"/>
              </a:rPr>
              <a:t>理解できれば介入の方法が見えてくる場合もあるでしょう。</a:t>
            </a:r>
            <a:endParaRPr lang="en-US" altLang="ja-JP" dirty="0">
              <a:latin typeface="+mn-ea"/>
              <a:ea typeface="+mn-ea"/>
            </a:endParaRPr>
          </a:p>
        </p:txBody>
      </p:sp>
      <p:sp>
        <p:nvSpPr>
          <p:cNvPr id="4" name="スライド番号プレースホルダー 3">
            <a:extLst>
              <a:ext uri="{FF2B5EF4-FFF2-40B4-BE49-F238E27FC236}">
                <a16:creationId xmlns:a16="http://schemas.microsoft.com/office/drawing/2014/main" id="{EF99F8BA-A11C-7F39-7203-7B53A8FD1FDA}"/>
              </a:ext>
            </a:extLst>
          </p:cNvPr>
          <p:cNvSpPr>
            <a:spLocks noGrp="1"/>
          </p:cNvSpPr>
          <p:nvPr>
            <p:ph type="sldNum" sz="quarter" idx="5"/>
          </p:nvPr>
        </p:nvSpPr>
        <p:spPr/>
        <p:txBody>
          <a:bodyPr/>
          <a:lstStyle/>
          <a:p>
            <a:fld id="{37FC9F54-A53E-4658-BFFC-C44314BEC9B5}" type="slidenum">
              <a:rPr kumimoji="1" lang="ja-JP" altLang="en-US" smtClean="0"/>
              <a:t>9</a:t>
            </a:fld>
            <a:endParaRPr kumimoji="1" lang="ja-JP" altLang="en-US"/>
          </a:p>
        </p:txBody>
      </p:sp>
    </p:spTree>
    <p:extLst>
      <p:ext uri="{BB962C8B-B14F-4D97-AF65-F5344CB8AC3E}">
        <p14:creationId xmlns:p14="http://schemas.microsoft.com/office/powerpoint/2010/main" val="25932931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E8F0F37-0562-8FA3-A704-CAF514D3D362}"/>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98427E6A-01A1-1F31-00C3-F95D7D9702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3E76B530-F584-2072-E5F4-7B93A10FD8B3}"/>
              </a:ext>
            </a:extLst>
          </p:cNvPr>
          <p:cNvSpPr>
            <a:spLocks noGrp="1"/>
          </p:cNvSpPr>
          <p:nvPr>
            <p:ph type="dt" sz="half" idx="10"/>
          </p:nvPr>
        </p:nvSpPr>
        <p:spPr/>
        <p:txBody>
          <a:bodyPr/>
          <a:lstStyle/>
          <a:p>
            <a:fld id="{B06C780F-75EF-4A9D-A694-F29D0E276043}" type="datetimeFigureOut">
              <a:rPr kumimoji="1" lang="ja-JP" altLang="en-US" smtClean="0"/>
              <a:t>2025/6/9</a:t>
            </a:fld>
            <a:endParaRPr kumimoji="1" lang="ja-JP" altLang="en-US"/>
          </a:p>
        </p:txBody>
      </p:sp>
      <p:sp>
        <p:nvSpPr>
          <p:cNvPr id="5" name="フッター プレースホルダー 4">
            <a:extLst>
              <a:ext uri="{FF2B5EF4-FFF2-40B4-BE49-F238E27FC236}">
                <a16:creationId xmlns:a16="http://schemas.microsoft.com/office/drawing/2014/main" id="{1385E1DD-B55A-7FC7-ACE1-81D9FFB2BEAA}"/>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B93FBC2-6812-F6EA-AB2E-7449EA1C8385}"/>
              </a:ext>
            </a:extLst>
          </p:cNvPr>
          <p:cNvSpPr>
            <a:spLocks noGrp="1"/>
          </p:cNvSpPr>
          <p:nvPr>
            <p:ph type="sldNum" sz="quarter" idx="12"/>
          </p:nvPr>
        </p:nvSpPr>
        <p:spPr/>
        <p:txBody>
          <a:bodyPr/>
          <a:lstStyle/>
          <a:p>
            <a:fld id="{76C55033-A969-4B01-991E-C0B2F3006436}" type="slidenum">
              <a:rPr kumimoji="1" lang="ja-JP" altLang="en-US" smtClean="0"/>
              <a:t>‹#›</a:t>
            </a:fld>
            <a:endParaRPr kumimoji="1" lang="ja-JP" altLang="en-US"/>
          </a:p>
        </p:txBody>
      </p:sp>
    </p:spTree>
    <p:extLst>
      <p:ext uri="{BB962C8B-B14F-4D97-AF65-F5344CB8AC3E}">
        <p14:creationId xmlns:p14="http://schemas.microsoft.com/office/powerpoint/2010/main" val="30706137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A271752-3381-93F5-27EE-65DC1D09CA7E}"/>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F5F76F25-AB86-E6F7-DEE6-769D790BFDFD}"/>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D7D6DD6D-22B7-4C2D-F230-2959E2A707D6}"/>
              </a:ext>
            </a:extLst>
          </p:cNvPr>
          <p:cNvSpPr>
            <a:spLocks noGrp="1"/>
          </p:cNvSpPr>
          <p:nvPr>
            <p:ph type="dt" sz="half" idx="10"/>
          </p:nvPr>
        </p:nvSpPr>
        <p:spPr/>
        <p:txBody>
          <a:bodyPr/>
          <a:lstStyle/>
          <a:p>
            <a:fld id="{B06C780F-75EF-4A9D-A694-F29D0E276043}" type="datetimeFigureOut">
              <a:rPr kumimoji="1" lang="ja-JP" altLang="en-US" smtClean="0"/>
              <a:t>2025/6/9</a:t>
            </a:fld>
            <a:endParaRPr kumimoji="1" lang="ja-JP" altLang="en-US"/>
          </a:p>
        </p:txBody>
      </p:sp>
      <p:sp>
        <p:nvSpPr>
          <p:cNvPr id="5" name="フッター プレースホルダー 4">
            <a:extLst>
              <a:ext uri="{FF2B5EF4-FFF2-40B4-BE49-F238E27FC236}">
                <a16:creationId xmlns:a16="http://schemas.microsoft.com/office/drawing/2014/main" id="{CED8DD9D-3053-27B8-A19F-13527C72BC04}"/>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2E621DEE-8A36-742B-B219-578A46C4B899}"/>
              </a:ext>
            </a:extLst>
          </p:cNvPr>
          <p:cNvSpPr>
            <a:spLocks noGrp="1"/>
          </p:cNvSpPr>
          <p:nvPr>
            <p:ph type="sldNum" sz="quarter" idx="12"/>
          </p:nvPr>
        </p:nvSpPr>
        <p:spPr/>
        <p:txBody>
          <a:bodyPr/>
          <a:lstStyle/>
          <a:p>
            <a:fld id="{76C55033-A969-4B01-991E-C0B2F3006436}" type="slidenum">
              <a:rPr kumimoji="1" lang="ja-JP" altLang="en-US" smtClean="0"/>
              <a:t>‹#›</a:t>
            </a:fld>
            <a:endParaRPr kumimoji="1" lang="ja-JP" altLang="en-US"/>
          </a:p>
        </p:txBody>
      </p:sp>
    </p:spTree>
    <p:extLst>
      <p:ext uri="{BB962C8B-B14F-4D97-AF65-F5344CB8AC3E}">
        <p14:creationId xmlns:p14="http://schemas.microsoft.com/office/powerpoint/2010/main" val="40884312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09F3D5B0-C579-5B22-2425-B54D9806F941}"/>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5538C4E2-0DAA-D27B-480A-FD92BCBD2972}"/>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E66FFFA7-815B-DAA3-64B1-C1551C26DDD3}"/>
              </a:ext>
            </a:extLst>
          </p:cNvPr>
          <p:cNvSpPr>
            <a:spLocks noGrp="1"/>
          </p:cNvSpPr>
          <p:nvPr>
            <p:ph type="dt" sz="half" idx="10"/>
          </p:nvPr>
        </p:nvSpPr>
        <p:spPr/>
        <p:txBody>
          <a:bodyPr/>
          <a:lstStyle/>
          <a:p>
            <a:fld id="{B06C780F-75EF-4A9D-A694-F29D0E276043}" type="datetimeFigureOut">
              <a:rPr kumimoji="1" lang="ja-JP" altLang="en-US" smtClean="0"/>
              <a:t>2025/6/9</a:t>
            </a:fld>
            <a:endParaRPr kumimoji="1" lang="ja-JP" altLang="en-US"/>
          </a:p>
        </p:txBody>
      </p:sp>
      <p:sp>
        <p:nvSpPr>
          <p:cNvPr id="5" name="フッター プレースホルダー 4">
            <a:extLst>
              <a:ext uri="{FF2B5EF4-FFF2-40B4-BE49-F238E27FC236}">
                <a16:creationId xmlns:a16="http://schemas.microsoft.com/office/drawing/2014/main" id="{F4AA9868-5379-ED3B-FEC9-61E3801AECD6}"/>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99E7EF1E-5FB8-BF2C-F0A8-ECD0D1CF6471}"/>
              </a:ext>
            </a:extLst>
          </p:cNvPr>
          <p:cNvSpPr>
            <a:spLocks noGrp="1"/>
          </p:cNvSpPr>
          <p:nvPr>
            <p:ph type="sldNum" sz="quarter" idx="12"/>
          </p:nvPr>
        </p:nvSpPr>
        <p:spPr/>
        <p:txBody>
          <a:bodyPr/>
          <a:lstStyle/>
          <a:p>
            <a:fld id="{76C55033-A969-4B01-991E-C0B2F3006436}" type="slidenum">
              <a:rPr kumimoji="1" lang="ja-JP" altLang="en-US" smtClean="0"/>
              <a:t>‹#›</a:t>
            </a:fld>
            <a:endParaRPr kumimoji="1" lang="ja-JP" altLang="en-US"/>
          </a:p>
        </p:txBody>
      </p:sp>
    </p:spTree>
    <p:extLst>
      <p:ext uri="{BB962C8B-B14F-4D97-AF65-F5344CB8AC3E}">
        <p14:creationId xmlns:p14="http://schemas.microsoft.com/office/powerpoint/2010/main" val="32723450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3D8BC4D-4231-EE15-CD46-46635F8057E1}"/>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125F6E4C-C191-2CBF-611B-2D62C28D929E}"/>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0A5821D-0875-EB64-8025-D3BDA80BE9DA}"/>
              </a:ext>
            </a:extLst>
          </p:cNvPr>
          <p:cNvSpPr>
            <a:spLocks noGrp="1"/>
          </p:cNvSpPr>
          <p:nvPr>
            <p:ph type="dt" sz="half" idx="10"/>
          </p:nvPr>
        </p:nvSpPr>
        <p:spPr/>
        <p:txBody>
          <a:bodyPr/>
          <a:lstStyle/>
          <a:p>
            <a:fld id="{B06C780F-75EF-4A9D-A694-F29D0E276043}" type="datetimeFigureOut">
              <a:rPr kumimoji="1" lang="ja-JP" altLang="en-US" smtClean="0"/>
              <a:t>2025/6/9</a:t>
            </a:fld>
            <a:endParaRPr kumimoji="1" lang="ja-JP" altLang="en-US"/>
          </a:p>
        </p:txBody>
      </p:sp>
      <p:sp>
        <p:nvSpPr>
          <p:cNvPr id="5" name="フッター プレースホルダー 4">
            <a:extLst>
              <a:ext uri="{FF2B5EF4-FFF2-40B4-BE49-F238E27FC236}">
                <a16:creationId xmlns:a16="http://schemas.microsoft.com/office/drawing/2014/main" id="{657C0F2E-7D1B-F845-BCA5-BE1B8A9C2881}"/>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1258C956-21D8-0894-F698-943508A3F21C}"/>
              </a:ext>
            </a:extLst>
          </p:cNvPr>
          <p:cNvSpPr>
            <a:spLocks noGrp="1"/>
          </p:cNvSpPr>
          <p:nvPr>
            <p:ph type="sldNum" sz="quarter" idx="12"/>
          </p:nvPr>
        </p:nvSpPr>
        <p:spPr/>
        <p:txBody>
          <a:bodyPr/>
          <a:lstStyle/>
          <a:p>
            <a:fld id="{76C55033-A969-4B01-991E-C0B2F3006436}" type="slidenum">
              <a:rPr kumimoji="1" lang="ja-JP" altLang="en-US" smtClean="0"/>
              <a:t>‹#›</a:t>
            </a:fld>
            <a:endParaRPr kumimoji="1" lang="ja-JP" altLang="en-US"/>
          </a:p>
        </p:txBody>
      </p:sp>
    </p:spTree>
    <p:extLst>
      <p:ext uri="{BB962C8B-B14F-4D97-AF65-F5344CB8AC3E}">
        <p14:creationId xmlns:p14="http://schemas.microsoft.com/office/powerpoint/2010/main" val="24797796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E375D4B-0B14-7F7C-4961-D40B5F597A68}"/>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F454BDB3-AC59-3232-D1A9-CD0817659F8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20381ED5-82E1-BC4E-A798-A58363639055}"/>
              </a:ext>
            </a:extLst>
          </p:cNvPr>
          <p:cNvSpPr>
            <a:spLocks noGrp="1"/>
          </p:cNvSpPr>
          <p:nvPr>
            <p:ph type="dt" sz="half" idx="10"/>
          </p:nvPr>
        </p:nvSpPr>
        <p:spPr/>
        <p:txBody>
          <a:bodyPr/>
          <a:lstStyle/>
          <a:p>
            <a:fld id="{B06C780F-75EF-4A9D-A694-F29D0E276043}" type="datetimeFigureOut">
              <a:rPr kumimoji="1" lang="ja-JP" altLang="en-US" smtClean="0"/>
              <a:t>2025/6/9</a:t>
            </a:fld>
            <a:endParaRPr kumimoji="1" lang="ja-JP" altLang="en-US"/>
          </a:p>
        </p:txBody>
      </p:sp>
      <p:sp>
        <p:nvSpPr>
          <p:cNvPr id="5" name="フッター プレースホルダー 4">
            <a:extLst>
              <a:ext uri="{FF2B5EF4-FFF2-40B4-BE49-F238E27FC236}">
                <a16:creationId xmlns:a16="http://schemas.microsoft.com/office/drawing/2014/main" id="{952167B3-95EB-43B1-861B-5907B7C69FF1}"/>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B824B503-E6EB-22EE-5122-32D3E19D7846}"/>
              </a:ext>
            </a:extLst>
          </p:cNvPr>
          <p:cNvSpPr>
            <a:spLocks noGrp="1"/>
          </p:cNvSpPr>
          <p:nvPr>
            <p:ph type="sldNum" sz="quarter" idx="12"/>
          </p:nvPr>
        </p:nvSpPr>
        <p:spPr/>
        <p:txBody>
          <a:bodyPr/>
          <a:lstStyle/>
          <a:p>
            <a:fld id="{76C55033-A969-4B01-991E-C0B2F3006436}" type="slidenum">
              <a:rPr kumimoji="1" lang="ja-JP" altLang="en-US" smtClean="0"/>
              <a:t>‹#›</a:t>
            </a:fld>
            <a:endParaRPr kumimoji="1" lang="ja-JP" altLang="en-US"/>
          </a:p>
        </p:txBody>
      </p:sp>
    </p:spTree>
    <p:extLst>
      <p:ext uri="{BB962C8B-B14F-4D97-AF65-F5344CB8AC3E}">
        <p14:creationId xmlns:p14="http://schemas.microsoft.com/office/powerpoint/2010/main" val="25849880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85CD3AD-DF11-75B8-24E3-CCF0B784EB1A}"/>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06277149-4348-2AEE-C943-ED6F0855B68A}"/>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FB004A00-3DC3-0EC8-2C58-83D152862CE6}"/>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1AE661F3-7613-66EA-7C63-1124B5E2C904}"/>
              </a:ext>
            </a:extLst>
          </p:cNvPr>
          <p:cNvSpPr>
            <a:spLocks noGrp="1"/>
          </p:cNvSpPr>
          <p:nvPr>
            <p:ph type="dt" sz="half" idx="10"/>
          </p:nvPr>
        </p:nvSpPr>
        <p:spPr/>
        <p:txBody>
          <a:bodyPr/>
          <a:lstStyle/>
          <a:p>
            <a:fld id="{B06C780F-75EF-4A9D-A694-F29D0E276043}" type="datetimeFigureOut">
              <a:rPr kumimoji="1" lang="ja-JP" altLang="en-US" smtClean="0"/>
              <a:t>2025/6/9</a:t>
            </a:fld>
            <a:endParaRPr kumimoji="1" lang="ja-JP" altLang="en-US"/>
          </a:p>
        </p:txBody>
      </p:sp>
      <p:sp>
        <p:nvSpPr>
          <p:cNvPr id="6" name="フッター プレースホルダー 5">
            <a:extLst>
              <a:ext uri="{FF2B5EF4-FFF2-40B4-BE49-F238E27FC236}">
                <a16:creationId xmlns:a16="http://schemas.microsoft.com/office/drawing/2014/main" id="{ED201300-DA9F-CBDF-38AD-37E3CC3B0132}"/>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87B387BC-BCD6-F3E0-45E5-E077CD124CD4}"/>
              </a:ext>
            </a:extLst>
          </p:cNvPr>
          <p:cNvSpPr>
            <a:spLocks noGrp="1"/>
          </p:cNvSpPr>
          <p:nvPr>
            <p:ph type="sldNum" sz="quarter" idx="12"/>
          </p:nvPr>
        </p:nvSpPr>
        <p:spPr/>
        <p:txBody>
          <a:bodyPr/>
          <a:lstStyle/>
          <a:p>
            <a:fld id="{76C55033-A969-4B01-991E-C0B2F3006436}" type="slidenum">
              <a:rPr kumimoji="1" lang="ja-JP" altLang="en-US" smtClean="0"/>
              <a:t>‹#›</a:t>
            </a:fld>
            <a:endParaRPr kumimoji="1" lang="ja-JP" altLang="en-US"/>
          </a:p>
        </p:txBody>
      </p:sp>
    </p:spTree>
    <p:extLst>
      <p:ext uri="{BB962C8B-B14F-4D97-AF65-F5344CB8AC3E}">
        <p14:creationId xmlns:p14="http://schemas.microsoft.com/office/powerpoint/2010/main" val="25961155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F27E5E4-AD32-7904-9676-07098A6C99EC}"/>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B9FBBF50-0089-4CBF-710E-3953F682630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209CEE44-5228-C92B-0916-4AEEB5BDC9F4}"/>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72A773A9-71D8-2F44-8636-B2F35FF4F19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CB2EB8EE-3567-B117-3AAE-C7D8814F56F8}"/>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BD5CCE2B-4A6D-88B9-0206-9607FDDDD41D}"/>
              </a:ext>
            </a:extLst>
          </p:cNvPr>
          <p:cNvSpPr>
            <a:spLocks noGrp="1"/>
          </p:cNvSpPr>
          <p:nvPr>
            <p:ph type="dt" sz="half" idx="10"/>
          </p:nvPr>
        </p:nvSpPr>
        <p:spPr/>
        <p:txBody>
          <a:bodyPr/>
          <a:lstStyle/>
          <a:p>
            <a:fld id="{B06C780F-75EF-4A9D-A694-F29D0E276043}" type="datetimeFigureOut">
              <a:rPr kumimoji="1" lang="ja-JP" altLang="en-US" smtClean="0"/>
              <a:t>2025/6/9</a:t>
            </a:fld>
            <a:endParaRPr kumimoji="1" lang="ja-JP" altLang="en-US"/>
          </a:p>
        </p:txBody>
      </p:sp>
      <p:sp>
        <p:nvSpPr>
          <p:cNvPr id="8" name="フッター プレースホルダー 7">
            <a:extLst>
              <a:ext uri="{FF2B5EF4-FFF2-40B4-BE49-F238E27FC236}">
                <a16:creationId xmlns:a16="http://schemas.microsoft.com/office/drawing/2014/main" id="{A3706896-B9DB-E572-320D-82F36548D937}"/>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37864328-1C30-D643-8DE9-4CCEE721A56E}"/>
              </a:ext>
            </a:extLst>
          </p:cNvPr>
          <p:cNvSpPr>
            <a:spLocks noGrp="1"/>
          </p:cNvSpPr>
          <p:nvPr>
            <p:ph type="sldNum" sz="quarter" idx="12"/>
          </p:nvPr>
        </p:nvSpPr>
        <p:spPr/>
        <p:txBody>
          <a:bodyPr/>
          <a:lstStyle/>
          <a:p>
            <a:fld id="{76C55033-A969-4B01-991E-C0B2F3006436}" type="slidenum">
              <a:rPr kumimoji="1" lang="ja-JP" altLang="en-US" smtClean="0"/>
              <a:t>‹#›</a:t>
            </a:fld>
            <a:endParaRPr kumimoji="1" lang="ja-JP" altLang="en-US"/>
          </a:p>
        </p:txBody>
      </p:sp>
    </p:spTree>
    <p:extLst>
      <p:ext uri="{BB962C8B-B14F-4D97-AF65-F5344CB8AC3E}">
        <p14:creationId xmlns:p14="http://schemas.microsoft.com/office/powerpoint/2010/main" val="295468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CB32837-2788-6A4E-4DED-320A04ABA4B2}"/>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F63F7577-B146-EDF8-55CB-A427EE6A85AD}"/>
              </a:ext>
            </a:extLst>
          </p:cNvPr>
          <p:cNvSpPr>
            <a:spLocks noGrp="1"/>
          </p:cNvSpPr>
          <p:nvPr>
            <p:ph type="dt" sz="half" idx="10"/>
          </p:nvPr>
        </p:nvSpPr>
        <p:spPr/>
        <p:txBody>
          <a:bodyPr/>
          <a:lstStyle/>
          <a:p>
            <a:fld id="{B06C780F-75EF-4A9D-A694-F29D0E276043}" type="datetimeFigureOut">
              <a:rPr kumimoji="1" lang="ja-JP" altLang="en-US" smtClean="0"/>
              <a:t>2025/6/9</a:t>
            </a:fld>
            <a:endParaRPr kumimoji="1" lang="ja-JP" altLang="en-US"/>
          </a:p>
        </p:txBody>
      </p:sp>
      <p:sp>
        <p:nvSpPr>
          <p:cNvPr id="4" name="フッター プレースホルダー 3">
            <a:extLst>
              <a:ext uri="{FF2B5EF4-FFF2-40B4-BE49-F238E27FC236}">
                <a16:creationId xmlns:a16="http://schemas.microsoft.com/office/drawing/2014/main" id="{FF328637-F769-A7D1-8267-139F9CD7FBC3}"/>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C6DB1A55-8440-DFED-A1B6-2D84A90C460A}"/>
              </a:ext>
            </a:extLst>
          </p:cNvPr>
          <p:cNvSpPr>
            <a:spLocks noGrp="1"/>
          </p:cNvSpPr>
          <p:nvPr>
            <p:ph type="sldNum" sz="quarter" idx="12"/>
          </p:nvPr>
        </p:nvSpPr>
        <p:spPr/>
        <p:txBody>
          <a:bodyPr/>
          <a:lstStyle/>
          <a:p>
            <a:fld id="{76C55033-A969-4B01-991E-C0B2F3006436}" type="slidenum">
              <a:rPr kumimoji="1" lang="ja-JP" altLang="en-US" smtClean="0"/>
              <a:t>‹#›</a:t>
            </a:fld>
            <a:endParaRPr kumimoji="1" lang="ja-JP" altLang="en-US"/>
          </a:p>
        </p:txBody>
      </p:sp>
    </p:spTree>
    <p:extLst>
      <p:ext uri="{BB962C8B-B14F-4D97-AF65-F5344CB8AC3E}">
        <p14:creationId xmlns:p14="http://schemas.microsoft.com/office/powerpoint/2010/main" val="25050357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53B3E7E4-EA12-5860-CF74-9B60DEDB3B9A}"/>
              </a:ext>
            </a:extLst>
          </p:cNvPr>
          <p:cNvSpPr>
            <a:spLocks noGrp="1"/>
          </p:cNvSpPr>
          <p:nvPr>
            <p:ph type="dt" sz="half" idx="10"/>
          </p:nvPr>
        </p:nvSpPr>
        <p:spPr/>
        <p:txBody>
          <a:bodyPr/>
          <a:lstStyle/>
          <a:p>
            <a:fld id="{B06C780F-75EF-4A9D-A694-F29D0E276043}" type="datetimeFigureOut">
              <a:rPr kumimoji="1" lang="ja-JP" altLang="en-US" smtClean="0"/>
              <a:t>2025/6/9</a:t>
            </a:fld>
            <a:endParaRPr kumimoji="1" lang="ja-JP" altLang="en-US"/>
          </a:p>
        </p:txBody>
      </p:sp>
      <p:sp>
        <p:nvSpPr>
          <p:cNvPr id="3" name="フッター プレースホルダー 2">
            <a:extLst>
              <a:ext uri="{FF2B5EF4-FFF2-40B4-BE49-F238E27FC236}">
                <a16:creationId xmlns:a16="http://schemas.microsoft.com/office/drawing/2014/main" id="{DF8C3EA7-A511-A12C-7F30-0E551096C433}"/>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5BD6F0DB-5C96-2287-0D8C-AD36C3D44C35}"/>
              </a:ext>
            </a:extLst>
          </p:cNvPr>
          <p:cNvSpPr>
            <a:spLocks noGrp="1"/>
          </p:cNvSpPr>
          <p:nvPr>
            <p:ph type="sldNum" sz="quarter" idx="12"/>
          </p:nvPr>
        </p:nvSpPr>
        <p:spPr/>
        <p:txBody>
          <a:bodyPr/>
          <a:lstStyle/>
          <a:p>
            <a:fld id="{76C55033-A969-4B01-991E-C0B2F3006436}" type="slidenum">
              <a:rPr kumimoji="1" lang="ja-JP" altLang="en-US" smtClean="0"/>
              <a:t>‹#›</a:t>
            </a:fld>
            <a:endParaRPr kumimoji="1" lang="ja-JP" altLang="en-US"/>
          </a:p>
        </p:txBody>
      </p:sp>
    </p:spTree>
    <p:extLst>
      <p:ext uri="{BB962C8B-B14F-4D97-AF65-F5344CB8AC3E}">
        <p14:creationId xmlns:p14="http://schemas.microsoft.com/office/powerpoint/2010/main" val="12294850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0101E8E-98AD-64FB-678E-BD842131BAF8}"/>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5B9F0A0B-FB42-3572-AB48-9EB51E6A311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7EFB7DF9-AEEC-8450-1F39-57038D35480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DBFBF42C-0944-D201-0BA8-E52EB10A65C1}"/>
              </a:ext>
            </a:extLst>
          </p:cNvPr>
          <p:cNvSpPr>
            <a:spLocks noGrp="1"/>
          </p:cNvSpPr>
          <p:nvPr>
            <p:ph type="dt" sz="half" idx="10"/>
          </p:nvPr>
        </p:nvSpPr>
        <p:spPr/>
        <p:txBody>
          <a:bodyPr/>
          <a:lstStyle/>
          <a:p>
            <a:fld id="{B06C780F-75EF-4A9D-A694-F29D0E276043}" type="datetimeFigureOut">
              <a:rPr kumimoji="1" lang="ja-JP" altLang="en-US" smtClean="0"/>
              <a:t>2025/6/9</a:t>
            </a:fld>
            <a:endParaRPr kumimoji="1" lang="ja-JP" altLang="en-US"/>
          </a:p>
        </p:txBody>
      </p:sp>
      <p:sp>
        <p:nvSpPr>
          <p:cNvPr id="6" name="フッター プレースホルダー 5">
            <a:extLst>
              <a:ext uri="{FF2B5EF4-FFF2-40B4-BE49-F238E27FC236}">
                <a16:creationId xmlns:a16="http://schemas.microsoft.com/office/drawing/2014/main" id="{E780A780-E356-F5FA-A911-18A5195681F6}"/>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FE7C150D-92D4-1277-CBE4-E855C10212C4}"/>
              </a:ext>
            </a:extLst>
          </p:cNvPr>
          <p:cNvSpPr>
            <a:spLocks noGrp="1"/>
          </p:cNvSpPr>
          <p:nvPr>
            <p:ph type="sldNum" sz="quarter" idx="12"/>
          </p:nvPr>
        </p:nvSpPr>
        <p:spPr/>
        <p:txBody>
          <a:bodyPr/>
          <a:lstStyle/>
          <a:p>
            <a:fld id="{76C55033-A969-4B01-991E-C0B2F3006436}" type="slidenum">
              <a:rPr kumimoji="1" lang="ja-JP" altLang="en-US" smtClean="0"/>
              <a:t>‹#›</a:t>
            </a:fld>
            <a:endParaRPr kumimoji="1" lang="ja-JP" altLang="en-US"/>
          </a:p>
        </p:txBody>
      </p:sp>
    </p:spTree>
    <p:extLst>
      <p:ext uri="{BB962C8B-B14F-4D97-AF65-F5344CB8AC3E}">
        <p14:creationId xmlns:p14="http://schemas.microsoft.com/office/powerpoint/2010/main" val="35344545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77C1B67-6D08-C59F-36E8-6DDCEF4C4D66}"/>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86723909-CD34-9E7E-4B56-1A2FA3B7620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33ABCE66-AFA3-8941-CFFB-133B373803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0D9D6773-CFF0-E082-3796-20FFEF26D8A6}"/>
              </a:ext>
            </a:extLst>
          </p:cNvPr>
          <p:cNvSpPr>
            <a:spLocks noGrp="1"/>
          </p:cNvSpPr>
          <p:nvPr>
            <p:ph type="dt" sz="half" idx="10"/>
          </p:nvPr>
        </p:nvSpPr>
        <p:spPr/>
        <p:txBody>
          <a:bodyPr/>
          <a:lstStyle/>
          <a:p>
            <a:fld id="{B06C780F-75EF-4A9D-A694-F29D0E276043}" type="datetimeFigureOut">
              <a:rPr kumimoji="1" lang="ja-JP" altLang="en-US" smtClean="0"/>
              <a:t>2025/6/9</a:t>
            </a:fld>
            <a:endParaRPr kumimoji="1" lang="ja-JP" altLang="en-US"/>
          </a:p>
        </p:txBody>
      </p:sp>
      <p:sp>
        <p:nvSpPr>
          <p:cNvPr id="6" name="フッター プレースホルダー 5">
            <a:extLst>
              <a:ext uri="{FF2B5EF4-FFF2-40B4-BE49-F238E27FC236}">
                <a16:creationId xmlns:a16="http://schemas.microsoft.com/office/drawing/2014/main" id="{75B45665-5EFF-4553-617B-59DB8FA77F02}"/>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643863A9-829D-C159-87B8-CB07C4920A04}"/>
              </a:ext>
            </a:extLst>
          </p:cNvPr>
          <p:cNvSpPr>
            <a:spLocks noGrp="1"/>
          </p:cNvSpPr>
          <p:nvPr>
            <p:ph type="sldNum" sz="quarter" idx="12"/>
          </p:nvPr>
        </p:nvSpPr>
        <p:spPr/>
        <p:txBody>
          <a:bodyPr/>
          <a:lstStyle/>
          <a:p>
            <a:fld id="{76C55033-A969-4B01-991E-C0B2F3006436}" type="slidenum">
              <a:rPr kumimoji="1" lang="ja-JP" altLang="en-US" smtClean="0"/>
              <a:t>‹#›</a:t>
            </a:fld>
            <a:endParaRPr kumimoji="1" lang="ja-JP" altLang="en-US"/>
          </a:p>
        </p:txBody>
      </p:sp>
    </p:spTree>
    <p:extLst>
      <p:ext uri="{BB962C8B-B14F-4D97-AF65-F5344CB8AC3E}">
        <p14:creationId xmlns:p14="http://schemas.microsoft.com/office/powerpoint/2010/main" val="36656093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57C03FBF-26F8-2A91-83A7-B26418AC833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D6CF9FCE-D97F-4F0F-FE7E-DA99193134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3FE9EEBB-B4A2-34CF-19D0-E47740106D0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06C780F-75EF-4A9D-A694-F29D0E276043}" type="datetimeFigureOut">
              <a:rPr kumimoji="1" lang="ja-JP" altLang="en-US" smtClean="0"/>
              <a:t>2025/6/9</a:t>
            </a:fld>
            <a:endParaRPr kumimoji="1" lang="ja-JP" altLang="en-US"/>
          </a:p>
        </p:txBody>
      </p:sp>
      <p:sp>
        <p:nvSpPr>
          <p:cNvPr id="5" name="フッター プレースホルダー 4">
            <a:extLst>
              <a:ext uri="{FF2B5EF4-FFF2-40B4-BE49-F238E27FC236}">
                <a16:creationId xmlns:a16="http://schemas.microsoft.com/office/drawing/2014/main" id="{D3A15B7B-5E61-9EEE-9703-DA047E8B011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783187F4-BF17-BF4C-A358-7E3EC94A4C8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6C55033-A969-4B01-991E-C0B2F3006436}" type="slidenum">
              <a:rPr kumimoji="1" lang="ja-JP" altLang="en-US" smtClean="0"/>
              <a:t>‹#›</a:t>
            </a:fld>
            <a:endParaRPr kumimoji="1" lang="ja-JP" altLang="en-US"/>
          </a:p>
        </p:txBody>
      </p:sp>
    </p:spTree>
    <p:extLst>
      <p:ext uri="{BB962C8B-B14F-4D97-AF65-F5344CB8AC3E}">
        <p14:creationId xmlns:p14="http://schemas.microsoft.com/office/powerpoint/2010/main" val="38134100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wav"/><Relationship Id="rId2" Type="http://schemas.microsoft.com/office/2007/relationships/media" Target="../media/media1.wav"/><Relationship Id="rId1" Type="http://schemas.openxmlformats.org/officeDocument/2006/relationships/tags" Target="../tags/tag1.xml"/><Relationship Id="rId6" Type="http://schemas.openxmlformats.org/officeDocument/2006/relationships/image" Target="../media/image1.pn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0.wav"/><Relationship Id="rId1" Type="http://schemas.microsoft.com/office/2007/relationships/media" Target="../media/media10.wav"/><Relationship Id="rId5" Type="http://schemas.openxmlformats.org/officeDocument/2006/relationships/image" Target="../media/image1.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1.wav"/><Relationship Id="rId1" Type="http://schemas.microsoft.com/office/2007/relationships/media" Target="../media/media11.wav"/><Relationship Id="rId6" Type="http://schemas.openxmlformats.org/officeDocument/2006/relationships/image" Target="../media/image1.png"/><Relationship Id="rId5" Type="http://schemas.openxmlformats.org/officeDocument/2006/relationships/image" Target="../media/image6.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Layout" Target="../slideLayouts/slideLayout1.xml"/><Relationship Id="rId7" Type="http://schemas.openxmlformats.org/officeDocument/2006/relationships/image" Target="../media/image9.png"/><Relationship Id="rId2" Type="http://schemas.openxmlformats.org/officeDocument/2006/relationships/audio" Target="../media/media12.wav"/><Relationship Id="rId1" Type="http://schemas.microsoft.com/office/2007/relationships/media" Target="../media/media12.wav"/><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png"/><Relationship Id="rId4" Type="http://schemas.openxmlformats.org/officeDocument/2006/relationships/notesSlide" Target="../notesSlides/notesSlide12.xml"/><Relationship Id="rId9"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png"/><Relationship Id="rId2" Type="http://schemas.openxmlformats.org/officeDocument/2006/relationships/audio" Target="../media/media13.wav"/><Relationship Id="rId1" Type="http://schemas.microsoft.com/office/2007/relationships/media" Target="../media/media13.wav"/><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4.wav"/><Relationship Id="rId1" Type="http://schemas.microsoft.com/office/2007/relationships/media" Target="../media/media14.wav"/><Relationship Id="rId6" Type="http://schemas.openxmlformats.org/officeDocument/2006/relationships/image" Target="../media/image1.png"/><Relationship Id="rId5" Type="http://schemas.openxmlformats.org/officeDocument/2006/relationships/image" Target="../media/image14.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5.wav"/><Relationship Id="rId1" Type="http://schemas.microsoft.com/office/2007/relationships/media" Target="../media/media15.wav"/><Relationship Id="rId6" Type="http://schemas.openxmlformats.org/officeDocument/2006/relationships/image" Target="../media/image1.png"/><Relationship Id="rId5" Type="http://schemas.openxmlformats.org/officeDocument/2006/relationships/image" Target="../media/image13.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6.wav"/><Relationship Id="rId1" Type="http://schemas.microsoft.com/office/2007/relationships/media" Target="../media/media16.wav"/><Relationship Id="rId6" Type="http://schemas.openxmlformats.org/officeDocument/2006/relationships/image" Target="../media/image1.png"/><Relationship Id="rId5" Type="http://schemas.openxmlformats.org/officeDocument/2006/relationships/image" Target="../media/image13.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7.wav"/><Relationship Id="rId1" Type="http://schemas.microsoft.com/office/2007/relationships/media" Target="../media/media17.wav"/><Relationship Id="rId5" Type="http://schemas.openxmlformats.org/officeDocument/2006/relationships/image" Target="../media/image1.png"/><Relationship Id="rId4"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wav"/><Relationship Id="rId1" Type="http://schemas.microsoft.com/office/2007/relationships/media" Target="../media/media2.wav"/><Relationship Id="rId5" Type="http://schemas.openxmlformats.org/officeDocument/2006/relationships/image" Target="../media/image1.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wav"/><Relationship Id="rId1" Type="http://schemas.microsoft.com/office/2007/relationships/media" Target="../media/media3.wav"/><Relationship Id="rId5" Type="http://schemas.openxmlformats.org/officeDocument/2006/relationships/image" Target="../media/image1.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1.png"/><Relationship Id="rId5" Type="http://schemas.openxmlformats.org/officeDocument/2006/relationships/image" Target="../media/image2.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wav"/><Relationship Id="rId1" Type="http://schemas.microsoft.com/office/2007/relationships/media" Target="../media/media5.wav"/><Relationship Id="rId5" Type="http://schemas.openxmlformats.org/officeDocument/2006/relationships/image" Target="../media/image1.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wav"/><Relationship Id="rId1" Type="http://schemas.microsoft.com/office/2007/relationships/media" Target="../media/media6.wav"/><Relationship Id="rId6" Type="http://schemas.openxmlformats.org/officeDocument/2006/relationships/image" Target="../media/image1.png"/><Relationship Id="rId5" Type="http://schemas.openxmlformats.org/officeDocument/2006/relationships/image" Target="../media/image3.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wav"/><Relationship Id="rId1" Type="http://schemas.microsoft.com/office/2007/relationships/media" Target="../media/media7.wav"/><Relationship Id="rId5" Type="http://schemas.openxmlformats.org/officeDocument/2006/relationships/image" Target="../media/image1.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wav"/><Relationship Id="rId1" Type="http://schemas.microsoft.com/office/2007/relationships/media" Target="../media/media8.wav"/><Relationship Id="rId5" Type="http://schemas.openxmlformats.org/officeDocument/2006/relationships/image" Target="../media/image1.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8" Type="http://schemas.openxmlformats.org/officeDocument/2006/relationships/diagramQuickStyle" Target="../diagrams/quickStyle1.xml"/><Relationship Id="rId13" Type="http://schemas.openxmlformats.org/officeDocument/2006/relationships/image" Target="../media/image1.png"/><Relationship Id="rId3" Type="http://schemas.openxmlformats.org/officeDocument/2006/relationships/audio" Target="../media/media9.wav"/><Relationship Id="rId7" Type="http://schemas.openxmlformats.org/officeDocument/2006/relationships/diagramLayout" Target="../diagrams/layout1.xml"/><Relationship Id="rId12" Type="http://schemas.openxmlformats.org/officeDocument/2006/relationships/image" Target="../media/image5.png"/><Relationship Id="rId2" Type="http://schemas.microsoft.com/office/2007/relationships/media" Target="../media/media9.wav"/><Relationship Id="rId1" Type="http://schemas.openxmlformats.org/officeDocument/2006/relationships/tags" Target="../tags/tag2.xml"/><Relationship Id="rId6" Type="http://schemas.openxmlformats.org/officeDocument/2006/relationships/diagramData" Target="../diagrams/data1.xml"/><Relationship Id="rId11" Type="http://schemas.openxmlformats.org/officeDocument/2006/relationships/image" Target="../media/image4.png"/><Relationship Id="rId5" Type="http://schemas.openxmlformats.org/officeDocument/2006/relationships/notesSlide" Target="../notesSlides/notesSlide9.xml"/><Relationship Id="rId10" Type="http://schemas.microsoft.com/office/2007/relationships/diagramDrawing" Target="../diagrams/drawing1.xml"/><Relationship Id="rId4" Type="http://schemas.openxmlformats.org/officeDocument/2006/relationships/slideLayout" Target="../slideLayouts/slideLayout1.xml"/><Relationship Id="rId9" Type="http://schemas.openxmlformats.org/officeDocument/2006/relationships/diagramColors" Target="../diagrams/colors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60AC82-407F-B1E2-3AD9-2C35357949F4}"/>
            </a:ext>
          </a:extLst>
        </p:cNvPr>
        <p:cNvGrpSpPr/>
        <p:nvPr/>
      </p:nvGrpSpPr>
      <p:grpSpPr>
        <a:xfrm>
          <a:off x="0" y="0"/>
          <a:ext cx="0" cy="0"/>
          <a:chOff x="0" y="0"/>
          <a:chExt cx="0" cy="0"/>
        </a:xfrm>
      </p:grpSpPr>
      <p:grpSp>
        <p:nvGrpSpPr>
          <p:cNvPr id="59" name="グループ化 58">
            <a:extLst>
              <a:ext uri="{FF2B5EF4-FFF2-40B4-BE49-F238E27FC236}">
                <a16:creationId xmlns:a16="http://schemas.microsoft.com/office/drawing/2014/main" id="{914804DB-2F68-7861-95E6-3884CFBC1D47}"/>
              </a:ext>
            </a:extLst>
          </p:cNvPr>
          <p:cNvGrpSpPr/>
          <p:nvPr/>
        </p:nvGrpSpPr>
        <p:grpSpPr>
          <a:xfrm>
            <a:off x="-9149" y="0"/>
            <a:ext cx="666276" cy="6858000"/>
            <a:chOff x="-9149" y="0"/>
            <a:chExt cx="666276" cy="6858000"/>
          </a:xfrm>
        </p:grpSpPr>
        <p:sp>
          <p:nvSpPr>
            <p:cNvPr id="9" name="正方形/長方形 8">
              <a:extLst>
                <a:ext uri="{FF2B5EF4-FFF2-40B4-BE49-F238E27FC236}">
                  <a16:creationId xmlns:a16="http://schemas.microsoft.com/office/drawing/2014/main" id="{3EA22B85-C883-9DBA-D120-F41FCD58D790}"/>
                </a:ext>
              </a:extLst>
            </p:cNvPr>
            <p:cNvSpPr/>
            <p:nvPr/>
          </p:nvSpPr>
          <p:spPr>
            <a:xfrm>
              <a:off x="-9149" y="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94C5CDAD-452E-CA21-A041-296331BDAAB8}"/>
                </a:ext>
              </a:extLst>
            </p:cNvPr>
            <p:cNvSpPr/>
            <p:nvPr/>
          </p:nvSpPr>
          <p:spPr>
            <a:xfrm>
              <a:off x="212943" y="60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a:extLst>
                <a:ext uri="{FF2B5EF4-FFF2-40B4-BE49-F238E27FC236}">
                  <a16:creationId xmlns:a16="http://schemas.microsoft.com/office/drawing/2014/main" id="{B9A43D1A-D3B6-39C4-2544-FB9C409538DB}"/>
                </a:ext>
              </a:extLst>
            </p:cNvPr>
            <p:cNvSpPr/>
            <p:nvPr/>
          </p:nvSpPr>
          <p:spPr>
            <a:xfrm>
              <a:off x="435035" y="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CDFDE12B-32B2-67B5-823F-6D4FACB62DD3}"/>
                </a:ext>
              </a:extLst>
            </p:cNvPr>
            <p:cNvSpPr/>
            <p:nvPr/>
          </p:nvSpPr>
          <p:spPr>
            <a:xfrm>
              <a:off x="-9149" y="120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D7775BEC-A2A2-B8E0-3FF8-D55F855C3506}"/>
                </a:ext>
              </a:extLst>
            </p:cNvPr>
            <p:cNvSpPr/>
            <p:nvPr/>
          </p:nvSpPr>
          <p:spPr>
            <a:xfrm>
              <a:off x="212943" y="1803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6EF65EDA-FE04-B9A3-CCDA-286D7DC349FC}"/>
                </a:ext>
              </a:extLst>
            </p:cNvPr>
            <p:cNvSpPr/>
            <p:nvPr/>
          </p:nvSpPr>
          <p:spPr>
            <a:xfrm>
              <a:off x="435035" y="120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096846F1-1D2F-12EE-7E71-85F271FC7CBC}"/>
                </a:ext>
              </a:extLst>
            </p:cNvPr>
            <p:cNvSpPr/>
            <p:nvPr/>
          </p:nvSpPr>
          <p:spPr>
            <a:xfrm>
              <a:off x="-9149" y="2405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277B6F26-CAA2-DFA9-F99D-406373257AED}"/>
                </a:ext>
              </a:extLst>
            </p:cNvPr>
            <p:cNvSpPr/>
            <p:nvPr/>
          </p:nvSpPr>
          <p:spPr>
            <a:xfrm>
              <a:off x="212943" y="3006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5DA84355-8ABE-07D8-20B8-ED4E0B34ACBB}"/>
                </a:ext>
              </a:extLst>
            </p:cNvPr>
            <p:cNvSpPr/>
            <p:nvPr/>
          </p:nvSpPr>
          <p:spPr>
            <a:xfrm>
              <a:off x="435035" y="2405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86E13572-8AE2-D682-48C3-0EBCB2900CEF}"/>
                </a:ext>
              </a:extLst>
            </p:cNvPr>
            <p:cNvSpPr/>
            <p:nvPr/>
          </p:nvSpPr>
          <p:spPr>
            <a:xfrm>
              <a:off x="-9149" y="3607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EC8A3FB6-FE6E-7F1C-9C59-510B24F2A9CA}"/>
                </a:ext>
              </a:extLst>
            </p:cNvPr>
            <p:cNvSpPr/>
            <p:nvPr/>
          </p:nvSpPr>
          <p:spPr>
            <a:xfrm>
              <a:off x="212943" y="4208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178C4AA2-240C-7F0E-418A-CE051CFD4EFB}"/>
                </a:ext>
              </a:extLst>
            </p:cNvPr>
            <p:cNvSpPr/>
            <p:nvPr/>
          </p:nvSpPr>
          <p:spPr>
            <a:xfrm>
              <a:off x="435035" y="3607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a:extLst>
                <a:ext uri="{FF2B5EF4-FFF2-40B4-BE49-F238E27FC236}">
                  <a16:creationId xmlns:a16="http://schemas.microsoft.com/office/drawing/2014/main" id="{185FF37B-1F44-EC13-F0D1-3175C2386069}"/>
                </a:ext>
              </a:extLst>
            </p:cNvPr>
            <p:cNvSpPr/>
            <p:nvPr/>
          </p:nvSpPr>
          <p:spPr>
            <a:xfrm>
              <a:off x="-9149" y="4810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B3F0CAB6-2039-665D-D416-2AC6F544AA9E}"/>
                </a:ext>
              </a:extLst>
            </p:cNvPr>
            <p:cNvSpPr/>
            <p:nvPr/>
          </p:nvSpPr>
          <p:spPr>
            <a:xfrm>
              <a:off x="212943" y="541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F202D763-D63B-5E3E-9672-4EE4EBC90513}"/>
                </a:ext>
              </a:extLst>
            </p:cNvPr>
            <p:cNvSpPr/>
            <p:nvPr/>
          </p:nvSpPr>
          <p:spPr>
            <a:xfrm>
              <a:off x="435035" y="4810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a:extLst>
                <a:ext uri="{FF2B5EF4-FFF2-40B4-BE49-F238E27FC236}">
                  <a16:creationId xmlns:a16="http://schemas.microsoft.com/office/drawing/2014/main" id="{008DD006-C6D1-A16D-DB49-7631DD39C9C9}"/>
                </a:ext>
              </a:extLst>
            </p:cNvPr>
            <p:cNvSpPr/>
            <p:nvPr/>
          </p:nvSpPr>
          <p:spPr>
            <a:xfrm>
              <a:off x="-9149" y="601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a:extLst>
                <a:ext uri="{FF2B5EF4-FFF2-40B4-BE49-F238E27FC236}">
                  <a16:creationId xmlns:a16="http://schemas.microsoft.com/office/drawing/2014/main" id="{2E9640F8-E6DA-5837-33CE-58BD8DEBDDD0}"/>
                </a:ext>
              </a:extLst>
            </p:cNvPr>
            <p:cNvSpPr/>
            <p:nvPr/>
          </p:nvSpPr>
          <p:spPr>
            <a:xfrm>
              <a:off x="212943" y="6613750"/>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F34476BF-EAB0-352F-A6C0-27FD65112886}"/>
                </a:ext>
              </a:extLst>
            </p:cNvPr>
            <p:cNvSpPr/>
            <p:nvPr/>
          </p:nvSpPr>
          <p:spPr>
            <a:xfrm>
              <a:off x="435035" y="601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58" name="グループ化 57">
            <a:extLst>
              <a:ext uri="{FF2B5EF4-FFF2-40B4-BE49-F238E27FC236}">
                <a16:creationId xmlns:a16="http://schemas.microsoft.com/office/drawing/2014/main" id="{9C08D803-ACC8-1357-83D8-8466778CAC70}"/>
              </a:ext>
            </a:extLst>
          </p:cNvPr>
          <p:cNvGrpSpPr/>
          <p:nvPr/>
        </p:nvGrpSpPr>
        <p:grpSpPr>
          <a:xfrm>
            <a:off x="11534873" y="1"/>
            <a:ext cx="666276" cy="6858000"/>
            <a:chOff x="11534873" y="1"/>
            <a:chExt cx="666276" cy="6858000"/>
          </a:xfrm>
        </p:grpSpPr>
        <p:sp>
          <p:nvSpPr>
            <p:cNvPr id="28" name="正方形/長方形 27">
              <a:extLst>
                <a:ext uri="{FF2B5EF4-FFF2-40B4-BE49-F238E27FC236}">
                  <a16:creationId xmlns:a16="http://schemas.microsoft.com/office/drawing/2014/main" id="{2A664095-E0A5-687E-D255-D7CC15853B53}"/>
                </a:ext>
              </a:extLst>
            </p:cNvPr>
            <p:cNvSpPr/>
            <p:nvPr/>
          </p:nvSpPr>
          <p:spPr>
            <a:xfrm>
              <a:off x="11534873" y="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a:extLst>
                <a:ext uri="{FF2B5EF4-FFF2-40B4-BE49-F238E27FC236}">
                  <a16:creationId xmlns:a16="http://schemas.microsoft.com/office/drawing/2014/main" id="{35D1A9E9-8A9F-537A-5282-DB73D8E2595A}"/>
                </a:ext>
              </a:extLst>
            </p:cNvPr>
            <p:cNvSpPr/>
            <p:nvPr/>
          </p:nvSpPr>
          <p:spPr>
            <a:xfrm>
              <a:off x="11756965" y="60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正方形/長方形 29">
              <a:extLst>
                <a:ext uri="{FF2B5EF4-FFF2-40B4-BE49-F238E27FC236}">
                  <a16:creationId xmlns:a16="http://schemas.microsoft.com/office/drawing/2014/main" id="{D8947501-00A6-7AE9-0725-24ABF09F7E7F}"/>
                </a:ext>
              </a:extLst>
            </p:cNvPr>
            <p:cNvSpPr/>
            <p:nvPr/>
          </p:nvSpPr>
          <p:spPr>
            <a:xfrm>
              <a:off x="11979057" y="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36FD8C6E-64B7-C5B2-8179-2F3CAEE037F3}"/>
                </a:ext>
              </a:extLst>
            </p:cNvPr>
            <p:cNvSpPr/>
            <p:nvPr/>
          </p:nvSpPr>
          <p:spPr>
            <a:xfrm>
              <a:off x="11534873" y="120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a:extLst>
                <a:ext uri="{FF2B5EF4-FFF2-40B4-BE49-F238E27FC236}">
                  <a16:creationId xmlns:a16="http://schemas.microsoft.com/office/drawing/2014/main" id="{9E81E06E-5AD7-9A80-6F37-252B1850EC45}"/>
                </a:ext>
              </a:extLst>
            </p:cNvPr>
            <p:cNvSpPr/>
            <p:nvPr/>
          </p:nvSpPr>
          <p:spPr>
            <a:xfrm>
              <a:off x="11756965" y="1803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a:extLst>
                <a:ext uri="{FF2B5EF4-FFF2-40B4-BE49-F238E27FC236}">
                  <a16:creationId xmlns:a16="http://schemas.microsoft.com/office/drawing/2014/main" id="{CEF70B88-C351-264F-2634-E9F376D3D071}"/>
                </a:ext>
              </a:extLst>
            </p:cNvPr>
            <p:cNvSpPr/>
            <p:nvPr/>
          </p:nvSpPr>
          <p:spPr>
            <a:xfrm>
              <a:off x="11979057" y="120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a:extLst>
                <a:ext uri="{FF2B5EF4-FFF2-40B4-BE49-F238E27FC236}">
                  <a16:creationId xmlns:a16="http://schemas.microsoft.com/office/drawing/2014/main" id="{7287885A-24D0-AC42-512E-E950BA5E3646}"/>
                </a:ext>
              </a:extLst>
            </p:cNvPr>
            <p:cNvSpPr/>
            <p:nvPr/>
          </p:nvSpPr>
          <p:spPr>
            <a:xfrm>
              <a:off x="11534873" y="2405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a:extLst>
                <a:ext uri="{FF2B5EF4-FFF2-40B4-BE49-F238E27FC236}">
                  <a16:creationId xmlns:a16="http://schemas.microsoft.com/office/drawing/2014/main" id="{7E661773-2C10-FA5A-F8CC-905C49B4EB28}"/>
                </a:ext>
              </a:extLst>
            </p:cNvPr>
            <p:cNvSpPr/>
            <p:nvPr/>
          </p:nvSpPr>
          <p:spPr>
            <a:xfrm>
              <a:off x="11756965" y="3006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a:extLst>
                <a:ext uri="{FF2B5EF4-FFF2-40B4-BE49-F238E27FC236}">
                  <a16:creationId xmlns:a16="http://schemas.microsoft.com/office/drawing/2014/main" id="{3B1D6454-A1E2-78A3-782C-553C847F7FB4}"/>
                </a:ext>
              </a:extLst>
            </p:cNvPr>
            <p:cNvSpPr/>
            <p:nvPr/>
          </p:nvSpPr>
          <p:spPr>
            <a:xfrm>
              <a:off x="11979057" y="2405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a:extLst>
                <a:ext uri="{FF2B5EF4-FFF2-40B4-BE49-F238E27FC236}">
                  <a16:creationId xmlns:a16="http://schemas.microsoft.com/office/drawing/2014/main" id="{01154276-DD51-ACEB-6CED-79F059D1EE1D}"/>
                </a:ext>
              </a:extLst>
            </p:cNvPr>
            <p:cNvSpPr/>
            <p:nvPr/>
          </p:nvSpPr>
          <p:spPr>
            <a:xfrm>
              <a:off x="11534873" y="3607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a:extLst>
                <a:ext uri="{FF2B5EF4-FFF2-40B4-BE49-F238E27FC236}">
                  <a16:creationId xmlns:a16="http://schemas.microsoft.com/office/drawing/2014/main" id="{CD3FD88A-AE6D-128D-9B7C-4C1532D1B043}"/>
                </a:ext>
              </a:extLst>
            </p:cNvPr>
            <p:cNvSpPr/>
            <p:nvPr/>
          </p:nvSpPr>
          <p:spPr>
            <a:xfrm>
              <a:off x="11756965" y="4208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a:extLst>
                <a:ext uri="{FF2B5EF4-FFF2-40B4-BE49-F238E27FC236}">
                  <a16:creationId xmlns:a16="http://schemas.microsoft.com/office/drawing/2014/main" id="{0ED4B786-0C24-C6C0-CDD1-C9EF2ABF9E89}"/>
                </a:ext>
              </a:extLst>
            </p:cNvPr>
            <p:cNvSpPr/>
            <p:nvPr/>
          </p:nvSpPr>
          <p:spPr>
            <a:xfrm>
              <a:off x="11979057" y="3607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20270D75-8AD7-DC46-79CE-C9D6F599A456}"/>
                </a:ext>
              </a:extLst>
            </p:cNvPr>
            <p:cNvSpPr/>
            <p:nvPr/>
          </p:nvSpPr>
          <p:spPr>
            <a:xfrm>
              <a:off x="11534873" y="4810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正方形/長方形 40">
              <a:extLst>
                <a:ext uri="{FF2B5EF4-FFF2-40B4-BE49-F238E27FC236}">
                  <a16:creationId xmlns:a16="http://schemas.microsoft.com/office/drawing/2014/main" id="{BE6D87A9-6186-8AA4-EFAE-579CE185BEEC}"/>
                </a:ext>
              </a:extLst>
            </p:cNvPr>
            <p:cNvSpPr/>
            <p:nvPr/>
          </p:nvSpPr>
          <p:spPr>
            <a:xfrm>
              <a:off x="11756965" y="541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E6F98DF2-34DF-4E94-0E75-EE22FF8E8309}"/>
                </a:ext>
              </a:extLst>
            </p:cNvPr>
            <p:cNvSpPr/>
            <p:nvPr/>
          </p:nvSpPr>
          <p:spPr>
            <a:xfrm>
              <a:off x="11979057" y="4810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a:extLst>
                <a:ext uri="{FF2B5EF4-FFF2-40B4-BE49-F238E27FC236}">
                  <a16:creationId xmlns:a16="http://schemas.microsoft.com/office/drawing/2014/main" id="{5E8100D3-5D99-34C1-50D3-FE267F0D19B8}"/>
                </a:ext>
              </a:extLst>
            </p:cNvPr>
            <p:cNvSpPr/>
            <p:nvPr/>
          </p:nvSpPr>
          <p:spPr>
            <a:xfrm>
              <a:off x="11534873" y="601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5B7876BA-4621-7B84-5D41-E17D5D752E69}"/>
                </a:ext>
              </a:extLst>
            </p:cNvPr>
            <p:cNvSpPr/>
            <p:nvPr/>
          </p:nvSpPr>
          <p:spPr>
            <a:xfrm>
              <a:off x="11756965" y="6613751"/>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正方形/長方形 44">
              <a:extLst>
                <a:ext uri="{FF2B5EF4-FFF2-40B4-BE49-F238E27FC236}">
                  <a16:creationId xmlns:a16="http://schemas.microsoft.com/office/drawing/2014/main" id="{3F6C956D-C1A7-309B-4D80-BEBF9F5E2568}"/>
                </a:ext>
              </a:extLst>
            </p:cNvPr>
            <p:cNvSpPr/>
            <p:nvPr/>
          </p:nvSpPr>
          <p:spPr>
            <a:xfrm>
              <a:off x="11979057" y="601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51" name="正方形/長方形 50">
            <a:extLst>
              <a:ext uri="{FF2B5EF4-FFF2-40B4-BE49-F238E27FC236}">
                <a16:creationId xmlns:a16="http://schemas.microsoft.com/office/drawing/2014/main" id="{8C31A0E4-3797-2F64-A546-44C76A6B9DCA}"/>
              </a:ext>
            </a:extLst>
          </p:cNvPr>
          <p:cNvSpPr/>
          <p:nvPr/>
        </p:nvSpPr>
        <p:spPr>
          <a:xfrm>
            <a:off x="989106" y="1754093"/>
            <a:ext cx="10210800" cy="1419413"/>
          </a:xfrm>
          <a:prstGeom prst="rect">
            <a:avLst/>
          </a:prstGeom>
          <a:noFill/>
          <a:ln>
            <a:solidFill>
              <a:srgbClr val="D0E8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テキスト ボックス 51">
            <a:extLst>
              <a:ext uri="{FF2B5EF4-FFF2-40B4-BE49-F238E27FC236}">
                <a16:creationId xmlns:a16="http://schemas.microsoft.com/office/drawing/2014/main" id="{B4B60FE9-442F-2AB8-E3ED-E58E314C516E}"/>
              </a:ext>
            </a:extLst>
          </p:cNvPr>
          <p:cNvSpPr txBox="1"/>
          <p:nvPr/>
        </p:nvSpPr>
        <p:spPr>
          <a:xfrm>
            <a:off x="1450498" y="2124531"/>
            <a:ext cx="9446102" cy="707886"/>
          </a:xfrm>
          <a:prstGeom prst="rect">
            <a:avLst/>
          </a:prstGeom>
          <a:noFill/>
        </p:spPr>
        <p:txBody>
          <a:bodyPr wrap="square" rtlCol="0">
            <a:spAutoFit/>
          </a:bodyPr>
          <a:lstStyle/>
          <a:p>
            <a:r>
              <a:rPr kumimoji="1" lang="ja-JP" altLang="en-US" sz="4000" dirty="0"/>
              <a:t>行動制限最小化のための研修シリーズ⑥</a:t>
            </a:r>
          </a:p>
        </p:txBody>
      </p:sp>
      <p:sp>
        <p:nvSpPr>
          <p:cNvPr id="53" name="テキスト ボックス 52">
            <a:extLst>
              <a:ext uri="{FF2B5EF4-FFF2-40B4-BE49-F238E27FC236}">
                <a16:creationId xmlns:a16="http://schemas.microsoft.com/office/drawing/2014/main" id="{1A3646C4-E342-D7F3-51DC-EA7ADA177295}"/>
              </a:ext>
            </a:extLst>
          </p:cNvPr>
          <p:cNvSpPr txBox="1"/>
          <p:nvPr/>
        </p:nvSpPr>
        <p:spPr>
          <a:xfrm>
            <a:off x="1007782" y="3684495"/>
            <a:ext cx="10173447" cy="646331"/>
          </a:xfrm>
          <a:prstGeom prst="rect">
            <a:avLst/>
          </a:prstGeom>
          <a:noFill/>
        </p:spPr>
        <p:txBody>
          <a:bodyPr wrap="square" rtlCol="0">
            <a:spAutoFit/>
          </a:bodyPr>
          <a:lstStyle/>
          <a:p>
            <a:pPr algn="ctr"/>
            <a:r>
              <a:rPr kumimoji="1" lang="ja-JP" altLang="en-US" sz="3600" b="1" dirty="0"/>
              <a:t>「ディエスカレーション」</a:t>
            </a:r>
          </a:p>
        </p:txBody>
      </p:sp>
      <p:sp>
        <p:nvSpPr>
          <p:cNvPr id="54" name="テキスト ボックス 53">
            <a:extLst>
              <a:ext uri="{FF2B5EF4-FFF2-40B4-BE49-F238E27FC236}">
                <a16:creationId xmlns:a16="http://schemas.microsoft.com/office/drawing/2014/main" id="{8AEFBF8E-DCC5-3245-2DAA-6ABA2A00BD83}"/>
              </a:ext>
            </a:extLst>
          </p:cNvPr>
          <p:cNvSpPr txBox="1"/>
          <p:nvPr/>
        </p:nvSpPr>
        <p:spPr>
          <a:xfrm>
            <a:off x="1899772" y="5014550"/>
            <a:ext cx="8389468" cy="707886"/>
          </a:xfrm>
          <a:prstGeom prst="rect">
            <a:avLst/>
          </a:prstGeom>
          <a:noFill/>
        </p:spPr>
        <p:txBody>
          <a:bodyPr wrap="square" rtlCol="0">
            <a:spAutoFit/>
          </a:bodyPr>
          <a:lstStyle/>
          <a:p>
            <a:pPr algn="ctr"/>
            <a:r>
              <a:rPr kumimoji="1" lang="ja-JP" altLang="en-US" sz="2000" dirty="0"/>
              <a:t>国立精神・神経医療研究センター精神保健研究所</a:t>
            </a:r>
            <a:endParaRPr kumimoji="1" lang="en-US" altLang="ja-JP" sz="2000" dirty="0"/>
          </a:p>
          <a:p>
            <a:pPr algn="ctr"/>
            <a:r>
              <a:rPr kumimoji="1" lang="ja-JP" altLang="en-US" sz="2000" dirty="0"/>
              <a:t>日本精神科看護協会</a:t>
            </a:r>
          </a:p>
        </p:txBody>
      </p:sp>
      <p:sp>
        <p:nvSpPr>
          <p:cNvPr id="55" name="正方形/長方形 54">
            <a:extLst>
              <a:ext uri="{FF2B5EF4-FFF2-40B4-BE49-F238E27FC236}">
                <a16:creationId xmlns:a16="http://schemas.microsoft.com/office/drawing/2014/main" id="{0A621EF9-DF9D-2711-4F72-81E1F16C583F}"/>
              </a:ext>
            </a:extLst>
          </p:cNvPr>
          <p:cNvSpPr/>
          <p:nvPr/>
        </p:nvSpPr>
        <p:spPr>
          <a:xfrm>
            <a:off x="1029229" y="1779799"/>
            <a:ext cx="10152000" cy="1368000"/>
          </a:xfrm>
          <a:prstGeom prst="rect">
            <a:avLst/>
          </a:prstGeom>
          <a:noFill/>
          <a:ln>
            <a:solidFill>
              <a:srgbClr val="D1E9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正方形/長方形 55">
            <a:extLst>
              <a:ext uri="{FF2B5EF4-FFF2-40B4-BE49-F238E27FC236}">
                <a16:creationId xmlns:a16="http://schemas.microsoft.com/office/drawing/2014/main" id="{279EFE5A-56EB-D681-C96D-6F793EA31D18}"/>
              </a:ext>
            </a:extLst>
          </p:cNvPr>
          <p:cNvSpPr/>
          <p:nvPr/>
        </p:nvSpPr>
        <p:spPr>
          <a:xfrm>
            <a:off x="1043782" y="1815799"/>
            <a:ext cx="10080000" cy="1296000"/>
          </a:xfrm>
          <a:prstGeom prst="rect">
            <a:avLst/>
          </a:prstGeom>
          <a:noFill/>
          <a:ln>
            <a:solidFill>
              <a:srgbClr val="ECECD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テキスト ボックス 56">
            <a:extLst>
              <a:ext uri="{FF2B5EF4-FFF2-40B4-BE49-F238E27FC236}">
                <a16:creationId xmlns:a16="http://schemas.microsoft.com/office/drawing/2014/main" id="{5CD7D55E-CD82-369C-3795-D84C62E658BF}"/>
              </a:ext>
            </a:extLst>
          </p:cNvPr>
          <p:cNvSpPr txBox="1"/>
          <p:nvPr/>
        </p:nvSpPr>
        <p:spPr>
          <a:xfrm>
            <a:off x="989106" y="300625"/>
            <a:ext cx="9907494" cy="584775"/>
          </a:xfrm>
          <a:prstGeom prst="rect">
            <a:avLst/>
          </a:prstGeom>
          <a:noFill/>
        </p:spPr>
        <p:txBody>
          <a:bodyPr wrap="square" rtlCol="0">
            <a:spAutoFit/>
          </a:bodyPr>
          <a:lstStyle/>
          <a:p>
            <a:r>
              <a:rPr kumimoji="1" lang="ja-JP" altLang="en-US" sz="1600" dirty="0"/>
              <a:t>厚生労働科学研究費補助金障害者政策総合研究事業</a:t>
            </a:r>
            <a:br>
              <a:rPr kumimoji="1" lang="ja-JP" altLang="en-US" sz="1600" dirty="0"/>
            </a:br>
            <a:r>
              <a:rPr kumimoji="1" lang="ja-JP" altLang="en-US" sz="1600" dirty="0"/>
              <a:t>「精神科医療機関における行動制限最小化の普及に資する研究」の一部として作成されました。</a:t>
            </a:r>
          </a:p>
        </p:txBody>
      </p:sp>
      <p:pic>
        <p:nvPicPr>
          <p:cNvPr id="2" name="1">
            <a:hlinkClick r:id="" action="ppaction://media"/>
            <a:extLst>
              <a:ext uri="{FF2B5EF4-FFF2-40B4-BE49-F238E27FC236}">
                <a16:creationId xmlns:a16="http://schemas.microsoft.com/office/drawing/2014/main" id="{B51BCD00-30A2-99E6-EDD0-8A1588C80D81}"/>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12503" y="6126275"/>
            <a:ext cx="609600" cy="609600"/>
          </a:xfrm>
          <a:prstGeom prst="rect">
            <a:avLst/>
          </a:prstGeom>
        </p:spPr>
      </p:pic>
    </p:spTree>
    <p:custDataLst>
      <p:tags r:id="rId1"/>
    </p:custDataLst>
    <p:extLst>
      <p:ext uri="{BB962C8B-B14F-4D97-AF65-F5344CB8AC3E}">
        <p14:creationId xmlns:p14="http://schemas.microsoft.com/office/powerpoint/2010/main" val="1967746681"/>
      </p:ext>
    </p:extLst>
  </p:cSld>
  <p:clrMapOvr>
    <a:masterClrMapping/>
  </p:clrMapOvr>
  <mc:AlternateContent xmlns:mc="http://schemas.openxmlformats.org/markup-compatibility/2006" xmlns:p14="http://schemas.microsoft.com/office/powerpoint/2010/main">
    <mc:Choice Requires="p14">
      <p:transition spd="slow" p14:dur="2000" advTm="24879"/>
    </mc:Choice>
    <mc:Fallback xmlns="">
      <p:transition spd="slow" advTm="2487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385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p:ext uri="{E180D4A7-C9FB-4DFB-919C-405C955672EB}">
      <p14:showEvtLst xmlns:p14="http://schemas.microsoft.com/office/powerpoint/2010/main">
        <p14:playEvt time="251" objId="2"/>
        <p14:stopEvt time="24111"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833487-9351-1B69-EF22-9F39AA1402F7}"/>
            </a:ext>
          </a:extLst>
        </p:cNvPr>
        <p:cNvGrpSpPr/>
        <p:nvPr/>
      </p:nvGrpSpPr>
      <p:grpSpPr>
        <a:xfrm>
          <a:off x="0" y="0"/>
          <a:ext cx="0" cy="0"/>
          <a:chOff x="0" y="0"/>
          <a:chExt cx="0" cy="0"/>
        </a:xfrm>
      </p:grpSpPr>
      <p:grpSp>
        <p:nvGrpSpPr>
          <p:cNvPr id="97" name="グループ化 96">
            <a:extLst>
              <a:ext uri="{FF2B5EF4-FFF2-40B4-BE49-F238E27FC236}">
                <a16:creationId xmlns:a16="http://schemas.microsoft.com/office/drawing/2014/main" id="{F175A2F3-0FF9-9657-C844-F7EF4C45A786}"/>
              </a:ext>
            </a:extLst>
          </p:cNvPr>
          <p:cNvGrpSpPr/>
          <p:nvPr/>
        </p:nvGrpSpPr>
        <p:grpSpPr>
          <a:xfrm>
            <a:off x="-9149" y="0"/>
            <a:ext cx="666276" cy="6858000"/>
            <a:chOff x="-9149" y="0"/>
            <a:chExt cx="666276" cy="6858000"/>
          </a:xfrm>
        </p:grpSpPr>
        <p:sp>
          <p:nvSpPr>
            <p:cNvPr id="98" name="正方形/長方形 97">
              <a:extLst>
                <a:ext uri="{FF2B5EF4-FFF2-40B4-BE49-F238E27FC236}">
                  <a16:creationId xmlns:a16="http://schemas.microsoft.com/office/drawing/2014/main" id="{6D277D52-752F-936B-5205-3FE71FA91D30}"/>
                </a:ext>
              </a:extLst>
            </p:cNvPr>
            <p:cNvSpPr/>
            <p:nvPr/>
          </p:nvSpPr>
          <p:spPr>
            <a:xfrm>
              <a:off x="-9149" y="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9" name="正方形/長方形 98">
              <a:extLst>
                <a:ext uri="{FF2B5EF4-FFF2-40B4-BE49-F238E27FC236}">
                  <a16:creationId xmlns:a16="http://schemas.microsoft.com/office/drawing/2014/main" id="{5FA2B8B1-2BCF-C4E5-2FE6-4068AAAA7CFB}"/>
                </a:ext>
              </a:extLst>
            </p:cNvPr>
            <p:cNvSpPr/>
            <p:nvPr/>
          </p:nvSpPr>
          <p:spPr>
            <a:xfrm>
              <a:off x="212943" y="60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0" name="正方形/長方形 99">
              <a:extLst>
                <a:ext uri="{FF2B5EF4-FFF2-40B4-BE49-F238E27FC236}">
                  <a16:creationId xmlns:a16="http://schemas.microsoft.com/office/drawing/2014/main" id="{7C86B821-86C6-D95F-8556-479CA370B065}"/>
                </a:ext>
              </a:extLst>
            </p:cNvPr>
            <p:cNvSpPr/>
            <p:nvPr/>
          </p:nvSpPr>
          <p:spPr>
            <a:xfrm>
              <a:off x="435035" y="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1" name="正方形/長方形 100">
              <a:extLst>
                <a:ext uri="{FF2B5EF4-FFF2-40B4-BE49-F238E27FC236}">
                  <a16:creationId xmlns:a16="http://schemas.microsoft.com/office/drawing/2014/main" id="{3E94865E-47F6-6511-C99F-8AA7F350B168}"/>
                </a:ext>
              </a:extLst>
            </p:cNvPr>
            <p:cNvSpPr/>
            <p:nvPr/>
          </p:nvSpPr>
          <p:spPr>
            <a:xfrm>
              <a:off x="-9149" y="120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2" name="正方形/長方形 101">
              <a:extLst>
                <a:ext uri="{FF2B5EF4-FFF2-40B4-BE49-F238E27FC236}">
                  <a16:creationId xmlns:a16="http://schemas.microsoft.com/office/drawing/2014/main" id="{B580FFED-A1C6-2C52-7479-B309D6519F05}"/>
                </a:ext>
              </a:extLst>
            </p:cNvPr>
            <p:cNvSpPr/>
            <p:nvPr/>
          </p:nvSpPr>
          <p:spPr>
            <a:xfrm>
              <a:off x="212943" y="1803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3" name="正方形/長方形 102">
              <a:extLst>
                <a:ext uri="{FF2B5EF4-FFF2-40B4-BE49-F238E27FC236}">
                  <a16:creationId xmlns:a16="http://schemas.microsoft.com/office/drawing/2014/main" id="{8217A1A2-39A3-83DF-E15D-9DAF6D1C05F0}"/>
                </a:ext>
              </a:extLst>
            </p:cNvPr>
            <p:cNvSpPr/>
            <p:nvPr/>
          </p:nvSpPr>
          <p:spPr>
            <a:xfrm>
              <a:off x="435035" y="120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4" name="正方形/長方形 103">
              <a:extLst>
                <a:ext uri="{FF2B5EF4-FFF2-40B4-BE49-F238E27FC236}">
                  <a16:creationId xmlns:a16="http://schemas.microsoft.com/office/drawing/2014/main" id="{4221FB4D-79C4-CB57-5915-20F02566A44C}"/>
                </a:ext>
              </a:extLst>
            </p:cNvPr>
            <p:cNvSpPr/>
            <p:nvPr/>
          </p:nvSpPr>
          <p:spPr>
            <a:xfrm>
              <a:off x="-9149" y="2405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5" name="正方形/長方形 104">
              <a:extLst>
                <a:ext uri="{FF2B5EF4-FFF2-40B4-BE49-F238E27FC236}">
                  <a16:creationId xmlns:a16="http://schemas.microsoft.com/office/drawing/2014/main" id="{1F569719-D9CF-B54F-A219-A470D72AA2A2}"/>
                </a:ext>
              </a:extLst>
            </p:cNvPr>
            <p:cNvSpPr/>
            <p:nvPr/>
          </p:nvSpPr>
          <p:spPr>
            <a:xfrm>
              <a:off x="212943" y="3006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6" name="正方形/長方形 105">
              <a:extLst>
                <a:ext uri="{FF2B5EF4-FFF2-40B4-BE49-F238E27FC236}">
                  <a16:creationId xmlns:a16="http://schemas.microsoft.com/office/drawing/2014/main" id="{12C46555-0D17-33EF-4CB9-69E3C228895B}"/>
                </a:ext>
              </a:extLst>
            </p:cNvPr>
            <p:cNvSpPr/>
            <p:nvPr/>
          </p:nvSpPr>
          <p:spPr>
            <a:xfrm>
              <a:off x="435035" y="2405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7" name="正方形/長方形 106">
              <a:extLst>
                <a:ext uri="{FF2B5EF4-FFF2-40B4-BE49-F238E27FC236}">
                  <a16:creationId xmlns:a16="http://schemas.microsoft.com/office/drawing/2014/main" id="{3967DE0F-374F-8318-606D-E7E52C0C1AF1}"/>
                </a:ext>
              </a:extLst>
            </p:cNvPr>
            <p:cNvSpPr/>
            <p:nvPr/>
          </p:nvSpPr>
          <p:spPr>
            <a:xfrm>
              <a:off x="-9149" y="3607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8" name="正方形/長方形 107">
              <a:extLst>
                <a:ext uri="{FF2B5EF4-FFF2-40B4-BE49-F238E27FC236}">
                  <a16:creationId xmlns:a16="http://schemas.microsoft.com/office/drawing/2014/main" id="{F175C1CC-BBC5-2CF7-1401-12790506AD8B}"/>
                </a:ext>
              </a:extLst>
            </p:cNvPr>
            <p:cNvSpPr/>
            <p:nvPr/>
          </p:nvSpPr>
          <p:spPr>
            <a:xfrm>
              <a:off x="212943" y="4208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9" name="正方形/長方形 108">
              <a:extLst>
                <a:ext uri="{FF2B5EF4-FFF2-40B4-BE49-F238E27FC236}">
                  <a16:creationId xmlns:a16="http://schemas.microsoft.com/office/drawing/2014/main" id="{D242A890-C7A4-8882-F7C2-12DB59ED07C5}"/>
                </a:ext>
              </a:extLst>
            </p:cNvPr>
            <p:cNvSpPr/>
            <p:nvPr/>
          </p:nvSpPr>
          <p:spPr>
            <a:xfrm>
              <a:off x="435035" y="3607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0" name="正方形/長方形 109">
              <a:extLst>
                <a:ext uri="{FF2B5EF4-FFF2-40B4-BE49-F238E27FC236}">
                  <a16:creationId xmlns:a16="http://schemas.microsoft.com/office/drawing/2014/main" id="{00850970-7670-EB79-84D0-AB2AFF46BBAE}"/>
                </a:ext>
              </a:extLst>
            </p:cNvPr>
            <p:cNvSpPr/>
            <p:nvPr/>
          </p:nvSpPr>
          <p:spPr>
            <a:xfrm>
              <a:off x="-9149" y="4810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1" name="正方形/長方形 110">
              <a:extLst>
                <a:ext uri="{FF2B5EF4-FFF2-40B4-BE49-F238E27FC236}">
                  <a16:creationId xmlns:a16="http://schemas.microsoft.com/office/drawing/2014/main" id="{968CC889-C155-3FED-C029-29BC3092FBD3}"/>
                </a:ext>
              </a:extLst>
            </p:cNvPr>
            <p:cNvSpPr/>
            <p:nvPr/>
          </p:nvSpPr>
          <p:spPr>
            <a:xfrm>
              <a:off x="212943" y="541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2" name="正方形/長方形 111">
              <a:extLst>
                <a:ext uri="{FF2B5EF4-FFF2-40B4-BE49-F238E27FC236}">
                  <a16:creationId xmlns:a16="http://schemas.microsoft.com/office/drawing/2014/main" id="{F92FC4C2-1B6F-047E-FC11-641FA43A3812}"/>
                </a:ext>
              </a:extLst>
            </p:cNvPr>
            <p:cNvSpPr/>
            <p:nvPr/>
          </p:nvSpPr>
          <p:spPr>
            <a:xfrm>
              <a:off x="435035" y="4810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3" name="正方形/長方形 112">
              <a:extLst>
                <a:ext uri="{FF2B5EF4-FFF2-40B4-BE49-F238E27FC236}">
                  <a16:creationId xmlns:a16="http://schemas.microsoft.com/office/drawing/2014/main" id="{A347086E-395A-DB26-CC29-D497D7890C31}"/>
                </a:ext>
              </a:extLst>
            </p:cNvPr>
            <p:cNvSpPr/>
            <p:nvPr/>
          </p:nvSpPr>
          <p:spPr>
            <a:xfrm>
              <a:off x="-9149" y="601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4" name="正方形/長方形 113">
              <a:extLst>
                <a:ext uri="{FF2B5EF4-FFF2-40B4-BE49-F238E27FC236}">
                  <a16:creationId xmlns:a16="http://schemas.microsoft.com/office/drawing/2014/main" id="{6C38C25C-182E-C094-FFC0-38849A11EEEC}"/>
                </a:ext>
              </a:extLst>
            </p:cNvPr>
            <p:cNvSpPr/>
            <p:nvPr/>
          </p:nvSpPr>
          <p:spPr>
            <a:xfrm>
              <a:off x="212943" y="6613750"/>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5" name="正方形/長方形 114">
              <a:extLst>
                <a:ext uri="{FF2B5EF4-FFF2-40B4-BE49-F238E27FC236}">
                  <a16:creationId xmlns:a16="http://schemas.microsoft.com/office/drawing/2014/main" id="{DEF54ED7-EBD3-A938-9D72-7E421A65EC0A}"/>
                </a:ext>
              </a:extLst>
            </p:cNvPr>
            <p:cNvSpPr/>
            <p:nvPr/>
          </p:nvSpPr>
          <p:spPr>
            <a:xfrm>
              <a:off x="435035" y="601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16" name="グループ化 115">
            <a:extLst>
              <a:ext uri="{FF2B5EF4-FFF2-40B4-BE49-F238E27FC236}">
                <a16:creationId xmlns:a16="http://schemas.microsoft.com/office/drawing/2014/main" id="{75A0A6E3-8E61-F166-B1AB-5BFB655FA83A}"/>
              </a:ext>
            </a:extLst>
          </p:cNvPr>
          <p:cNvGrpSpPr/>
          <p:nvPr/>
        </p:nvGrpSpPr>
        <p:grpSpPr>
          <a:xfrm>
            <a:off x="11534873" y="1"/>
            <a:ext cx="666276" cy="6858000"/>
            <a:chOff x="11534873" y="1"/>
            <a:chExt cx="666276" cy="6858000"/>
          </a:xfrm>
        </p:grpSpPr>
        <p:sp>
          <p:nvSpPr>
            <p:cNvPr id="117" name="正方形/長方形 116">
              <a:extLst>
                <a:ext uri="{FF2B5EF4-FFF2-40B4-BE49-F238E27FC236}">
                  <a16:creationId xmlns:a16="http://schemas.microsoft.com/office/drawing/2014/main" id="{F3720E9D-942E-6811-0AE8-88676067B192}"/>
                </a:ext>
              </a:extLst>
            </p:cNvPr>
            <p:cNvSpPr/>
            <p:nvPr/>
          </p:nvSpPr>
          <p:spPr>
            <a:xfrm>
              <a:off x="11534873" y="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8" name="正方形/長方形 117">
              <a:extLst>
                <a:ext uri="{FF2B5EF4-FFF2-40B4-BE49-F238E27FC236}">
                  <a16:creationId xmlns:a16="http://schemas.microsoft.com/office/drawing/2014/main" id="{09754AE7-36BD-AFF6-D3A5-4C06600D7541}"/>
                </a:ext>
              </a:extLst>
            </p:cNvPr>
            <p:cNvSpPr/>
            <p:nvPr/>
          </p:nvSpPr>
          <p:spPr>
            <a:xfrm>
              <a:off x="11756965" y="60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9" name="正方形/長方形 118">
              <a:extLst>
                <a:ext uri="{FF2B5EF4-FFF2-40B4-BE49-F238E27FC236}">
                  <a16:creationId xmlns:a16="http://schemas.microsoft.com/office/drawing/2014/main" id="{A0F8D9BE-06ED-E111-D529-1FEC3548B8A7}"/>
                </a:ext>
              </a:extLst>
            </p:cNvPr>
            <p:cNvSpPr/>
            <p:nvPr/>
          </p:nvSpPr>
          <p:spPr>
            <a:xfrm>
              <a:off x="11979057" y="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0" name="正方形/長方形 119">
              <a:extLst>
                <a:ext uri="{FF2B5EF4-FFF2-40B4-BE49-F238E27FC236}">
                  <a16:creationId xmlns:a16="http://schemas.microsoft.com/office/drawing/2014/main" id="{5F4BFDDE-5A30-4D7E-176D-932FCB6DC3B4}"/>
                </a:ext>
              </a:extLst>
            </p:cNvPr>
            <p:cNvSpPr/>
            <p:nvPr/>
          </p:nvSpPr>
          <p:spPr>
            <a:xfrm>
              <a:off x="11534873" y="120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1" name="正方形/長方形 120">
              <a:extLst>
                <a:ext uri="{FF2B5EF4-FFF2-40B4-BE49-F238E27FC236}">
                  <a16:creationId xmlns:a16="http://schemas.microsoft.com/office/drawing/2014/main" id="{E1CF38D4-1F16-1035-F96A-CA29F9FC16C5}"/>
                </a:ext>
              </a:extLst>
            </p:cNvPr>
            <p:cNvSpPr/>
            <p:nvPr/>
          </p:nvSpPr>
          <p:spPr>
            <a:xfrm>
              <a:off x="11756965" y="1803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2" name="正方形/長方形 121">
              <a:extLst>
                <a:ext uri="{FF2B5EF4-FFF2-40B4-BE49-F238E27FC236}">
                  <a16:creationId xmlns:a16="http://schemas.microsoft.com/office/drawing/2014/main" id="{D7A087D3-DEE6-0A90-5D26-B8518CB7F0F6}"/>
                </a:ext>
              </a:extLst>
            </p:cNvPr>
            <p:cNvSpPr/>
            <p:nvPr/>
          </p:nvSpPr>
          <p:spPr>
            <a:xfrm>
              <a:off x="11979057" y="120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3" name="正方形/長方形 122">
              <a:extLst>
                <a:ext uri="{FF2B5EF4-FFF2-40B4-BE49-F238E27FC236}">
                  <a16:creationId xmlns:a16="http://schemas.microsoft.com/office/drawing/2014/main" id="{A20EDF23-EFB9-9131-CD9E-52D2200D5C39}"/>
                </a:ext>
              </a:extLst>
            </p:cNvPr>
            <p:cNvSpPr/>
            <p:nvPr/>
          </p:nvSpPr>
          <p:spPr>
            <a:xfrm>
              <a:off x="11534873" y="2405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4" name="正方形/長方形 123">
              <a:extLst>
                <a:ext uri="{FF2B5EF4-FFF2-40B4-BE49-F238E27FC236}">
                  <a16:creationId xmlns:a16="http://schemas.microsoft.com/office/drawing/2014/main" id="{4E8D219F-8F3A-43CE-E7BC-9E1141F4D08C}"/>
                </a:ext>
              </a:extLst>
            </p:cNvPr>
            <p:cNvSpPr/>
            <p:nvPr/>
          </p:nvSpPr>
          <p:spPr>
            <a:xfrm>
              <a:off x="11756965" y="3006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5" name="正方形/長方形 124">
              <a:extLst>
                <a:ext uri="{FF2B5EF4-FFF2-40B4-BE49-F238E27FC236}">
                  <a16:creationId xmlns:a16="http://schemas.microsoft.com/office/drawing/2014/main" id="{1C3A678F-D5A6-D3A2-0876-0C8F39DAE446}"/>
                </a:ext>
              </a:extLst>
            </p:cNvPr>
            <p:cNvSpPr/>
            <p:nvPr/>
          </p:nvSpPr>
          <p:spPr>
            <a:xfrm>
              <a:off x="11979057" y="2405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6" name="正方形/長方形 125">
              <a:extLst>
                <a:ext uri="{FF2B5EF4-FFF2-40B4-BE49-F238E27FC236}">
                  <a16:creationId xmlns:a16="http://schemas.microsoft.com/office/drawing/2014/main" id="{CAD74AC2-D2B9-B71D-85DF-01CAF2A4E17E}"/>
                </a:ext>
              </a:extLst>
            </p:cNvPr>
            <p:cNvSpPr/>
            <p:nvPr/>
          </p:nvSpPr>
          <p:spPr>
            <a:xfrm>
              <a:off x="11534873" y="3607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7" name="正方形/長方形 126">
              <a:extLst>
                <a:ext uri="{FF2B5EF4-FFF2-40B4-BE49-F238E27FC236}">
                  <a16:creationId xmlns:a16="http://schemas.microsoft.com/office/drawing/2014/main" id="{28DA64A0-ED21-0CEC-4809-FC2B09EB3491}"/>
                </a:ext>
              </a:extLst>
            </p:cNvPr>
            <p:cNvSpPr/>
            <p:nvPr/>
          </p:nvSpPr>
          <p:spPr>
            <a:xfrm>
              <a:off x="11756965" y="4208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8" name="正方形/長方形 127">
              <a:extLst>
                <a:ext uri="{FF2B5EF4-FFF2-40B4-BE49-F238E27FC236}">
                  <a16:creationId xmlns:a16="http://schemas.microsoft.com/office/drawing/2014/main" id="{1A38F8CD-CE3E-DDC5-608E-33A0D86940D2}"/>
                </a:ext>
              </a:extLst>
            </p:cNvPr>
            <p:cNvSpPr/>
            <p:nvPr/>
          </p:nvSpPr>
          <p:spPr>
            <a:xfrm>
              <a:off x="11979057" y="3607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9" name="正方形/長方形 128">
              <a:extLst>
                <a:ext uri="{FF2B5EF4-FFF2-40B4-BE49-F238E27FC236}">
                  <a16:creationId xmlns:a16="http://schemas.microsoft.com/office/drawing/2014/main" id="{7F273A30-6950-28B5-18E8-CE0E924D0AB5}"/>
                </a:ext>
              </a:extLst>
            </p:cNvPr>
            <p:cNvSpPr/>
            <p:nvPr/>
          </p:nvSpPr>
          <p:spPr>
            <a:xfrm>
              <a:off x="11534873" y="4810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0" name="正方形/長方形 129">
              <a:extLst>
                <a:ext uri="{FF2B5EF4-FFF2-40B4-BE49-F238E27FC236}">
                  <a16:creationId xmlns:a16="http://schemas.microsoft.com/office/drawing/2014/main" id="{890D77BA-8FB7-4B84-8681-6F546E8DEE3A}"/>
                </a:ext>
              </a:extLst>
            </p:cNvPr>
            <p:cNvSpPr/>
            <p:nvPr/>
          </p:nvSpPr>
          <p:spPr>
            <a:xfrm>
              <a:off x="11756965" y="541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1" name="正方形/長方形 130">
              <a:extLst>
                <a:ext uri="{FF2B5EF4-FFF2-40B4-BE49-F238E27FC236}">
                  <a16:creationId xmlns:a16="http://schemas.microsoft.com/office/drawing/2014/main" id="{39632C6F-FAF5-2138-D08E-F793B3ABE334}"/>
                </a:ext>
              </a:extLst>
            </p:cNvPr>
            <p:cNvSpPr/>
            <p:nvPr/>
          </p:nvSpPr>
          <p:spPr>
            <a:xfrm>
              <a:off x="11979057" y="4810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2" name="正方形/長方形 131">
              <a:extLst>
                <a:ext uri="{FF2B5EF4-FFF2-40B4-BE49-F238E27FC236}">
                  <a16:creationId xmlns:a16="http://schemas.microsoft.com/office/drawing/2014/main" id="{7CA12EB4-F451-347A-6F15-9938BE02B511}"/>
                </a:ext>
              </a:extLst>
            </p:cNvPr>
            <p:cNvSpPr/>
            <p:nvPr/>
          </p:nvSpPr>
          <p:spPr>
            <a:xfrm>
              <a:off x="11534873" y="601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3" name="正方形/長方形 132">
              <a:extLst>
                <a:ext uri="{FF2B5EF4-FFF2-40B4-BE49-F238E27FC236}">
                  <a16:creationId xmlns:a16="http://schemas.microsoft.com/office/drawing/2014/main" id="{CFC2B910-F97D-E7D8-56DB-295CB24BDE2B}"/>
                </a:ext>
              </a:extLst>
            </p:cNvPr>
            <p:cNvSpPr/>
            <p:nvPr/>
          </p:nvSpPr>
          <p:spPr>
            <a:xfrm>
              <a:off x="11756965" y="6613751"/>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4" name="正方形/長方形 133">
              <a:extLst>
                <a:ext uri="{FF2B5EF4-FFF2-40B4-BE49-F238E27FC236}">
                  <a16:creationId xmlns:a16="http://schemas.microsoft.com/office/drawing/2014/main" id="{4CCD531F-F80E-4C37-CF00-5B139A4DF478}"/>
                </a:ext>
              </a:extLst>
            </p:cNvPr>
            <p:cNvSpPr/>
            <p:nvPr/>
          </p:nvSpPr>
          <p:spPr>
            <a:xfrm>
              <a:off x="11979057" y="601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4" name="正方形/長方形 3">
            <a:extLst>
              <a:ext uri="{FF2B5EF4-FFF2-40B4-BE49-F238E27FC236}">
                <a16:creationId xmlns:a16="http://schemas.microsoft.com/office/drawing/2014/main" id="{196C197E-40F9-E5A1-7FF7-00EC2A61C422}"/>
              </a:ext>
            </a:extLst>
          </p:cNvPr>
          <p:cNvSpPr/>
          <p:nvPr/>
        </p:nvSpPr>
        <p:spPr>
          <a:xfrm>
            <a:off x="1233836" y="1880635"/>
            <a:ext cx="9735988" cy="792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 name="テキスト ボックス 4">
            <a:extLst>
              <a:ext uri="{FF2B5EF4-FFF2-40B4-BE49-F238E27FC236}">
                <a16:creationId xmlns:a16="http://schemas.microsoft.com/office/drawing/2014/main" id="{C6F650CB-000F-2BB2-75F2-8235D370AA70}"/>
              </a:ext>
            </a:extLst>
          </p:cNvPr>
          <p:cNvSpPr txBox="1"/>
          <p:nvPr/>
        </p:nvSpPr>
        <p:spPr>
          <a:xfrm>
            <a:off x="1234460" y="2054918"/>
            <a:ext cx="9735988" cy="461665"/>
          </a:xfrm>
          <a:prstGeom prst="rect">
            <a:avLst/>
          </a:prstGeom>
          <a:noFill/>
          <a:ln>
            <a:noFill/>
          </a:ln>
        </p:spPr>
        <p:txBody>
          <a:bodyPr wrap="square" rtlCol="0">
            <a:spAutoFit/>
          </a:bodyPr>
          <a:lstStyle/>
          <a:p>
            <a:pPr algn="ctr"/>
            <a:r>
              <a:rPr lang="ja-JP" altLang="en-US" sz="2400" dirty="0">
                <a:latin typeface="+mn-ea"/>
              </a:rPr>
              <a:t>精神疾患、環境、他の状況因子との関係を評価</a:t>
            </a:r>
          </a:p>
        </p:txBody>
      </p:sp>
      <p:sp>
        <p:nvSpPr>
          <p:cNvPr id="6" name="正方形/長方形 5">
            <a:extLst>
              <a:ext uri="{FF2B5EF4-FFF2-40B4-BE49-F238E27FC236}">
                <a16:creationId xmlns:a16="http://schemas.microsoft.com/office/drawing/2014/main" id="{2B9FEE39-E9D8-3E2F-DC26-631C92A6E904}"/>
              </a:ext>
            </a:extLst>
          </p:cNvPr>
          <p:cNvSpPr/>
          <p:nvPr/>
        </p:nvSpPr>
        <p:spPr>
          <a:xfrm>
            <a:off x="1233836" y="2892630"/>
            <a:ext cx="9735988" cy="792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7003129B-AC47-D63F-983E-7A1F2C5087A2}"/>
              </a:ext>
            </a:extLst>
          </p:cNvPr>
          <p:cNvSpPr txBox="1"/>
          <p:nvPr/>
        </p:nvSpPr>
        <p:spPr>
          <a:xfrm>
            <a:off x="1234460" y="3067402"/>
            <a:ext cx="9735988" cy="461665"/>
          </a:xfrm>
          <a:prstGeom prst="rect">
            <a:avLst/>
          </a:prstGeom>
          <a:noFill/>
          <a:ln>
            <a:noFill/>
          </a:ln>
        </p:spPr>
        <p:txBody>
          <a:bodyPr wrap="square" rtlCol="0">
            <a:spAutoFit/>
          </a:bodyPr>
          <a:lstStyle/>
          <a:p>
            <a:pPr algn="ctr"/>
            <a:r>
              <a:rPr lang="ja-JP" altLang="en-US" sz="2400" dirty="0">
                <a:latin typeface="+mn-ea"/>
              </a:rPr>
              <a:t>攻撃性・暴力のリスクを増加・減少させる要因の探索</a:t>
            </a:r>
          </a:p>
        </p:txBody>
      </p:sp>
      <p:sp>
        <p:nvSpPr>
          <p:cNvPr id="14" name="テキスト ボックス 13">
            <a:extLst>
              <a:ext uri="{FF2B5EF4-FFF2-40B4-BE49-F238E27FC236}">
                <a16:creationId xmlns:a16="http://schemas.microsoft.com/office/drawing/2014/main" id="{02E76307-DCA4-4469-73DF-42D5FB214E24}"/>
              </a:ext>
            </a:extLst>
          </p:cNvPr>
          <p:cNvSpPr txBox="1"/>
          <p:nvPr/>
        </p:nvSpPr>
        <p:spPr>
          <a:xfrm>
            <a:off x="769835" y="6367528"/>
            <a:ext cx="10506811" cy="492443"/>
          </a:xfrm>
          <a:prstGeom prst="rect">
            <a:avLst/>
          </a:prstGeom>
          <a:noFill/>
        </p:spPr>
        <p:txBody>
          <a:bodyPr wrap="square" rtlCol="0">
            <a:spAutoFit/>
          </a:bodyPr>
          <a:lstStyle/>
          <a:p>
            <a:pPr algn="r"/>
            <a:r>
              <a:rPr kumimoji="1" lang="en-US" altLang="ja-JP" sz="1300" dirty="0">
                <a:latin typeface="+mn-ea"/>
              </a:rPr>
              <a:t>NICE: Violence and aggression: short-term management in mental health,</a:t>
            </a:r>
            <a:r>
              <a:rPr lang="ja-JP" altLang="en-US" sz="1300" dirty="0">
                <a:latin typeface="+mn-ea"/>
              </a:rPr>
              <a:t> </a:t>
            </a:r>
            <a:r>
              <a:rPr kumimoji="1" lang="en-US" altLang="ja-JP" sz="1300" dirty="0">
                <a:latin typeface="+mn-ea"/>
              </a:rPr>
              <a:t>health and community settings, NICE guideline[NG10], 2015</a:t>
            </a:r>
          </a:p>
          <a:p>
            <a:pPr algn="r"/>
            <a:r>
              <a:rPr kumimoji="1" lang="ja-JP" altLang="en-US" sz="1300" dirty="0">
                <a:latin typeface="+mn-ea"/>
              </a:rPr>
              <a:t>日本精神科救急学会：精神科救急医療ガイドライン，</a:t>
            </a:r>
            <a:r>
              <a:rPr kumimoji="1" lang="en-US" altLang="ja-JP" sz="1300" dirty="0">
                <a:latin typeface="+mn-ea"/>
              </a:rPr>
              <a:t>2022</a:t>
            </a:r>
            <a:r>
              <a:rPr kumimoji="1" lang="ja-JP" altLang="en-US" sz="1300" dirty="0">
                <a:latin typeface="+mn-ea"/>
              </a:rPr>
              <a:t>版</a:t>
            </a:r>
          </a:p>
        </p:txBody>
      </p:sp>
      <p:sp>
        <p:nvSpPr>
          <p:cNvPr id="3" name="フローチャート: 準備 2">
            <a:extLst>
              <a:ext uri="{FF2B5EF4-FFF2-40B4-BE49-F238E27FC236}">
                <a16:creationId xmlns:a16="http://schemas.microsoft.com/office/drawing/2014/main" id="{F7289CEA-732C-D32A-70E6-589CF54DF2A1}"/>
              </a:ext>
            </a:extLst>
          </p:cNvPr>
          <p:cNvSpPr/>
          <p:nvPr/>
        </p:nvSpPr>
        <p:spPr>
          <a:xfrm>
            <a:off x="918875" y="4919875"/>
            <a:ext cx="5040000" cy="792000"/>
          </a:xfrm>
          <a:prstGeom prst="flowChartPreparation">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C1F1402E-1D9B-2102-FFDE-99C7CF0B42D0}"/>
              </a:ext>
            </a:extLst>
          </p:cNvPr>
          <p:cNvSpPr txBox="1"/>
          <p:nvPr/>
        </p:nvSpPr>
        <p:spPr>
          <a:xfrm>
            <a:off x="919555" y="5085042"/>
            <a:ext cx="5039320" cy="430887"/>
          </a:xfrm>
          <a:prstGeom prst="rect">
            <a:avLst/>
          </a:prstGeom>
          <a:noFill/>
          <a:ln>
            <a:noFill/>
          </a:ln>
        </p:spPr>
        <p:txBody>
          <a:bodyPr wrap="square" rtlCol="0">
            <a:spAutoFit/>
          </a:bodyPr>
          <a:lstStyle/>
          <a:p>
            <a:pPr algn="ctr"/>
            <a:r>
              <a:rPr lang="ja-JP" altLang="en-US" sz="2200" dirty="0">
                <a:latin typeface="+mn-ea"/>
              </a:rPr>
              <a:t>リスクの性質と程度の予測</a:t>
            </a:r>
          </a:p>
        </p:txBody>
      </p:sp>
      <p:sp>
        <p:nvSpPr>
          <p:cNvPr id="17" name="フローチャート: 準備 16">
            <a:extLst>
              <a:ext uri="{FF2B5EF4-FFF2-40B4-BE49-F238E27FC236}">
                <a16:creationId xmlns:a16="http://schemas.microsoft.com/office/drawing/2014/main" id="{622497A0-7FF2-E1C1-697D-B506BF7B1E15}"/>
              </a:ext>
            </a:extLst>
          </p:cNvPr>
          <p:cNvSpPr/>
          <p:nvPr/>
        </p:nvSpPr>
        <p:spPr>
          <a:xfrm>
            <a:off x="6233125" y="4919875"/>
            <a:ext cx="5040000" cy="792000"/>
          </a:xfrm>
          <a:prstGeom prst="flowChartPreparation">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059B2F89-05AE-7D2B-3399-76A78AE647C2}"/>
              </a:ext>
            </a:extLst>
          </p:cNvPr>
          <p:cNvSpPr txBox="1"/>
          <p:nvPr/>
        </p:nvSpPr>
        <p:spPr>
          <a:xfrm>
            <a:off x="6233126" y="5083837"/>
            <a:ext cx="5039999" cy="430887"/>
          </a:xfrm>
          <a:prstGeom prst="rect">
            <a:avLst/>
          </a:prstGeom>
          <a:noFill/>
          <a:ln>
            <a:noFill/>
          </a:ln>
        </p:spPr>
        <p:txBody>
          <a:bodyPr wrap="square" rtlCol="0">
            <a:spAutoFit/>
          </a:bodyPr>
          <a:lstStyle/>
          <a:p>
            <a:pPr algn="ctr"/>
            <a:r>
              <a:rPr lang="ja-JP" altLang="en-US" sz="2200" dirty="0">
                <a:latin typeface="+mn-ea"/>
              </a:rPr>
              <a:t>攻撃対象の保護方法の検討</a:t>
            </a:r>
          </a:p>
        </p:txBody>
      </p:sp>
      <p:sp>
        <p:nvSpPr>
          <p:cNvPr id="19" name="矢印: 下 18">
            <a:extLst>
              <a:ext uri="{FF2B5EF4-FFF2-40B4-BE49-F238E27FC236}">
                <a16:creationId xmlns:a16="http://schemas.microsoft.com/office/drawing/2014/main" id="{0F1E3CDD-2F33-EAF3-F0F8-5FA553995C0E}"/>
              </a:ext>
            </a:extLst>
          </p:cNvPr>
          <p:cNvSpPr/>
          <p:nvPr/>
        </p:nvSpPr>
        <p:spPr>
          <a:xfrm>
            <a:off x="4927600" y="3966768"/>
            <a:ext cx="2346960" cy="792000"/>
          </a:xfrm>
          <a:prstGeom prst="downArrow">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0" name="10">
            <a:hlinkClick r:id="" action="ppaction://media"/>
            <a:extLst>
              <a:ext uri="{FF2B5EF4-FFF2-40B4-BE49-F238E27FC236}">
                <a16:creationId xmlns:a16="http://schemas.microsoft.com/office/drawing/2014/main" id="{EC558710-D1BA-6453-AD1F-11CD4A42D37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05843" y="6109028"/>
            <a:ext cx="609600" cy="609600"/>
          </a:xfrm>
          <a:prstGeom prst="rect">
            <a:avLst/>
          </a:prstGeom>
        </p:spPr>
      </p:pic>
      <p:sp>
        <p:nvSpPr>
          <p:cNvPr id="11" name="テキスト ボックス 10">
            <a:extLst>
              <a:ext uri="{FF2B5EF4-FFF2-40B4-BE49-F238E27FC236}">
                <a16:creationId xmlns:a16="http://schemas.microsoft.com/office/drawing/2014/main" id="{298BA0E1-31AE-2CFE-F5DA-21E12834DC3D}"/>
              </a:ext>
            </a:extLst>
          </p:cNvPr>
          <p:cNvSpPr txBox="1"/>
          <p:nvPr/>
        </p:nvSpPr>
        <p:spPr>
          <a:xfrm>
            <a:off x="4081296" y="702008"/>
            <a:ext cx="6413204" cy="615553"/>
          </a:xfrm>
          <a:prstGeom prst="rect">
            <a:avLst/>
          </a:prstGeom>
          <a:noFill/>
        </p:spPr>
        <p:txBody>
          <a:bodyPr wrap="square" rtlCol="0">
            <a:spAutoFit/>
          </a:bodyPr>
          <a:lstStyle/>
          <a:p>
            <a:r>
              <a:rPr kumimoji="1" lang="ja-JP" altLang="en-US" sz="3400" dirty="0"/>
              <a:t>攻撃性や暴力の原因の理解</a:t>
            </a:r>
          </a:p>
        </p:txBody>
      </p:sp>
      <p:sp>
        <p:nvSpPr>
          <p:cNvPr id="12" name="四角形: 角を丸くする 11">
            <a:extLst>
              <a:ext uri="{FF2B5EF4-FFF2-40B4-BE49-F238E27FC236}">
                <a16:creationId xmlns:a16="http://schemas.microsoft.com/office/drawing/2014/main" id="{F6C2B9FA-2E85-9C40-9980-C756A40A6E09}"/>
              </a:ext>
            </a:extLst>
          </p:cNvPr>
          <p:cNvSpPr/>
          <p:nvPr/>
        </p:nvSpPr>
        <p:spPr>
          <a:xfrm>
            <a:off x="1109428" y="617061"/>
            <a:ext cx="2802816" cy="711428"/>
          </a:xfrm>
          <a:prstGeom prst="roundRect">
            <a:avLst/>
          </a:prstGeom>
          <a:solidFill>
            <a:schemeClr val="accent2">
              <a:lumMod val="20000"/>
              <a:lumOff val="80000"/>
            </a:schemeClr>
          </a:solidFill>
          <a:ln w="19050">
            <a:solidFill>
              <a:schemeClr val="accent2">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3" name="テキスト ボックス 12">
            <a:extLst>
              <a:ext uri="{FF2B5EF4-FFF2-40B4-BE49-F238E27FC236}">
                <a16:creationId xmlns:a16="http://schemas.microsoft.com/office/drawing/2014/main" id="{A25B4993-8D88-E250-F9A1-10653923A7CE}"/>
              </a:ext>
            </a:extLst>
          </p:cNvPr>
          <p:cNvSpPr txBox="1"/>
          <p:nvPr/>
        </p:nvSpPr>
        <p:spPr>
          <a:xfrm>
            <a:off x="1242803" y="721859"/>
            <a:ext cx="3014892" cy="584775"/>
          </a:xfrm>
          <a:prstGeom prst="rect">
            <a:avLst/>
          </a:prstGeom>
          <a:noFill/>
        </p:spPr>
        <p:txBody>
          <a:bodyPr wrap="square" rtlCol="0">
            <a:spAutoFit/>
          </a:bodyPr>
          <a:lstStyle/>
          <a:p>
            <a:r>
              <a:rPr kumimoji="1" lang="ja-JP" altLang="en-US" sz="3200" dirty="0">
                <a:latin typeface="+mn-ea"/>
              </a:rPr>
              <a:t>アセスメント</a:t>
            </a:r>
          </a:p>
        </p:txBody>
      </p:sp>
      <p:cxnSp>
        <p:nvCxnSpPr>
          <p:cNvPr id="16" name="直線コネクタ 15">
            <a:extLst>
              <a:ext uri="{FF2B5EF4-FFF2-40B4-BE49-F238E27FC236}">
                <a16:creationId xmlns:a16="http://schemas.microsoft.com/office/drawing/2014/main" id="{19408C16-45BE-41D7-9573-5AE4C69C75CA}"/>
              </a:ext>
            </a:extLst>
          </p:cNvPr>
          <p:cNvCxnSpPr>
            <a:cxnSpLocks/>
          </p:cNvCxnSpPr>
          <p:nvPr/>
        </p:nvCxnSpPr>
        <p:spPr>
          <a:xfrm>
            <a:off x="2796681" y="1328489"/>
            <a:ext cx="6764008" cy="0"/>
          </a:xfrm>
          <a:prstGeom prst="line">
            <a:avLst/>
          </a:prstGeom>
          <a:ln>
            <a:solidFill>
              <a:schemeClr val="accent2">
                <a:lumMod val="40000"/>
                <a:lumOff val="60000"/>
              </a:schemeClr>
            </a:solidFill>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1749831730"/>
      </p:ext>
    </p:extLst>
  </p:cSld>
  <p:clrMapOvr>
    <a:masterClrMapping/>
  </p:clrMapOvr>
  <mc:AlternateContent xmlns:mc="http://schemas.openxmlformats.org/markup-compatibility/2006" xmlns:p14="http://schemas.microsoft.com/office/powerpoint/2010/main">
    <mc:Choice Requires="p14">
      <p:transition spd="slow" p14:dur="2000" advTm="43971"/>
    </mc:Choice>
    <mc:Fallback xmlns="">
      <p:transition spd="slow" advTm="4397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3008"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0"/>
                </p:tgtEl>
              </p:cMediaNode>
            </p:audio>
          </p:childTnLst>
        </p:cTn>
      </p:par>
    </p:tnLst>
  </p:timing>
  <p:extLst>
    <p:ext uri="{E180D4A7-C9FB-4DFB-919C-405C955672EB}">
      <p14:showEvtLst xmlns:p14="http://schemas.microsoft.com/office/powerpoint/2010/main">
        <p14:playEvt time="25" objId="20"/>
        <p14:stopEvt time="43036" objId="20"/>
      </p14:showEvtLst>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39C4F6-F95B-F99D-A4E3-7F8B49A82470}"/>
            </a:ext>
          </a:extLst>
        </p:cNvPr>
        <p:cNvGrpSpPr/>
        <p:nvPr/>
      </p:nvGrpSpPr>
      <p:grpSpPr>
        <a:xfrm>
          <a:off x="0" y="0"/>
          <a:ext cx="0" cy="0"/>
          <a:chOff x="0" y="0"/>
          <a:chExt cx="0" cy="0"/>
        </a:xfrm>
      </p:grpSpPr>
      <p:grpSp>
        <p:nvGrpSpPr>
          <p:cNvPr id="97" name="グループ化 96">
            <a:extLst>
              <a:ext uri="{FF2B5EF4-FFF2-40B4-BE49-F238E27FC236}">
                <a16:creationId xmlns:a16="http://schemas.microsoft.com/office/drawing/2014/main" id="{F8C7F593-067D-A8CF-307B-04F25C4101BA}"/>
              </a:ext>
            </a:extLst>
          </p:cNvPr>
          <p:cNvGrpSpPr/>
          <p:nvPr/>
        </p:nvGrpSpPr>
        <p:grpSpPr>
          <a:xfrm>
            <a:off x="-9149" y="0"/>
            <a:ext cx="666276" cy="6858000"/>
            <a:chOff x="-9149" y="0"/>
            <a:chExt cx="666276" cy="6858000"/>
          </a:xfrm>
        </p:grpSpPr>
        <p:sp>
          <p:nvSpPr>
            <p:cNvPr id="98" name="正方形/長方形 97">
              <a:extLst>
                <a:ext uri="{FF2B5EF4-FFF2-40B4-BE49-F238E27FC236}">
                  <a16:creationId xmlns:a16="http://schemas.microsoft.com/office/drawing/2014/main" id="{A12570AE-9D94-17EE-1488-F38E375178C9}"/>
                </a:ext>
              </a:extLst>
            </p:cNvPr>
            <p:cNvSpPr/>
            <p:nvPr/>
          </p:nvSpPr>
          <p:spPr>
            <a:xfrm>
              <a:off x="-9149" y="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9" name="正方形/長方形 98">
              <a:extLst>
                <a:ext uri="{FF2B5EF4-FFF2-40B4-BE49-F238E27FC236}">
                  <a16:creationId xmlns:a16="http://schemas.microsoft.com/office/drawing/2014/main" id="{226DB434-2250-37CD-26CA-851E099C5DFA}"/>
                </a:ext>
              </a:extLst>
            </p:cNvPr>
            <p:cNvSpPr/>
            <p:nvPr/>
          </p:nvSpPr>
          <p:spPr>
            <a:xfrm>
              <a:off x="212943" y="60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0" name="正方形/長方形 99">
              <a:extLst>
                <a:ext uri="{FF2B5EF4-FFF2-40B4-BE49-F238E27FC236}">
                  <a16:creationId xmlns:a16="http://schemas.microsoft.com/office/drawing/2014/main" id="{DA718E80-93AA-8D52-F0C6-B4B68E762CB1}"/>
                </a:ext>
              </a:extLst>
            </p:cNvPr>
            <p:cNvSpPr/>
            <p:nvPr/>
          </p:nvSpPr>
          <p:spPr>
            <a:xfrm>
              <a:off x="435035" y="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1" name="正方形/長方形 100">
              <a:extLst>
                <a:ext uri="{FF2B5EF4-FFF2-40B4-BE49-F238E27FC236}">
                  <a16:creationId xmlns:a16="http://schemas.microsoft.com/office/drawing/2014/main" id="{432EEB82-6511-9922-6C94-083C2DA42D67}"/>
                </a:ext>
              </a:extLst>
            </p:cNvPr>
            <p:cNvSpPr/>
            <p:nvPr/>
          </p:nvSpPr>
          <p:spPr>
            <a:xfrm>
              <a:off x="-9149" y="120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2" name="正方形/長方形 101">
              <a:extLst>
                <a:ext uri="{FF2B5EF4-FFF2-40B4-BE49-F238E27FC236}">
                  <a16:creationId xmlns:a16="http://schemas.microsoft.com/office/drawing/2014/main" id="{4BFCAF36-0D8C-4335-BC84-0B885E82965A}"/>
                </a:ext>
              </a:extLst>
            </p:cNvPr>
            <p:cNvSpPr/>
            <p:nvPr/>
          </p:nvSpPr>
          <p:spPr>
            <a:xfrm>
              <a:off x="212943" y="1803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3" name="正方形/長方形 102">
              <a:extLst>
                <a:ext uri="{FF2B5EF4-FFF2-40B4-BE49-F238E27FC236}">
                  <a16:creationId xmlns:a16="http://schemas.microsoft.com/office/drawing/2014/main" id="{BC31768C-69B2-3285-6542-9D026F13D35E}"/>
                </a:ext>
              </a:extLst>
            </p:cNvPr>
            <p:cNvSpPr/>
            <p:nvPr/>
          </p:nvSpPr>
          <p:spPr>
            <a:xfrm>
              <a:off x="435035" y="120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4" name="正方形/長方形 103">
              <a:extLst>
                <a:ext uri="{FF2B5EF4-FFF2-40B4-BE49-F238E27FC236}">
                  <a16:creationId xmlns:a16="http://schemas.microsoft.com/office/drawing/2014/main" id="{EF35299B-A376-4798-D1D0-376C1168EC67}"/>
                </a:ext>
              </a:extLst>
            </p:cNvPr>
            <p:cNvSpPr/>
            <p:nvPr/>
          </p:nvSpPr>
          <p:spPr>
            <a:xfrm>
              <a:off x="-9149" y="2405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5" name="正方形/長方形 104">
              <a:extLst>
                <a:ext uri="{FF2B5EF4-FFF2-40B4-BE49-F238E27FC236}">
                  <a16:creationId xmlns:a16="http://schemas.microsoft.com/office/drawing/2014/main" id="{59F138A2-B48E-DB67-B85F-73A9C90EDD66}"/>
                </a:ext>
              </a:extLst>
            </p:cNvPr>
            <p:cNvSpPr/>
            <p:nvPr/>
          </p:nvSpPr>
          <p:spPr>
            <a:xfrm>
              <a:off x="212943" y="3006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6" name="正方形/長方形 105">
              <a:extLst>
                <a:ext uri="{FF2B5EF4-FFF2-40B4-BE49-F238E27FC236}">
                  <a16:creationId xmlns:a16="http://schemas.microsoft.com/office/drawing/2014/main" id="{061F7209-DCC1-EC52-0ABD-1FFF3D261EEB}"/>
                </a:ext>
              </a:extLst>
            </p:cNvPr>
            <p:cNvSpPr/>
            <p:nvPr/>
          </p:nvSpPr>
          <p:spPr>
            <a:xfrm>
              <a:off x="435035" y="2405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7" name="正方形/長方形 106">
              <a:extLst>
                <a:ext uri="{FF2B5EF4-FFF2-40B4-BE49-F238E27FC236}">
                  <a16:creationId xmlns:a16="http://schemas.microsoft.com/office/drawing/2014/main" id="{02AD66E9-2CF5-E902-F2DB-70B710B9D70B}"/>
                </a:ext>
              </a:extLst>
            </p:cNvPr>
            <p:cNvSpPr/>
            <p:nvPr/>
          </p:nvSpPr>
          <p:spPr>
            <a:xfrm>
              <a:off x="-9149" y="3607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8" name="正方形/長方形 107">
              <a:extLst>
                <a:ext uri="{FF2B5EF4-FFF2-40B4-BE49-F238E27FC236}">
                  <a16:creationId xmlns:a16="http://schemas.microsoft.com/office/drawing/2014/main" id="{B85846BE-F289-5B1A-02EC-350B6A13670B}"/>
                </a:ext>
              </a:extLst>
            </p:cNvPr>
            <p:cNvSpPr/>
            <p:nvPr/>
          </p:nvSpPr>
          <p:spPr>
            <a:xfrm>
              <a:off x="212943" y="4208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9" name="正方形/長方形 108">
              <a:extLst>
                <a:ext uri="{FF2B5EF4-FFF2-40B4-BE49-F238E27FC236}">
                  <a16:creationId xmlns:a16="http://schemas.microsoft.com/office/drawing/2014/main" id="{560E4EDF-28BC-62BA-DB9D-6CAFF06A0872}"/>
                </a:ext>
              </a:extLst>
            </p:cNvPr>
            <p:cNvSpPr/>
            <p:nvPr/>
          </p:nvSpPr>
          <p:spPr>
            <a:xfrm>
              <a:off x="435035" y="3607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0" name="正方形/長方形 109">
              <a:extLst>
                <a:ext uri="{FF2B5EF4-FFF2-40B4-BE49-F238E27FC236}">
                  <a16:creationId xmlns:a16="http://schemas.microsoft.com/office/drawing/2014/main" id="{59A294F2-480B-5BC8-C9C4-119131896A70}"/>
                </a:ext>
              </a:extLst>
            </p:cNvPr>
            <p:cNvSpPr/>
            <p:nvPr/>
          </p:nvSpPr>
          <p:spPr>
            <a:xfrm>
              <a:off x="-9149" y="4810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1" name="正方形/長方形 110">
              <a:extLst>
                <a:ext uri="{FF2B5EF4-FFF2-40B4-BE49-F238E27FC236}">
                  <a16:creationId xmlns:a16="http://schemas.microsoft.com/office/drawing/2014/main" id="{0907061C-F0DC-67CD-7B4C-57335720F806}"/>
                </a:ext>
              </a:extLst>
            </p:cNvPr>
            <p:cNvSpPr/>
            <p:nvPr/>
          </p:nvSpPr>
          <p:spPr>
            <a:xfrm>
              <a:off x="212943" y="541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2" name="正方形/長方形 111">
              <a:extLst>
                <a:ext uri="{FF2B5EF4-FFF2-40B4-BE49-F238E27FC236}">
                  <a16:creationId xmlns:a16="http://schemas.microsoft.com/office/drawing/2014/main" id="{1DC94356-FD77-2737-4B17-9C8A8181B322}"/>
                </a:ext>
              </a:extLst>
            </p:cNvPr>
            <p:cNvSpPr/>
            <p:nvPr/>
          </p:nvSpPr>
          <p:spPr>
            <a:xfrm>
              <a:off x="435035" y="4810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3" name="正方形/長方形 112">
              <a:extLst>
                <a:ext uri="{FF2B5EF4-FFF2-40B4-BE49-F238E27FC236}">
                  <a16:creationId xmlns:a16="http://schemas.microsoft.com/office/drawing/2014/main" id="{C98B274C-057B-19D4-D40D-8BC03BF15FDC}"/>
                </a:ext>
              </a:extLst>
            </p:cNvPr>
            <p:cNvSpPr/>
            <p:nvPr/>
          </p:nvSpPr>
          <p:spPr>
            <a:xfrm>
              <a:off x="-9149" y="601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4" name="正方形/長方形 113">
              <a:extLst>
                <a:ext uri="{FF2B5EF4-FFF2-40B4-BE49-F238E27FC236}">
                  <a16:creationId xmlns:a16="http://schemas.microsoft.com/office/drawing/2014/main" id="{14BDB60A-5FE1-5772-FB00-40AB816FE9D3}"/>
                </a:ext>
              </a:extLst>
            </p:cNvPr>
            <p:cNvSpPr/>
            <p:nvPr/>
          </p:nvSpPr>
          <p:spPr>
            <a:xfrm>
              <a:off x="212943" y="6613750"/>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5" name="正方形/長方形 114">
              <a:extLst>
                <a:ext uri="{FF2B5EF4-FFF2-40B4-BE49-F238E27FC236}">
                  <a16:creationId xmlns:a16="http://schemas.microsoft.com/office/drawing/2014/main" id="{4AF08F0C-AFF5-0CA0-EE19-81D2E0D167D0}"/>
                </a:ext>
              </a:extLst>
            </p:cNvPr>
            <p:cNvSpPr/>
            <p:nvPr/>
          </p:nvSpPr>
          <p:spPr>
            <a:xfrm>
              <a:off x="435035" y="601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16" name="グループ化 115">
            <a:extLst>
              <a:ext uri="{FF2B5EF4-FFF2-40B4-BE49-F238E27FC236}">
                <a16:creationId xmlns:a16="http://schemas.microsoft.com/office/drawing/2014/main" id="{111B4430-874D-DBE4-0EF9-B35F9ADF92F8}"/>
              </a:ext>
            </a:extLst>
          </p:cNvPr>
          <p:cNvGrpSpPr/>
          <p:nvPr/>
        </p:nvGrpSpPr>
        <p:grpSpPr>
          <a:xfrm>
            <a:off x="11534873" y="1"/>
            <a:ext cx="666276" cy="6858000"/>
            <a:chOff x="11534873" y="1"/>
            <a:chExt cx="666276" cy="6858000"/>
          </a:xfrm>
        </p:grpSpPr>
        <p:sp>
          <p:nvSpPr>
            <p:cNvPr id="117" name="正方形/長方形 116">
              <a:extLst>
                <a:ext uri="{FF2B5EF4-FFF2-40B4-BE49-F238E27FC236}">
                  <a16:creationId xmlns:a16="http://schemas.microsoft.com/office/drawing/2014/main" id="{2CA5E544-2F66-855F-6B37-2F57F0B9C877}"/>
                </a:ext>
              </a:extLst>
            </p:cNvPr>
            <p:cNvSpPr/>
            <p:nvPr/>
          </p:nvSpPr>
          <p:spPr>
            <a:xfrm>
              <a:off x="11534873" y="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8" name="正方形/長方形 117">
              <a:extLst>
                <a:ext uri="{FF2B5EF4-FFF2-40B4-BE49-F238E27FC236}">
                  <a16:creationId xmlns:a16="http://schemas.microsoft.com/office/drawing/2014/main" id="{F23D22FF-AA30-7AF4-660C-96A08A4E6366}"/>
                </a:ext>
              </a:extLst>
            </p:cNvPr>
            <p:cNvSpPr/>
            <p:nvPr/>
          </p:nvSpPr>
          <p:spPr>
            <a:xfrm>
              <a:off x="11756965" y="60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9" name="正方形/長方形 118">
              <a:extLst>
                <a:ext uri="{FF2B5EF4-FFF2-40B4-BE49-F238E27FC236}">
                  <a16:creationId xmlns:a16="http://schemas.microsoft.com/office/drawing/2014/main" id="{DDA8B269-AAC2-2945-F8A7-03E23C12342D}"/>
                </a:ext>
              </a:extLst>
            </p:cNvPr>
            <p:cNvSpPr/>
            <p:nvPr/>
          </p:nvSpPr>
          <p:spPr>
            <a:xfrm>
              <a:off x="11979057" y="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0" name="正方形/長方形 119">
              <a:extLst>
                <a:ext uri="{FF2B5EF4-FFF2-40B4-BE49-F238E27FC236}">
                  <a16:creationId xmlns:a16="http://schemas.microsoft.com/office/drawing/2014/main" id="{99C32458-1ADC-0AB0-6DD4-0A0A33A75F5A}"/>
                </a:ext>
              </a:extLst>
            </p:cNvPr>
            <p:cNvSpPr/>
            <p:nvPr/>
          </p:nvSpPr>
          <p:spPr>
            <a:xfrm>
              <a:off x="11534873" y="120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1" name="正方形/長方形 120">
              <a:extLst>
                <a:ext uri="{FF2B5EF4-FFF2-40B4-BE49-F238E27FC236}">
                  <a16:creationId xmlns:a16="http://schemas.microsoft.com/office/drawing/2014/main" id="{31319F06-07E4-983B-5D43-6126E4E8AB49}"/>
                </a:ext>
              </a:extLst>
            </p:cNvPr>
            <p:cNvSpPr/>
            <p:nvPr/>
          </p:nvSpPr>
          <p:spPr>
            <a:xfrm>
              <a:off x="11756965" y="1803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2" name="正方形/長方形 121">
              <a:extLst>
                <a:ext uri="{FF2B5EF4-FFF2-40B4-BE49-F238E27FC236}">
                  <a16:creationId xmlns:a16="http://schemas.microsoft.com/office/drawing/2014/main" id="{029901AF-4978-BCB5-BD7A-5A788204314C}"/>
                </a:ext>
              </a:extLst>
            </p:cNvPr>
            <p:cNvSpPr/>
            <p:nvPr/>
          </p:nvSpPr>
          <p:spPr>
            <a:xfrm>
              <a:off x="11979057" y="120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3" name="正方形/長方形 122">
              <a:extLst>
                <a:ext uri="{FF2B5EF4-FFF2-40B4-BE49-F238E27FC236}">
                  <a16:creationId xmlns:a16="http://schemas.microsoft.com/office/drawing/2014/main" id="{177B75E0-96D4-6E81-15F2-2D9391FFB427}"/>
                </a:ext>
              </a:extLst>
            </p:cNvPr>
            <p:cNvSpPr/>
            <p:nvPr/>
          </p:nvSpPr>
          <p:spPr>
            <a:xfrm>
              <a:off x="11534873" y="2405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4" name="正方形/長方形 123">
              <a:extLst>
                <a:ext uri="{FF2B5EF4-FFF2-40B4-BE49-F238E27FC236}">
                  <a16:creationId xmlns:a16="http://schemas.microsoft.com/office/drawing/2014/main" id="{9277EE3F-E8C5-F51F-0708-83DD37460B8C}"/>
                </a:ext>
              </a:extLst>
            </p:cNvPr>
            <p:cNvSpPr/>
            <p:nvPr/>
          </p:nvSpPr>
          <p:spPr>
            <a:xfrm>
              <a:off x="11756965" y="3006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5" name="正方形/長方形 124">
              <a:extLst>
                <a:ext uri="{FF2B5EF4-FFF2-40B4-BE49-F238E27FC236}">
                  <a16:creationId xmlns:a16="http://schemas.microsoft.com/office/drawing/2014/main" id="{D18957B6-DD65-C6F3-9CC6-C1A9616F5B09}"/>
                </a:ext>
              </a:extLst>
            </p:cNvPr>
            <p:cNvSpPr/>
            <p:nvPr/>
          </p:nvSpPr>
          <p:spPr>
            <a:xfrm>
              <a:off x="11979057" y="2405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6" name="正方形/長方形 125">
              <a:extLst>
                <a:ext uri="{FF2B5EF4-FFF2-40B4-BE49-F238E27FC236}">
                  <a16:creationId xmlns:a16="http://schemas.microsoft.com/office/drawing/2014/main" id="{E93761E3-1816-8D9A-ABA6-51C0DBB43130}"/>
                </a:ext>
              </a:extLst>
            </p:cNvPr>
            <p:cNvSpPr/>
            <p:nvPr/>
          </p:nvSpPr>
          <p:spPr>
            <a:xfrm>
              <a:off x="11534873" y="3607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7" name="正方形/長方形 126">
              <a:extLst>
                <a:ext uri="{FF2B5EF4-FFF2-40B4-BE49-F238E27FC236}">
                  <a16:creationId xmlns:a16="http://schemas.microsoft.com/office/drawing/2014/main" id="{A5AA63EB-51F4-660E-6BAC-D461FE9295A5}"/>
                </a:ext>
              </a:extLst>
            </p:cNvPr>
            <p:cNvSpPr/>
            <p:nvPr/>
          </p:nvSpPr>
          <p:spPr>
            <a:xfrm>
              <a:off x="11756965" y="4208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8" name="正方形/長方形 127">
              <a:extLst>
                <a:ext uri="{FF2B5EF4-FFF2-40B4-BE49-F238E27FC236}">
                  <a16:creationId xmlns:a16="http://schemas.microsoft.com/office/drawing/2014/main" id="{E9989D4A-C262-3CE6-B679-BF065BABA63F}"/>
                </a:ext>
              </a:extLst>
            </p:cNvPr>
            <p:cNvSpPr/>
            <p:nvPr/>
          </p:nvSpPr>
          <p:spPr>
            <a:xfrm>
              <a:off x="11979057" y="3607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9" name="正方形/長方形 128">
              <a:extLst>
                <a:ext uri="{FF2B5EF4-FFF2-40B4-BE49-F238E27FC236}">
                  <a16:creationId xmlns:a16="http://schemas.microsoft.com/office/drawing/2014/main" id="{D5CD7C12-50A8-79A6-17F8-E188F7201591}"/>
                </a:ext>
              </a:extLst>
            </p:cNvPr>
            <p:cNvSpPr/>
            <p:nvPr/>
          </p:nvSpPr>
          <p:spPr>
            <a:xfrm>
              <a:off x="11534873" y="4810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0" name="正方形/長方形 129">
              <a:extLst>
                <a:ext uri="{FF2B5EF4-FFF2-40B4-BE49-F238E27FC236}">
                  <a16:creationId xmlns:a16="http://schemas.microsoft.com/office/drawing/2014/main" id="{1541FCE3-DEA0-94BF-92C8-20DFCB7117B6}"/>
                </a:ext>
              </a:extLst>
            </p:cNvPr>
            <p:cNvSpPr/>
            <p:nvPr/>
          </p:nvSpPr>
          <p:spPr>
            <a:xfrm>
              <a:off x="11756965" y="541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1" name="正方形/長方形 130">
              <a:extLst>
                <a:ext uri="{FF2B5EF4-FFF2-40B4-BE49-F238E27FC236}">
                  <a16:creationId xmlns:a16="http://schemas.microsoft.com/office/drawing/2014/main" id="{A6BF8BE9-32BB-1396-0EC4-261C88C73E16}"/>
                </a:ext>
              </a:extLst>
            </p:cNvPr>
            <p:cNvSpPr/>
            <p:nvPr/>
          </p:nvSpPr>
          <p:spPr>
            <a:xfrm>
              <a:off x="11979057" y="4810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2" name="正方形/長方形 131">
              <a:extLst>
                <a:ext uri="{FF2B5EF4-FFF2-40B4-BE49-F238E27FC236}">
                  <a16:creationId xmlns:a16="http://schemas.microsoft.com/office/drawing/2014/main" id="{1EAFDE5D-9865-31D2-F7C4-B01485B54865}"/>
                </a:ext>
              </a:extLst>
            </p:cNvPr>
            <p:cNvSpPr/>
            <p:nvPr/>
          </p:nvSpPr>
          <p:spPr>
            <a:xfrm>
              <a:off x="11534873" y="601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3" name="正方形/長方形 132">
              <a:extLst>
                <a:ext uri="{FF2B5EF4-FFF2-40B4-BE49-F238E27FC236}">
                  <a16:creationId xmlns:a16="http://schemas.microsoft.com/office/drawing/2014/main" id="{23102A52-E2BA-36BF-6A61-EBD8D17880C3}"/>
                </a:ext>
              </a:extLst>
            </p:cNvPr>
            <p:cNvSpPr/>
            <p:nvPr/>
          </p:nvSpPr>
          <p:spPr>
            <a:xfrm>
              <a:off x="11756965" y="6613751"/>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4" name="正方形/長方形 133">
              <a:extLst>
                <a:ext uri="{FF2B5EF4-FFF2-40B4-BE49-F238E27FC236}">
                  <a16:creationId xmlns:a16="http://schemas.microsoft.com/office/drawing/2014/main" id="{D4586424-722A-E6EC-E5DA-316AC9F90BC2}"/>
                </a:ext>
              </a:extLst>
            </p:cNvPr>
            <p:cNvSpPr/>
            <p:nvPr/>
          </p:nvSpPr>
          <p:spPr>
            <a:xfrm>
              <a:off x="11979057" y="601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 name="正方形/長方形 1">
            <a:extLst>
              <a:ext uri="{FF2B5EF4-FFF2-40B4-BE49-F238E27FC236}">
                <a16:creationId xmlns:a16="http://schemas.microsoft.com/office/drawing/2014/main" id="{513E21C6-EC71-34CB-BB49-FE64327DD1E7}"/>
              </a:ext>
            </a:extLst>
          </p:cNvPr>
          <p:cNvSpPr/>
          <p:nvPr/>
        </p:nvSpPr>
        <p:spPr>
          <a:xfrm>
            <a:off x="1235903" y="1548822"/>
            <a:ext cx="9735988" cy="461666"/>
          </a:xfrm>
          <a:prstGeom prst="rect">
            <a:avLst/>
          </a:prstGeom>
          <a:solidFill>
            <a:schemeClr val="accent6">
              <a:lumMod val="20000"/>
              <a:lumOff val="80000"/>
            </a:schemeClr>
          </a:solidFill>
          <a:ln w="12700">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 name="テキスト ボックス 2">
            <a:extLst>
              <a:ext uri="{FF2B5EF4-FFF2-40B4-BE49-F238E27FC236}">
                <a16:creationId xmlns:a16="http://schemas.microsoft.com/office/drawing/2014/main" id="{E46F2439-2489-F2FE-1539-C2B759C42E89}"/>
              </a:ext>
            </a:extLst>
          </p:cNvPr>
          <p:cNvSpPr txBox="1"/>
          <p:nvPr/>
        </p:nvSpPr>
        <p:spPr>
          <a:xfrm>
            <a:off x="1346949" y="1572660"/>
            <a:ext cx="9735988" cy="461665"/>
          </a:xfrm>
          <a:prstGeom prst="rect">
            <a:avLst/>
          </a:prstGeom>
          <a:noFill/>
        </p:spPr>
        <p:txBody>
          <a:bodyPr wrap="square" rtlCol="0">
            <a:spAutoFit/>
          </a:bodyPr>
          <a:lstStyle/>
          <a:p>
            <a:r>
              <a:rPr lang="ja-JP" altLang="en-US" sz="2400" dirty="0">
                <a:latin typeface="+mn-ea"/>
              </a:rPr>
              <a:t>ディエスカレーションの前提</a:t>
            </a:r>
          </a:p>
        </p:txBody>
      </p:sp>
      <p:sp>
        <p:nvSpPr>
          <p:cNvPr id="13" name="テキスト ボックス 12">
            <a:extLst>
              <a:ext uri="{FF2B5EF4-FFF2-40B4-BE49-F238E27FC236}">
                <a16:creationId xmlns:a16="http://schemas.microsoft.com/office/drawing/2014/main" id="{479BE119-033D-B225-F408-28BFDC1DF17A}"/>
              </a:ext>
            </a:extLst>
          </p:cNvPr>
          <p:cNvSpPr txBox="1"/>
          <p:nvPr/>
        </p:nvSpPr>
        <p:spPr>
          <a:xfrm>
            <a:off x="1235903" y="2108145"/>
            <a:ext cx="10183820" cy="1823576"/>
          </a:xfrm>
          <a:prstGeom prst="rect">
            <a:avLst/>
          </a:prstGeom>
          <a:noFill/>
        </p:spPr>
        <p:txBody>
          <a:bodyPr wrap="square" rtlCol="0">
            <a:spAutoFit/>
          </a:bodyPr>
          <a:lstStyle/>
          <a:p>
            <a:pPr marL="342900" indent="-342900">
              <a:spcBef>
                <a:spcPts val="1500"/>
              </a:spcBef>
              <a:buFont typeface="Arial" panose="020B0604020202020204" pitchFamily="34" charset="0"/>
              <a:buChar char="•"/>
              <a:defRPr/>
            </a:pPr>
            <a:r>
              <a:rPr kumimoji="1" lang="ja-JP" altLang="en-US" sz="2000" i="0" u="none" strike="noStrike" kern="1200" cap="none" spc="0" normalizeH="0" baseline="0" noProof="0" dirty="0">
                <a:ln>
                  <a:noFill/>
                </a:ln>
                <a:effectLst/>
                <a:uLnTx/>
                <a:uFillTx/>
                <a:latin typeface="+mn-ea"/>
                <a:cs typeface="+mn-cs"/>
              </a:rPr>
              <a:t>ディエスカレーションを実施する際は、１人のスタッフが責任をもって</a:t>
            </a:r>
            <a:br>
              <a:rPr kumimoji="1" lang="en-US" altLang="ja-JP" sz="2000" i="0" u="none" strike="noStrike" kern="1200" cap="none" spc="0" normalizeH="0" baseline="0" noProof="0" dirty="0">
                <a:ln>
                  <a:noFill/>
                </a:ln>
                <a:effectLst/>
                <a:uLnTx/>
                <a:uFillTx/>
                <a:latin typeface="+mn-ea"/>
                <a:cs typeface="+mn-cs"/>
              </a:rPr>
            </a:br>
            <a:r>
              <a:rPr kumimoji="1" lang="ja-JP" altLang="en-US" sz="2000" i="0" u="none" strike="noStrike" kern="1200" cap="none" spc="0" normalizeH="0" baseline="0" noProof="0" dirty="0">
                <a:ln>
                  <a:noFill/>
                </a:ln>
                <a:effectLst/>
                <a:uLnTx/>
                <a:uFillTx/>
                <a:latin typeface="+mn-ea"/>
                <a:cs typeface="+mn-cs"/>
              </a:rPr>
              <a:t>状況をコントロールし、常に暴力の発生に備え、</a:t>
            </a:r>
            <a:br>
              <a:rPr kumimoji="1" lang="en-US" altLang="ja-JP" sz="2000" i="0" u="none" strike="noStrike" kern="1200" cap="none" spc="0" normalizeH="0" baseline="0" noProof="0" dirty="0">
                <a:ln>
                  <a:noFill/>
                </a:ln>
                <a:effectLst/>
                <a:uLnTx/>
                <a:uFillTx/>
                <a:latin typeface="+mn-ea"/>
                <a:cs typeface="+mn-cs"/>
              </a:rPr>
            </a:br>
            <a:r>
              <a:rPr kumimoji="1" lang="ja-JP" altLang="en-US" sz="2000" i="0" u="none" strike="noStrike" kern="1200" cap="none" spc="0" normalizeH="0" baseline="0" noProof="0" dirty="0">
                <a:ln>
                  <a:noFill/>
                </a:ln>
                <a:effectLst/>
                <a:uLnTx/>
                <a:uFillTx/>
                <a:latin typeface="+mn-ea"/>
                <a:cs typeface="+mn-cs"/>
              </a:rPr>
              <a:t>ディエスカレーションテクニックが効果的な状況か判断をすることが重要。</a:t>
            </a:r>
          </a:p>
          <a:p>
            <a:pPr marL="342900" indent="-342900">
              <a:spcBef>
                <a:spcPts val="1500"/>
              </a:spcBef>
              <a:buFont typeface="Arial" panose="020B0604020202020204" pitchFamily="34" charset="0"/>
              <a:buChar char="•"/>
              <a:defRPr/>
            </a:pPr>
            <a:r>
              <a:rPr kumimoji="1" lang="ja-JP" altLang="en-US" sz="2000" i="0" u="none" strike="noStrike" kern="1200" cap="none" spc="0" normalizeH="0" baseline="0" noProof="0" dirty="0">
                <a:ln>
                  <a:noFill/>
                </a:ln>
                <a:effectLst/>
                <a:uLnTx/>
                <a:uFillTx/>
                <a:latin typeface="+mn-ea"/>
                <a:cs typeface="+mn-cs"/>
              </a:rPr>
              <a:t>この役割は、必ずしも担当職員が適切とは限らず、</a:t>
            </a:r>
            <a:br>
              <a:rPr kumimoji="1" lang="en-US" altLang="ja-JP" sz="2000" i="0" u="none" strike="noStrike" kern="1200" cap="none" spc="0" normalizeH="0" baseline="0" noProof="0" dirty="0">
                <a:ln>
                  <a:noFill/>
                </a:ln>
                <a:effectLst/>
                <a:uLnTx/>
                <a:uFillTx/>
                <a:latin typeface="+mn-ea"/>
                <a:cs typeface="+mn-cs"/>
              </a:rPr>
            </a:br>
            <a:r>
              <a:rPr kumimoji="1" lang="ja-JP" altLang="en-US" sz="2000" i="0" u="none" strike="noStrike" kern="1200" cap="none" spc="0" normalizeH="0" baseline="0" noProof="0" dirty="0">
                <a:ln>
                  <a:noFill/>
                </a:ln>
                <a:effectLst/>
                <a:uLnTx/>
                <a:uFillTx/>
                <a:latin typeface="+mn-ea"/>
                <a:cs typeface="+mn-cs"/>
              </a:rPr>
              <a:t>その状況を解決するのに最適なスタッフが対応。</a:t>
            </a:r>
          </a:p>
        </p:txBody>
      </p:sp>
      <p:sp>
        <p:nvSpPr>
          <p:cNvPr id="15" name="正方形/長方形 14">
            <a:extLst>
              <a:ext uri="{FF2B5EF4-FFF2-40B4-BE49-F238E27FC236}">
                <a16:creationId xmlns:a16="http://schemas.microsoft.com/office/drawing/2014/main" id="{AE73204D-506F-45CA-CBCA-F84E33D0FFDC}"/>
              </a:ext>
            </a:extLst>
          </p:cNvPr>
          <p:cNvSpPr/>
          <p:nvPr/>
        </p:nvSpPr>
        <p:spPr>
          <a:xfrm>
            <a:off x="1727943" y="4132368"/>
            <a:ext cx="2857309" cy="601250"/>
          </a:xfrm>
          <a:prstGeom prst="rect">
            <a:avLst/>
          </a:prstGeom>
          <a:solidFill>
            <a:schemeClr val="accent6">
              <a:lumMod val="40000"/>
              <a:lumOff val="6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dirty="0">
                <a:solidFill>
                  <a:schemeClr val="tx1"/>
                </a:solidFill>
              </a:rPr>
              <a:t>性別？</a:t>
            </a:r>
          </a:p>
        </p:txBody>
      </p:sp>
      <p:sp>
        <p:nvSpPr>
          <p:cNvPr id="16" name="正方形/長方形 15">
            <a:extLst>
              <a:ext uri="{FF2B5EF4-FFF2-40B4-BE49-F238E27FC236}">
                <a16:creationId xmlns:a16="http://schemas.microsoft.com/office/drawing/2014/main" id="{E1A1F5E9-8313-5DCF-A936-2B7332846151}"/>
              </a:ext>
            </a:extLst>
          </p:cNvPr>
          <p:cNvSpPr/>
          <p:nvPr/>
        </p:nvSpPr>
        <p:spPr>
          <a:xfrm>
            <a:off x="1727942" y="4810000"/>
            <a:ext cx="2857309" cy="601250"/>
          </a:xfrm>
          <a:prstGeom prst="rect">
            <a:avLst/>
          </a:prstGeom>
          <a:solidFill>
            <a:schemeClr val="accent6">
              <a:lumMod val="40000"/>
              <a:lumOff val="6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dirty="0">
                <a:solidFill>
                  <a:schemeClr val="tx1"/>
                </a:solidFill>
              </a:rPr>
              <a:t>年齢？</a:t>
            </a:r>
          </a:p>
        </p:txBody>
      </p:sp>
      <p:sp>
        <p:nvSpPr>
          <p:cNvPr id="17" name="正方形/長方形 16">
            <a:extLst>
              <a:ext uri="{FF2B5EF4-FFF2-40B4-BE49-F238E27FC236}">
                <a16:creationId xmlns:a16="http://schemas.microsoft.com/office/drawing/2014/main" id="{CC483537-B50E-4CFB-3254-43CB8B448663}"/>
              </a:ext>
            </a:extLst>
          </p:cNvPr>
          <p:cNvSpPr/>
          <p:nvPr/>
        </p:nvSpPr>
        <p:spPr>
          <a:xfrm>
            <a:off x="1727941" y="5487632"/>
            <a:ext cx="2857309" cy="601250"/>
          </a:xfrm>
          <a:prstGeom prst="rect">
            <a:avLst/>
          </a:prstGeom>
          <a:solidFill>
            <a:schemeClr val="accent6">
              <a:lumMod val="40000"/>
              <a:lumOff val="6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dirty="0">
                <a:solidFill>
                  <a:schemeClr val="tx1"/>
                </a:solidFill>
              </a:rPr>
              <a:t>攻撃の対象？</a:t>
            </a:r>
          </a:p>
        </p:txBody>
      </p:sp>
      <p:sp>
        <p:nvSpPr>
          <p:cNvPr id="18" name="正方形/長方形 17">
            <a:extLst>
              <a:ext uri="{FF2B5EF4-FFF2-40B4-BE49-F238E27FC236}">
                <a16:creationId xmlns:a16="http://schemas.microsoft.com/office/drawing/2014/main" id="{A964FF80-8674-F243-D173-E0EF8E18936E}"/>
              </a:ext>
            </a:extLst>
          </p:cNvPr>
          <p:cNvSpPr/>
          <p:nvPr/>
        </p:nvSpPr>
        <p:spPr>
          <a:xfrm>
            <a:off x="7535258" y="4480996"/>
            <a:ext cx="2857309" cy="601250"/>
          </a:xfrm>
          <a:prstGeom prst="rect">
            <a:avLst/>
          </a:prstGeom>
          <a:solidFill>
            <a:schemeClr val="accent6">
              <a:lumMod val="40000"/>
              <a:lumOff val="6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dirty="0">
                <a:solidFill>
                  <a:schemeClr val="tx1"/>
                </a:solidFill>
              </a:rPr>
              <a:t>ポジション？</a:t>
            </a:r>
          </a:p>
        </p:txBody>
      </p:sp>
      <p:sp>
        <p:nvSpPr>
          <p:cNvPr id="19" name="正方形/長方形 18">
            <a:extLst>
              <a:ext uri="{FF2B5EF4-FFF2-40B4-BE49-F238E27FC236}">
                <a16:creationId xmlns:a16="http://schemas.microsoft.com/office/drawing/2014/main" id="{97916A0B-2210-246F-589F-7629739B694A}"/>
              </a:ext>
            </a:extLst>
          </p:cNvPr>
          <p:cNvSpPr/>
          <p:nvPr/>
        </p:nvSpPr>
        <p:spPr>
          <a:xfrm>
            <a:off x="7535257" y="5158628"/>
            <a:ext cx="2857309" cy="601250"/>
          </a:xfrm>
          <a:prstGeom prst="rect">
            <a:avLst/>
          </a:prstGeom>
          <a:solidFill>
            <a:schemeClr val="accent6">
              <a:lumMod val="40000"/>
              <a:lumOff val="6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dirty="0">
                <a:solidFill>
                  <a:schemeClr val="tx1"/>
                </a:solidFill>
              </a:rPr>
              <a:t>関係性？</a:t>
            </a:r>
          </a:p>
        </p:txBody>
      </p:sp>
      <p:sp>
        <p:nvSpPr>
          <p:cNvPr id="5" name="テキスト ボックス 4">
            <a:extLst>
              <a:ext uri="{FF2B5EF4-FFF2-40B4-BE49-F238E27FC236}">
                <a16:creationId xmlns:a16="http://schemas.microsoft.com/office/drawing/2014/main" id="{D6148976-2175-9F7D-6C0E-496B1B4498B8}"/>
              </a:ext>
            </a:extLst>
          </p:cNvPr>
          <p:cNvSpPr txBox="1"/>
          <p:nvPr/>
        </p:nvSpPr>
        <p:spPr>
          <a:xfrm>
            <a:off x="769835" y="6367528"/>
            <a:ext cx="10506811" cy="492443"/>
          </a:xfrm>
          <a:prstGeom prst="rect">
            <a:avLst/>
          </a:prstGeom>
          <a:noFill/>
        </p:spPr>
        <p:txBody>
          <a:bodyPr wrap="square" rtlCol="0">
            <a:spAutoFit/>
          </a:bodyPr>
          <a:lstStyle/>
          <a:p>
            <a:pPr algn="r"/>
            <a:r>
              <a:rPr kumimoji="1" lang="en-US" altLang="ja-JP" sz="1300" dirty="0">
                <a:latin typeface="+mn-ea"/>
              </a:rPr>
              <a:t>NICE: Violence and aggression: short-term management in mental health,</a:t>
            </a:r>
            <a:r>
              <a:rPr lang="ja-JP" altLang="en-US" sz="1300" dirty="0">
                <a:latin typeface="+mn-ea"/>
              </a:rPr>
              <a:t> </a:t>
            </a:r>
            <a:r>
              <a:rPr kumimoji="1" lang="en-US" altLang="ja-JP" sz="1300" dirty="0">
                <a:latin typeface="+mn-ea"/>
              </a:rPr>
              <a:t>health and community settings, NICE guideline[NG10], 2015</a:t>
            </a:r>
          </a:p>
          <a:p>
            <a:pPr algn="r"/>
            <a:r>
              <a:rPr kumimoji="1" lang="ja-JP" altLang="en-US" sz="1300" dirty="0">
                <a:latin typeface="+mn-ea"/>
              </a:rPr>
              <a:t>日本精神科救急学会：精神科救急医療ガイドライン，</a:t>
            </a:r>
            <a:r>
              <a:rPr kumimoji="1" lang="en-US" altLang="ja-JP" sz="1300" dirty="0">
                <a:latin typeface="+mn-ea"/>
              </a:rPr>
              <a:t>2022</a:t>
            </a:r>
            <a:r>
              <a:rPr kumimoji="1" lang="ja-JP" altLang="en-US" sz="1300" dirty="0">
                <a:latin typeface="+mn-ea"/>
              </a:rPr>
              <a:t>版</a:t>
            </a:r>
          </a:p>
        </p:txBody>
      </p:sp>
      <p:pic>
        <p:nvPicPr>
          <p:cNvPr id="7" name="図 6" descr="挿絵 が含まれている画像&#10;&#10;AI によって生成されたコンテンツは間違っている可能性があります。">
            <a:extLst>
              <a:ext uri="{FF2B5EF4-FFF2-40B4-BE49-F238E27FC236}">
                <a16:creationId xmlns:a16="http://schemas.microsoft.com/office/drawing/2014/main" id="{F165B086-6D8E-D2A3-030C-12ABB920FE18}"/>
              </a:ext>
            </a:extLst>
          </p:cNvPr>
          <p:cNvPicPr>
            <a:picLocks noChangeAspect="1"/>
          </p:cNvPicPr>
          <p:nvPr/>
        </p:nvPicPr>
        <p:blipFill>
          <a:blip r:embed="rId5">
            <a:alphaModFix/>
            <a:extLst>
              <a:ext uri="{28A0092B-C50C-407E-A947-70E740481C1C}">
                <a14:useLocalDpi xmlns:a14="http://schemas.microsoft.com/office/drawing/2010/main" val="0"/>
              </a:ext>
            </a:extLst>
          </a:blip>
          <a:stretch>
            <a:fillRect/>
          </a:stretch>
        </p:blipFill>
        <p:spPr>
          <a:xfrm>
            <a:off x="4773901" y="2806700"/>
            <a:ext cx="6327150" cy="3560828"/>
          </a:xfrm>
          <a:prstGeom prst="rect">
            <a:avLst/>
          </a:prstGeom>
        </p:spPr>
      </p:pic>
      <p:sp>
        <p:nvSpPr>
          <p:cNvPr id="11" name="テキスト ボックス 10">
            <a:extLst>
              <a:ext uri="{FF2B5EF4-FFF2-40B4-BE49-F238E27FC236}">
                <a16:creationId xmlns:a16="http://schemas.microsoft.com/office/drawing/2014/main" id="{0792533E-D6B5-A028-3BE2-6F47DDD2B57E}"/>
              </a:ext>
            </a:extLst>
          </p:cNvPr>
          <p:cNvSpPr txBox="1"/>
          <p:nvPr/>
        </p:nvSpPr>
        <p:spPr>
          <a:xfrm>
            <a:off x="3025765" y="705174"/>
            <a:ext cx="6279797" cy="646331"/>
          </a:xfrm>
          <a:prstGeom prst="rect">
            <a:avLst/>
          </a:prstGeom>
          <a:noFill/>
        </p:spPr>
        <p:txBody>
          <a:bodyPr wrap="square" rtlCol="0">
            <a:spAutoFit/>
          </a:bodyPr>
          <a:lstStyle/>
          <a:p>
            <a:r>
              <a:rPr kumimoji="1" lang="ja-JP" altLang="en-US" sz="3600" dirty="0"/>
              <a:t>ディエスカレーションの方法</a:t>
            </a:r>
          </a:p>
        </p:txBody>
      </p:sp>
      <p:sp>
        <p:nvSpPr>
          <p:cNvPr id="12" name="四角形: 角を丸くする 11">
            <a:extLst>
              <a:ext uri="{FF2B5EF4-FFF2-40B4-BE49-F238E27FC236}">
                <a16:creationId xmlns:a16="http://schemas.microsoft.com/office/drawing/2014/main" id="{4B0B826B-0E35-8D45-D227-9D23E437C2F6}"/>
              </a:ext>
            </a:extLst>
          </p:cNvPr>
          <p:cNvSpPr/>
          <p:nvPr/>
        </p:nvSpPr>
        <p:spPr>
          <a:xfrm>
            <a:off x="1109428" y="617061"/>
            <a:ext cx="1777010" cy="711428"/>
          </a:xfrm>
          <a:prstGeom prst="roundRect">
            <a:avLst/>
          </a:prstGeom>
          <a:solidFill>
            <a:schemeClr val="accent6">
              <a:lumMod val="20000"/>
              <a:lumOff val="80000"/>
            </a:schemeClr>
          </a:solidFill>
          <a:ln w="19050">
            <a:solidFill>
              <a:schemeClr val="accent6">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4" name="テキスト ボックス 13">
            <a:extLst>
              <a:ext uri="{FF2B5EF4-FFF2-40B4-BE49-F238E27FC236}">
                <a16:creationId xmlns:a16="http://schemas.microsoft.com/office/drawing/2014/main" id="{A2F0B01F-5412-D74A-BE6F-3CB3CAE6598A}"/>
              </a:ext>
            </a:extLst>
          </p:cNvPr>
          <p:cNvSpPr txBox="1"/>
          <p:nvPr/>
        </p:nvSpPr>
        <p:spPr>
          <a:xfrm>
            <a:off x="1487134" y="705174"/>
            <a:ext cx="1354918" cy="584775"/>
          </a:xfrm>
          <a:prstGeom prst="rect">
            <a:avLst/>
          </a:prstGeom>
          <a:noFill/>
        </p:spPr>
        <p:txBody>
          <a:bodyPr wrap="square" rtlCol="0">
            <a:spAutoFit/>
          </a:bodyPr>
          <a:lstStyle/>
          <a:p>
            <a:r>
              <a:rPr kumimoji="1" lang="ja-JP" altLang="en-US" sz="3200" dirty="0">
                <a:latin typeface="+mn-ea"/>
              </a:rPr>
              <a:t>介入</a:t>
            </a:r>
          </a:p>
        </p:txBody>
      </p:sp>
      <p:cxnSp>
        <p:nvCxnSpPr>
          <p:cNvPr id="20" name="直線コネクタ 19">
            <a:extLst>
              <a:ext uri="{FF2B5EF4-FFF2-40B4-BE49-F238E27FC236}">
                <a16:creationId xmlns:a16="http://schemas.microsoft.com/office/drawing/2014/main" id="{0D37BEF0-87E6-BA78-BA91-559722F22194}"/>
              </a:ext>
            </a:extLst>
          </p:cNvPr>
          <p:cNvCxnSpPr>
            <a:cxnSpLocks/>
          </p:cNvCxnSpPr>
          <p:nvPr/>
        </p:nvCxnSpPr>
        <p:spPr>
          <a:xfrm>
            <a:off x="2796681" y="1328489"/>
            <a:ext cx="6463066" cy="0"/>
          </a:xfrm>
          <a:prstGeom prst="line">
            <a:avLst/>
          </a:prstGeom>
          <a:ln>
            <a:solidFill>
              <a:schemeClr val="accent6">
                <a:lumMod val="40000"/>
                <a:lumOff val="60000"/>
              </a:schemeClr>
            </a:solidFill>
          </a:ln>
        </p:spPr>
        <p:style>
          <a:lnRef idx="1">
            <a:schemeClr val="accent6"/>
          </a:lnRef>
          <a:fillRef idx="0">
            <a:schemeClr val="accent6"/>
          </a:fillRef>
          <a:effectRef idx="0">
            <a:schemeClr val="accent6"/>
          </a:effectRef>
          <a:fontRef idx="minor">
            <a:schemeClr val="tx1"/>
          </a:fontRef>
        </p:style>
      </p:cxnSp>
      <p:pic>
        <p:nvPicPr>
          <p:cNvPr id="4" name="11">
            <a:hlinkClick r:id="" action="ppaction://media"/>
            <a:extLst>
              <a:ext uri="{FF2B5EF4-FFF2-40B4-BE49-F238E27FC236}">
                <a16:creationId xmlns:a16="http://schemas.microsoft.com/office/drawing/2014/main" id="{70774172-6C11-D366-0455-6FC0E12C213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05907" y="6101057"/>
            <a:ext cx="609600" cy="609600"/>
          </a:xfrm>
          <a:prstGeom prst="rect">
            <a:avLst/>
          </a:prstGeom>
        </p:spPr>
      </p:pic>
    </p:spTree>
    <p:extLst>
      <p:ext uri="{BB962C8B-B14F-4D97-AF65-F5344CB8AC3E}">
        <p14:creationId xmlns:p14="http://schemas.microsoft.com/office/powerpoint/2010/main" val="2224959325"/>
      </p:ext>
    </p:extLst>
  </p:cSld>
  <p:clrMapOvr>
    <a:masterClrMapping/>
  </p:clrMapOvr>
  <mc:AlternateContent xmlns:mc="http://schemas.openxmlformats.org/markup-compatibility/2006" xmlns:p14="http://schemas.microsoft.com/office/powerpoint/2010/main">
    <mc:Choice Requires="p14">
      <p:transition spd="slow" p14:dur="2000" advTm="51156"/>
    </mc:Choice>
    <mc:Fallback xmlns="">
      <p:transition spd="slow" advTm="5115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039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extLst>
    <p:ext uri="{E180D4A7-C9FB-4DFB-919C-405C955672EB}">
      <p14:showEvtLst xmlns:p14="http://schemas.microsoft.com/office/powerpoint/2010/main">
        <p14:playEvt time="5" objId="4"/>
        <p14:stopEvt time="50423" objId="4"/>
      </p14:showEvtLst>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AED14D-9890-D0CE-FD8D-EA00A6F747BE}"/>
            </a:ext>
          </a:extLst>
        </p:cNvPr>
        <p:cNvGrpSpPr/>
        <p:nvPr/>
      </p:nvGrpSpPr>
      <p:grpSpPr>
        <a:xfrm>
          <a:off x="0" y="0"/>
          <a:ext cx="0" cy="0"/>
          <a:chOff x="0" y="0"/>
          <a:chExt cx="0" cy="0"/>
        </a:xfrm>
      </p:grpSpPr>
      <p:grpSp>
        <p:nvGrpSpPr>
          <p:cNvPr id="97" name="グループ化 96">
            <a:extLst>
              <a:ext uri="{FF2B5EF4-FFF2-40B4-BE49-F238E27FC236}">
                <a16:creationId xmlns:a16="http://schemas.microsoft.com/office/drawing/2014/main" id="{4A089349-20A3-F2A6-B4DA-0DC704C43F1D}"/>
              </a:ext>
            </a:extLst>
          </p:cNvPr>
          <p:cNvGrpSpPr/>
          <p:nvPr/>
        </p:nvGrpSpPr>
        <p:grpSpPr>
          <a:xfrm>
            <a:off x="-9149" y="0"/>
            <a:ext cx="666276" cy="6858000"/>
            <a:chOff x="-9149" y="0"/>
            <a:chExt cx="666276" cy="6858000"/>
          </a:xfrm>
        </p:grpSpPr>
        <p:sp>
          <p:nvSpPr>
            <p:cNvPr id="98" name="正方形/長方形 97">
              <a:extLst>
                <a:ext uri="{FF2B5EF4-FFF2-40B4-BE49-F238E27FC236}">
                  <a16:creationId xmlns:a16="http://schemas.microsoft.com/office/drawing/2014/main" id="{5D478BEA-AFC2-B5E0-0D15-D2E280FF58B2}"/>
                </a:ext>
              </a:extLst>
            </p:cNvPr>
            <p:cNvSpPr/>
            <p:nvPr/>
          </p:nvSpPr>
          <p:spPr>
            <a:xfrm>
              <a:off x="-9149" y="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9" name="正方形/長方形 98">
              <a:extLst>
                <a:ext uri="{FF2B5EF4-FFF2-40B4-BE49-F238E27FC236}">
                  <a16:creationId xmlns:a16="http://schemas.microsoft.com/office/drawing/2014/main" id="{D70B1950-CE52-B418-57AE-71FFE0DEEB17}"/>
                </a:ext>
              </a:extLst>
            </p:cNvPr>
            <p:cNvSpPr/>
            <p:nvPr/>
          </p:nvSpPr>
          <p:spPr>
            <a:xfrm>
              <a:off x="212943" y="60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0" name="正方形/長方形 99">
              <a:extLst>
                <a:ext uri="{FF2B5EF4-FFF2-40B4-BE49-F238E27FC236}">
                  <a16:creationId xmlns:a16="http://schemas.microsoft.com/office/drawing/2014/main" id="{29CDA848-7AD8-6DC4-4A18-6F3BC530D12D}"/>
                </a:ext>
              </a:extLst>
            </p:cNvPr>
            <p:cNvSpPr/>
            <p:nvPr/>
          </p:nvSpPr>
          <p:spPr>
            <a:xfrm>
              <a:off x="435035" y="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1" name="正方形/長方形 100">
              <a:extLst>
                <a:ext uri="{FF2B5EF4-FFF2-40B4-BE49-F238E27FC236}">
                  <a16:creationId xmlns:a16="http://schemas.microsoft.com/office/drawing/2014/main" id="{FEE1FA2A-D9D1-EF3A-EA27-9F8380127075}"/>
                </a:ext>
              </a:extLst>
            </p:cNvPr>
            <p:cNvSpPr/>
            <p:nvPr/>
          </p:nvSpPr>
          <p:spPr>
            <a:xfrm>
              <a:off x="-9149" y="120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2" name="正方形/長方形 101">
              <a:extLst>
                <a:ext uri="{FF2B5EF4-FFF2-40B4-BE49-F238E27FC236}">
                  <a16:creationId xmlns:a16="http://schemas.microsoft.com/office/drawing/2014/main" id="{E3F81B1C-EC89-8232-DA10-984C2301AB4A}"/>
                </a:ext>
              </a:extLst>
            </p:cNvPr>
            <p:cNvSpPr/>
            <p:nvPr/>
          </p:nvSpPr>
          <p:spPr>
            <a:xfrm>
              <a:off x="212943" y="1803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3" name="正方形/長方形 102">
              <a:extLst>
                <a:ext uri="{FF2B5EF4-FFF2-40B4-BE49-F238E27FC236}">
                  <a16:creationId xmlns:a16="http://schemas.microsoft.com/office/drawing/2014/main" id="{E70AC717-6540-1D9D-B105-FD92A6544C63}"/>
                </a:ext>
              </a:extLst>
            </p:cNvPr>
            <p:cNvSpPr/>
            <p:nvPr/>
          </p:nvSpPr>
          <p:spPr>
            <a:xfrm>
              <a:off x="435035" y="120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4" name="正方形/長方形 103">
              <a:extLst>
                <a:ext uri="{FF2B5EF4-FFF2-40B4-BE49-F238E27FC236}">
                  <a16:creationId xmlns:a16="http://schemas.microsoft.com/office/drawing/2014/main" id="{0A609CED-52E9-639B-065E-5EE878C61F56}"/>
                </a:ext>
              </a:extLst>
            </p:cNvPr>
            <p:cNvSpPr/>
            <p:nvPr/>
          </p:nvSpPr>
          <p:spPr>
            <a:xfrm>
              <a:off x="-9149" y="2405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5" name="正方形/長方形 104">
              <a:extLst>
                <a:ext uri="{FF2B5EF4-FFF2-40B4-BE49-F238E27FC236}">
                  <a16:creationId xmlns:a16="http://schemas.microsoft.com/office/drawing/2014/main" id="{A79B88A6-5E79-4933-01BF-8B0E9144F993}"/>
                </a:ext>
              </a:extLst>
            </p:cNvPr>
            <p:cNvSpPr/>
            <p:nvPr/>
          </p:nvSpPr>
          <p:spPr>
            <a:xfrm>
              <a:off x="212943" y="3006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6" name="正方形/長方形 105">
              <a:extLst>
                <a:ext uri="{FF2B5EF4-FFF2-40B4-BE49-F238E27FC236}">
                  <a16:creationId xmlns:a16="http://schemas.microsoft.com/office/drawing/2014/main" id="{9C492CCA-E4F1-FFB4-0B04-09693B78D9C6}"/>
                </a:ext>
              </a:extLst>
            </p:cNvPr>
            <p:cNvSpPr/>
            <p:nvPr/>
          </p:nvSpPr>
          <p:spPr>
            <a:xfrm>
              <a:off x="435035" y="2405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7" name="正方形/長方形 106">
              <a:extLst>
                <a:ext uri="{FF2B5EF4-FFF2-40B4-BE49-F238E27FC236}">
                  <a16:creationId xmlns:a16="http://schemas.microsoft.com/office/drawing/2014/main" id="{ECCE6C6B-1C3D-2B1B-853F-0ADDA198793C}"/>
                </a:ext>
              </a:extLst>
            </p:cNvPr>
            <p:cNvSpPr/>
            <p:nvPr/>
          </p:nvSpPr>
          <p:spPr>
            <a:xfrm>
              <a:off x="-9149" y="3607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8" name="正方形/長方形 107">
              <a:extLst>
                <a:ext uri="{FF2B5EF4-FFF2-40B4-BE49-F238E27FC236}">
                  <a16:creationId xmlns:a16="http://schemas.microsoft.com/office/drawing/2014/main" id="{6AD3469B-B491-980C-9CA6-A5CC6FB9A091}"/>
                </a:ext>
              </a:extLst>
            </p:cNvPr>
            <p:cNvSpPr/>
            <p:nvPr/>
          </p:nvSpPr>
          <p:spPr>
            <a:xfrm>
              <a:off x="212943" y="4208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9" name="正方形/長方形 108">
              <a:extLst>
                <a:ext uri="{FF2B5EF4-FFF2-40B4-BE49-F238E27FC236}">
                  <a16:creationId xmlns:a16="http://schemas.microsoft.com/office/drawing/2014/main" id="{24579427-4D88-23FC-3A34-E7B139F4838C}"/>
                </a:ext>
              </a:extLst>
            </p:cNvPr>
            <p:cNvSpPr/>
            <p:nvPr/>
          </p:nvSpPr>
          <p:spPr>
            <a:xfrm>
              <a:off x="435035" y="3607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0" name="正方形/長方形 109">
              <a:extLst>
                <a:ext uri="{FF2B5EF4-FFF2-40B4-BE49-F238E27FC236}">
                  <a16:creationId xmlns:a16="http://schemas.microsoft.com/office/drawing/2014/main" id="{90E2D6DA-994B-1C97-532E-8EEB88E8E3EB}"/>
                </a:ext>
              </a:extLst>
            </p:cNvPr>
            <p:cNvSpPr/>
            <p:nvPr/>
          </p:nvSpPr>
          <p:spPr>
            <a:xfrm>
              <a:off x="-9149" y="4810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1" name="正方形/長方形 110">
              <a:extLst>
                <a:ext uri="{FF2B5EF4-FFF2-40B4-BE49-F238E27FC236}">
                  <a16:creationId xmlns:a16="http://schemas.microsoft.com/office/drawing/2014/main" id="{8CB95907-5CD7-3CB5-47CF-5F80DDEA15BF}"/>
                </a:ext>
              </a:extLst>
            </p:cNvPr>
            <p:cNvSpPr/>
            <p:nvPr/>
          </p:nvSpPr>
          <p:spPr>
            <a:xfrm>
              <a:off x="212943" y="541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2" name="正方形/長方形 111">
              <a:extLst>
                <a:ext uri="{FF2B5EF4-FFF2-40B4-BE49-F238E27FC236}">
                  <a16:creationId xmlns:a16="http://schemas.microsoft.com/office/drawing/2014/main" id="{BC9BE34A-2793-49DF-1DFF-C0AC96AC1D11}"/>
                </a:ext>
              </a:extLst>
            </p:cNvPr>
            <p:cNvSpPr/>
            <p:nvPr/>
          </p:nvSpPr>
          <p:spPr>
            <a:xfrm>
              <a:off x="435035" y="4810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3" name="正方形/長方形 112">
              <a:extLst>
                <a:ext uri="{FF2B5EF4-FFF2-40B4-BE49-F238E27FC236}">
                  <a16:creationId xmlns:a16="http://schemas.microsoft.com/office/drawing/2014/main" id="{8F5530F6-F847-6A64-D73B-17A8E26ABAB7}"/>
                </a:ext>
              </a:extLst>
            </p:cNvPr>
            <p:cNvSpPr/>
            <p:nvPr/>
          </p:nvSpPr>
          <p:spPr>
            <a:xfrm>
              <a:off x="-9149" y="601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4" name="正方形/長方形 113">
              <a:extLst>
                <a:ext uri="{FF2B5EF4-FFF2-40B4-BE49-F238E27FC236}">
                  <a16:creationId xmlns:a16="http://schemas.microsoft.com/office/drawing/2014/main" id="{A4AB8541-3F47-CE61-F96A-B1591AA3D84E}"/>
                </a:ext>
              </a:extLst>
            </p:cNvPr>
            <p:cNvSpPr/>
            <p:nvPr/>
          </p:nvSpPr>
          <p:spPr>
            <a:xfrm>
              <a:off x="212943" y="6613750"/>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5" name="正方形/長方形 114">
              <a:extLst>
                <a:ext uri="{FF2B5EF4-FFF2-40B4-BE49-F238E27FC236}">
                  <a16:creationId xmlns:a16="http://schemas.microsoft.com/office/drawing/2014/main" id="{C30FE7E5-9DE6-070A-F8A4-22D6D9494BD8}"/>
                </a:ext>
              </a:extLst>
            </p:cNvPr>
            <p:cNvSpPr/>
            <p:nvPr/>
          </p:nvSpPr>
          <p:spPr>
            <a:xfrm>
              <a:off x="435035" y="601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16" name="グループ化 115">
            <a:extLst>
              <a:ext uri="{FF2B5EF4-FFF2-40B4-BE49-F238E27FC236}">
                <a16:creationId xmlns:a16="http://schemas.microsoft.com/office/drawing/2014/main" id="{087130BF-03C9-4B0A-8CA1-CD72F9465328}"/>
              </a:ext>
            </a:extLst>
          </p:cNvPr>
          <p:cNvGrpSpPr/>
          <p:nvPr/>
        </p:nvGrpSpPr>
        <p:grpSpPr>
          <a:xfrm>
            <a:off x="11534873" y="1"/>
            <a:ext cx="666276" cy="6858000"/>
            <a:chOff x="11534873" y="1"/>
            <a:chExt cx="666276" cy="6858000"/>
          </a:xfrm>
        </p:grpSpPr>
        <p:sp>
          <p:nvSpPr>
            <p:cNvPr id="117" name="正方形/長方形 116">
              <a:extLst>
                <a:ext uri="{FF2B5EF4-FFF2-40B4-BE49-F238E27FC236}">
                  <a16:creationId xmlns:a16="http://schemas.microsoft.com/office/drawing/2014/main" id="{0D87F472-BF21-70D8-E82A-9E248CAFADC4}"/>
                </a:ext>
              </a:extLst>
            </p:cNvPr>
            <p:cNvSpPr/>
            <p:nvPr/>
          </p:nvSpPr>
          <p:spPr>
            <a:xfrm>
              <a:off x="11534873" y="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8" name="正方形/長方形 117">
              <a:extLst>
                <a:ext uri="{FF2B5EF4-FFF2-40B4-BE49-F238E27FC236}">
                  <a16:creationId xmlns:a16="http://schemas.microsoft.com/office/drawing/2014/main" id="{AEAC9972-D407-125E-93B8-88DAAE4B72EB}"/>
                </a:ext>
              </a:extLst>
            </p:cNvPr>
            <p:cNvSpPr/>
            <p:nvPr/>
          </p:nvSpPr>
          <p:spPr>
            <a:xfrm>
              <a:off x="11756965" y="60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9" name="正方形/長方形 118">
              <a:extLst>
                <a:ext uri="{FF2B5EF4-FFF2-40B4-BE49-F238E27FC236}">
                  <a16:creationId xmlns:a16="http://schemas.microsoft.com/office/drawing/2014/main" id="{33C072EC-E59C-BDCB-96C6-7988264827EA}"/>
                </a:ext>
              </a:extLst>
            </p:cNvPr>
            <p:cNvSpPr/>
            <p:nvPr/>
          </p:nvSpPr>
          <p:spPr>
            <a:xfrm>
              <a:off x="11979057" y="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0" name="正方形/長方形 119">
              <a:extLst>
                <a:ext uri="{FF2B5EF4-FFF2-40B4-BE49-F238E27FC236}">
                  <a16:creationId xmlns:a16="http://schemas.microsoft.com/office/drawing/2014/main" id="{DA255700-888C-AD3E-801A-B6E84E928374}"/>
                </a:ext>
              </a:extLst>
            </p:cNvPr>
            <p:cNvSpPr/>
            <p:nvPr/>
          </p:nvSpPr>
          <p:spPr>
            <a:xfrm>
              <a:off x="11534873" y="120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1" name="正方形/長方形 120">
              <a:extLst>
                <a:ext uri="{FF2B5EF4-FFF2-40B4-BE49-F238E27FC236}">
                  <a16:creationId xmlns:a16="http://schemas.microsoft.com/office/drawing/2014/main" id="{D390DE72-C519-FB31-BDD0-984AB3180C8E}"/>
                </a:ext>
              </a:extLst>
            </p:cNvPr>
            <p:cNvSpPr/>
            <p:nvPr/>
          </p:nvSpPr>
          <p:spPr>
            <a:xfrm>
              <a:off x="11756965" y="1803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2" name="正方形/長方形 121">
              <a:extLst>
                <a:ext uri="{FF2B5EF4-FFF2-40B4-BE49-F238E27FC236}">
                  <a16:creationId xmlns:a16="http://schemas.microsoft.com/office/drawing/2014/main" id="{DE2E0BEB-2CC9-A2C6-9646-83A39167E106}"/>
                </a:ext>
              </a:extLst>
            </p:cNvPr>
            <p:cNvSpPr/>
            <p:nvPr/>
          </p:nvSpPr>
          <p:spPr>
            <a:xfrm>
              <a:off x="11979057" y="120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3" name="正方形/長方形 122">
              <a:extLst>
                <a:ext uri="{FF2B5EF4-FFF2-40B4-BE49-F238E27FC236}">
                  <a16:creationId xmlns:a16="http://schemas.microsoft.com/office/drawing/2014/main" id="{0AF4287C-FD50-62BB-E560-721815C32FD6}"/>
                </a:ext>
              </a:extLst>
            </p:cNvPr>
            <p:cNvSpPr/>
            <p:nvPr/>
          </p:nvSpPr>
          <p:spPr>
            <a:xfrm>
              <a:off x="11534873" y="2405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4" name="正方形/長方形 123">
              <a:extLst>
                <a:ext uri="{FF2B5EF4-FFF2-40B4-BE49-F238E27FC236}">
                  <a16:creationId xmlns:a16="http://schemas.microsoft.com/office/drawing/2014/main" id="{AB85AA3C-7D7F-B00B-7067-065552999FFE}"/>
                </a:ext>
              </a:extLst>
            </p:cNvPr>
            <p:cNvSpPr/>
            <p:nvPr/>
          </p:nvSpPr>
          <p:spPr>
            <a:xfrm>
              <a:off x="11756965" y="3006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5" name="正方形/長方形 124">
              <a:extLst>
                <a:ext uri="{FF2B5EF4-FFF2-40B4-BE49-F238E27FC236}">
                  <a16:creationId xmlns:a16="http://schemas.microsoft.com/office/drawing/2014/main" id="{26BABBDE-64E8-DB2F-5810-BD0F0E8259C7}"/>
                </a:ext>
              </a:extLst>
            </p:cNvPr>
            <p:cNvSpPr/>
            <p:nvPr/>
          </p:nvSpPr>
          <p:spPr>
            <a:xfrm>
              <a:off x="11979057" y="2405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6" name="正方形/長方形 125">
              <a:extLst>
                <a:ext uri="{FF2B5EF4-FFF2-40B4-BE49-F238E27FC236}">
                  <a16:creationId xmlns:a16="http://schemas.microsoft.com/office/drawing/2014/main" id="{414F2EF1-7417-1B99-5521-68EE0BEE192B}"/>
                </a:ext>
              </a:extLst>
            </p:cNvPr>
            <p:cNvSpPr/>
            <p:nvPr/>
          </p:nvSpPr>
          <p:spPr>
            <a:xfrm>
              <a:off x="11534873" y="3607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7" name="正方形/長方形 126">
              <a:extLst>
                <a:ext uri="{FF2B5EF4-FFF2-40B4-BE49-F238E27FC236}">
                  <a16:creationId xmlns:a16="http://schemas.microsoft.com/office/drawing/2014/main" id="{B00A26CD-BA31-F54E-89AB-46B6B3010950}"/>
                </a:ext>
              </a:extLst>
            </p:cNvPr>
            <p:cNvSpPr/>
            <p:nvPr/>
          </p:nvSpPr>
          <p:spPr>
            <a:xfrm>
              <a:off x="11756965" y="4208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8" name="正方形/長方形 127">
              <a:extLst>
                <a:ext uri="{FF2B5EF4-FFF2-40B4-BE49-F238E27FC236}">
                  <a16:creationId xmlns:a16="http://schemas.microsoft.com/office/drawing/2014/main" id="{AD8E0621-6314-B5B7-3821-F4CDFF632EF9}"/>
                </a:ext>
              </a:extLst>
            </p:cNvPr>
            <p:cNvSpPr/>
            <p:nvPr/>
          </p:nvSpPr>
          <p:spPr>
            <a:xfrm>
              <a:off x="11979057" y="3607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9" name="正方形/長方形 128">
              <a:extLst>
                <a:ext uri="{FF2B5EF4-FFF2-40B4-BE49-F238E27FC236}">
                  <a16:creationId xmlns:a16="http://schemas.microsoft.com/office/drawing/2014/main" id="{E7E55E0C-DFCA-2DBC-4F6E-689C08EF2520}"/>
                </a:ext>
              </a:extLst>
            </p:cNvPr>
            <p:cNvSpPr/>
            <p:nvPr/>
          </p:nvSpPr>
          <p:spPr>
            <a:xfrm>
              <a:off x="11534873" y="4810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0" name="正方形/長方形 129">
              <a:extLst>
                <a:ext uri="{FF2B5EF4-FFF2-40B4-BE49-F238E27FC236}">
                  <a16:creationId xmlns:a16="http://schemas.microsoft.com/office/drawing/2014/main" id="{D210FC9F-26D6-999A-20D6-FEAFBC9C290E}"/>
                </a:ext>
              </a:extLst>
            </p:cNvPr>
            <p:cNvSpPr/>
            <p:nvPr/>
          </p:nvSpPr>
          <p:spPr>
            <a:xfrm>
              <a:off x="11756965" y="541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1" name="正方形/長方形 130">
              <a:extLst>
                <a:ext uri="{FF2B5EF4-FFF2-40B4-BE49-F238E27FC236}">
                  <a16:creationId xmlns:a16="http://schemas.microsoft.com/office/drawing/2014/main" id="{8C1A8930-985F-FC8F-E3BE-DF38ABD8E5A2}"/>
                </a:ext>
              </a:extLst>
            </p:cNvPr>
            <p:cNvSpPr/>
            <p:nvPr/>
          </p:nvSpPr>
          <p:spPr>
            <a:xfrm>
              <a:off x="11979057" y="4810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2" name="正方形/長方形 131">
              <a:extLst>
                <a:ext uri="{FF2B5EF4-FFF2-40B4-BE49-F238E27FC236}">
                  <a16:creationId xmlns:a16="http://schemas.microsoft.com/office/drawing/2014/main" id="{630B3675-D9E9-5A4A-7DB9-B8F24AC6D89A}"/>
                </a:ext>
              </a:extLst>
            </p:cNvPr>
            <p:cNvSpPr/>
            <p:nvPr/>
          </p:nvSpPr>
          <p:spPr>
            <a:xfrm>
              <a:off x="11534873" y="601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3" name="正方形/長方形 132">
              <a:extLst>
                <a:ext uri="{FF2B5EF4-FFF2-40B4-BE49-F238E27FC236}">
                  <a16:creationId xmlns:a16="http://schemas.microsoft.com/office/drawing/2014/main" id="{7E653B0D-4F41-B244-2A5B-FE96257C03C8}"/>
                </a:ext>
              </a:extLst>
            </p:cNvPr>
            <p:cNvSpPr/>
            <p:nvPr/>
          </p:nvSpPr>
          <p:spPr>
            <a:xfrm>
              <a:off x="11756965" y="6613751"/>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4" name="正方形/長方形 133">
              <a:extLst>
                <a:ext uri="{FF2B5EF4-FFF2-40B4-BE49-F238E27FC236}">
                  <a16:creationId xmlns:a16="http://schemas.microsoft.com/office/drawing/2014/main" id="{F960AAF4-E514-9FF7-EF38-FBD7A5FFFC91}"/>
                </a:ext>
              </a:extLst>
            </p:cNvPr>
            <p:cNvSpPr/>
            <p:nvPr/>
          </p:nvSpPr>
          <p:spPr>
            <a:xfrm>
              <a:off x="11979057" y="601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 name="正方形/長方形 1">
            <a:extLst>
              <a:ext uri="{FF2B5EF4-FFF2-40B4-BE49-F238E27FC236}">
                <a16:creationId xmlns:a16="http://schemas.microsoft.com/office/drawing/2014/main" id="{26A7891F-7D1F-6C37-F51A-6D87FA6C8942}"/>
              </a:ext>
            </a:extLst>
          </p:cNvPr>
          <p:cNvSpPr/>
          <p:nvPr/>
        </p:nvSpPr>
        <p:spPr>
          <a:xfrm>
            <a:off x="1235903" y="1548822"/>
            <a:ext cx="9735988" cy="461666"/>
          </a:xfrm>
          <a:prstGeom prst="rect">
            <a:avLst/>
          </a:prstGeom>
          <a:solidFill>
            <a:schemeClr val="accent6">
              <a:lumMod val="20000"/>
              <a:lumOff val="80000"/>
            </a:schemeClr>
          </a:solidFill>
          <a:ln w="12700">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 name="テキスト ボックス 2">
            <a:extLst>
              <a:ext uri="{FF2B5EF4-FFF2-40B4-BE49-F238E27FC236}">
                <a16:creationId xmlns:a16="http://schemas.microsoft.com/office/drawing/2014/main" id="{2DC55317-4DD4-59BD-9F16-AAFD31E69366}"/>
              </a:ext>
            </a:extLst>
          </p:cNvPr>
          <p:cNvSpPr txBox="1"/>
          <p:nvPr/>
        </p:nvSpPr>
        <p:spPr>
          <a:xfrm>
            <a:off x="1346949" y="1572660"/>
            <a:ext cx="9735988" cy="461665"/>
          </a:xfrm>
          <a:prstGeom prst="rect">
            <a:avLst/>
          </a:prstGeom>
          <a:noFill/>
        </p:spPr>
        <p:txBody>
          <a:bodyPr wrap="square" rtlCol="0">
            <a:spAutoFit/>
          </a:bodyPr>
          <a:lstStyle/>
          <a:p>
            <a:r>
              <a:rPr lang="ja-JP" altLang="en-US" sz="2400" dirty="0">
                <a:latin typeface="+mn-ea"/>
              </a:rPr>
              <a:t>周辺環境の管理</a:t>
            </a:r>
          </a:p>
        </p:txBody>
      </p:sp>
      <p:sp>
        <p:nvSpPr>
          <p:cNvPr id="13" name="テキスト ボックス 12">
            <a:extLst>
              <a:ext uri="{FF2B5EF4-FFF2-40B4-BE49-F238E27FC236}">
                <a16:creationId xmlns:a16="http://schemas.microsoft.com/office/drawing/2014/main" id="{1340BB17-A8B9-8AD4-140B-202DE2FF58A2}"/>
              </a:ext>
            </a:extLst>
          </p:cNvPr>
          <p:cNvSpPr txBox="1"/>
          <p:nvPr/>
        </p:nvSpPr>
        <p:spPr>
          <a:xfrm>
            <a:off x="1235903" y="2108145"/>
            <a:ext cx="10183820" cy="400110"/>
          </a:xfrm>
          <a:prstGeom prst="rect">
            <a:avLst/>
          </a:prstGeom>
          <a:noFill/>
        </p:spPr>
        <p:txBody>
          <a:bodyPr wrap="square" rtlCol="0">
            <a:spAutoFit/>
          </a:bodyPr>
          <a:lstStyle/>
          <a:p>
            <a:pPr>
              <a:spcBef>
                <a:spcPts val="1500"/>
              </a:spcBef>
              <a:defRPr/>
            </a:pPr>
            <a:r>
              <a:rPr kumimoji="1" lang="ja-JP" altLang="en-US" sz="2000" i="0" u="none" strike="noStrike" kern="1200" cap="none" spc="0" normalizeH="0" baseline="0" noProof="0" dirty="0">
                <a:ln>
                  <a:noFill/>
                </a:ln>
                <a:effectLst/>
                <a:uLnTx/>
                <a:uFillTx/>
                <a:latin typeface="+mn-ea"/>
                <a:cs typeface="+mn-cs"/>
              </a:rPr>
              <a:t>他の患者、当該患者、スタッフの安全を確保するために、環境を整える。</a:t>
            </a:r>
          </a:p>
        </p:txBody>
      </p:sp>
      <p:sp>
        <p:nvSpPr>
          <p:cNvPr id="15" name="正方形/長方形 14">
            <a:extLst>
              <a:ext uri="{FF2B5EF4-FFF2-40B4-BE49-F238E27FC236}">
                <a16:creationId xmlns:a16="http://schemas.microsoft.com/office/drawing/2014/main" id="{FE6A2A7C-53D7-94C3-4585-68CE0D3A20F5}"/>
              </a:ext>
            </a:extLst>
          </p:cNvPr>
          <p:cNvSpPr/>
          <p:nvPr/>
        </p:nvSpPr>
        <p:spPr>
          <a:xfrm>
            <a:off x="1432698" y="3224212"/>
            <a:ext cx="2857309" cy="1090501"/>
          </a:xfrm>
          <a:prstGeom prst="rect">
            <a:avLst/>
          </a:prstGeom>
          <a:solidFill>
            <a:schemeClr val="accent6">
              <a:lumMod val="40000"/>
              <a:lumOff val="6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dirty="0">
                <a:solidFill>
                  <a:schemeClr val="tx1"/>
                </a:solidFill>
              </a:rPr>
              <a:t>応援の必要性を</a:t>
            </a:r>
            <a:endParaRPr lang="en-US" altLang="ja-JP" sz="2000" dirty="0">
              <a:solidFill>
                <a:schemeClr val="tx1"/>
              </a:solidFill>
            </a:endParaRPr>
          </a:p>
          <a:p>
            <a:pPr algn="ctr"/>
            <a:r>
              <a:rPr lang="ja-JP" altLang="en-US" sz="2000" dirty="0">
                <a:solidFill>
                  <a:schemeClr val="tx1"/>
                </a:solidFill>
              </a:rPr>
              <a:t>検討</a:t>
            </a:r>
          </a:p>
        </p:txBody>
      </p:sp>
      <p:sp>
        <p:nvSpPr>
          <p:cNvPr id="5" name="正方形/長方形 4">
            <a:extLst>
              <a:ext uri="{FF2B5EF4-FFF2-40B4-BE49-F238E27FC236}">
                <a16:creationId xmlns:a16="http://schemas.microsoft.com/office/drawing/2014/main" id="{B30B93AF-99E9-0059-03B4-2C6656975D74}"/>
              </a:ext>
            </a:extLst>
          </p:cNvPr>
          <p:cNvSpPr/>
          <p:nvPr/>
        </p:nvSpPr>
        <p:spPr>
          <a:xfrm>
            <a:off x="4594585" y="3218240"/>
            <a:ext cx="2857309" cy="1090501"/>
          </a:xfrm>
          <a:prstGeom prst="rect">
            <a:avLst/>
          </a:prstGeom>
          <a:solidFill>
            <a:schemeClr val="accent6">
              <a:lumMod val="40000"/>
              <a:lumOff val="6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dirty="0">
                <a:solidFill>
                  <a:schemeClr val="tx1"/>
                </a:solidFill>
              </a:rPr>
              <a:t>危険物の除去</a:t>
            </a:r>
          </a:p>
          <a:p>
            <a:pPr algn="ctr"/>
            <a:r>
              <a:rPr lang="ja-JP" altLang="en-US" sz="1600" dirty="0">
                <a:solidFill>
                  <a:schemeClr val="tx1"/>
                </a:solidFill>
              </a:rPr>
              <a:t>（本人の持ちもの、</a:t>
            </a:r>
            <a:endParaRPr lang="en-US" altLang="ja-JP" sz="1600" dirty="0">
              <a:solidFill>
                <a:schemeClr val="tx1"/>
              </a:solidFill>
            </a:endParaRPr>
          </a:p>
          <a:p>
            <a:pPr algn="ctr"/>
            <a:r>
              <a:rPr lang="ja-JP" altLang="en-US" sz="1600" dirty="0">
                <a:solidFill>
                  <a:schemeClr val="tx1"/>
                </a:solidFill>
              </a:rPr>
              <a:t>周辺物品など）</a:t>
            </a:r>
          </a:p>
        </p:txBody>
      </p:sp>
      <p:sp>
        <p:nvSpPr>
          <p:cNvPr id="6" name="正方形/長方形 5">
            <a:extLst>
              <a:ext uri="{FF2B5EF4-FFF2-40B4-BE49-F238E27FC236}">
                <a16:creationId xmlns:a16="http://schemas.microsoft.com/office/drawing/2014/main" id="{7382D0D4-9B52-95D4-914C-0EE62739116B}"/>
              </a:ext>
            </a:extLst>
          </p:cNvPr>
          <p:cNvSpPr/>
          <p:nvPr/>
        </p:nvSpPr>
        <p:spPr>
          <a:xfrm>
            <a:off x="7756472" y="3218240"/>
            <a:ext cx="2857309" cy="1090501"/>
          </a:xfrm>
          <a:prstGeom prst="rect">
            <a:avLst/>
          </a:prstGeom>
          <a:solidFill>
            <a:schemeClr val="accent6">
              <a:lumMod val="40000"/>
              <a:lumOff val="6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dirty="0">
                <a:solidFill>
                  <a:schemeClr val="tx1"/>
                </a:solidFill>
              </a:rPr>
              <a:t>他の患者あるいは</a:t>
            </a:r>
          </a:p>
          <a:p>
            <a:pPr algn="ctr"/>
            <a:r>
              <a:rPr lang="ja-JP" altLang="en-US" sz="2000" dirty="0">
                <a:solidFill>
                  <a:schemeClr val="tx1"/>
                </a:solidFill>
              </a:rPr>
              <a:t>当該患者を移動</a:t>
            </a:r>
          </a:p>
        </p:txBody>
      </p:sp>
      <p:sp>
        <p:nvSpPr>
          <p:cNvPr id="8" name="正方形/長方形 7">
            <a:extLst>
              <a:ext uri="{FF2B5EF4-FFF2-40B4-BE49-F238E27FC236}">
                <a16:creationId xmlns:a16="http://schemas.microsoft.com/office/drawing/2014/main" id="{97F3434B-A17A-DB86-23D5-6CCC30C2DECC}"/>
              </a:ext>
            </a:extLst>
          </p:cNvPr>
          <p:cNvSpPr/>
          <p:nvPr/>
        </p:nvSpPr>
        <p:spPr>
          <a:xfrm>
            <a:off x="3016598" y="4729472"/>
            <a:ext cx="2857309" cy="1090501"/>
          </a:xfrm>
          <a:prstGeom prst="rect">
            <a:avLst/>
          </a:prstGeom>
          <a:solidFill>
            <a:schemeClr val="accent6">
              <a:lumMod val="40000"/>
              <a:lumOff val="6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dirty="0">
                <a:solidFill>
                  <a:schemeClr val="tx1"/>
                </a:solidFill>
              </a:rPr>
              <a:t>音の調整</a:t>
            </a:r>
          </a:p>
          <a:p>
            <a:pPr algn="ctr"/>
            <a:r>
              <a:rPr lang="ja-JP" altLang="en-US" sz="1600" dirty="0">
                <a:solidFill>
                  <a:schemeClr val="tx1"/>
                </a:solidFill>
              </a:rPr>
              <a:t>（テレビ・ラジオ</a:t>
            </a:r>
            <a:endParaRPr lang="en-US" altLang="ja-JP" sz="1600" dirty="0">
              <a:solidFill>
                <a:schemeClr val="tx1"/>
              </a:solidFill>
            </a:endParaRPr>
          </a:p>
          <a:p>
            <a:pPr algn="ctr"/>
            <a:r>
              <a:rPr lang="ja-JP" altLang="en-US" sz="1600" dirty="0">
                <a:solidFill>
                  <a:schemeClr val="tx1"/>
                </a:solidFill>
              </a:rPr>
              <a:t>などは消す）</a:t>
            </a:r>
          </a:p>
        </p:txBody>
      </p:sp>
      <p:sp>
        <p:nvSpPr>
          <p:cNvPr id="9" name="正方形/長方形 8">
            <a:extLst>
              <a:ext uri="{FF2B5EF4-FFF2-40B4-BE49-F238E27FC236}">
                <a16:creationId xmlns:a16="http://schemas.microsoft.com/office/drawing/2014/main" id="{61A820FC-2A2F-62C2-9C20-EFBD12F2E40A}"/>
              </a:ext>
            </a:extLst>
          </p:cNvPr>
          <p:cNvSpPr/>
          <p:nvPr/>
        </p:nvSpPr>
        <p:spPr>
          <a:xfrm>
            <a:off x="6214943" y="4729472"/>
            <a:ext cx="2857309" cy="1090501"/>
          </a:xfrm>
          <a:prstGeom prst="rect">
            <a:avLst/>
          </a:prstGeom>
          <a:solidFill>
            <a:schemeClr val="accent6">
              <a:lumMod val="40000"/>
              <a:lumOff val="6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dirty="0">
                <a:solidFill>
                  <a:schemeClr val="tx1"/>
                </a:solidFill>
              </a:rPr>
              <a:t>他の患者</a:t>
            </a:r>
          </a:p>
          <a:p>
            <a:pPr algn="ctr"/>
            <a:r>
              <a:rPr lang="ja-JP" altLang="en-US" sz="2000" dirty="0">
                <a:solidFill>
                  <a:schemeClr val="tx1"/>
                </a:solidFill>
              </a:rPr>
              <a:t>スタッフへの</a:t>
            </a:r>
          </a:p>
          <a:p>
            <a:pPr algn="ctr"/>
            <a:r>
              <a:rPr lang="ja-JP" altLang="en-US" sz="2000" dirty="0">
                <a:solidFill>
                  <a:schemeClr val="tx1"/>
                </a:solidFill>
              </a:rPr>
              <a:t>状況説明</a:t>
            </a:r>
          </a:p>
        </p:txBody>
      </p:sp>
      <p:sp>
        <p:nvSpPr>
          <p:cNvPr id="7" name="テキスト ボックス 6">
            <a:extLst>
              <a:ext uri="{FF2B5EF4-FFF2-40B4-BE49-F238E27FC236}">
                <a16:creationId xmlns:a16="http://schemas.microsoft.com/office/drawing/2014/main" id="{3406A799-C0C3-A857-9B6F-59687FFD1D23}"/>
              </a:ext>
            </a:extLst>
          </p:cNvPr>
          <p:cNvSpPr txBox="1"/>
          <p:nvPr/>
        </p:nvSpPr>
        <p:spPr>
          <a:xfrm>
            <a:off x="769835" y="6367528"/>
            <a:ext cx="10506811" cy="492443"/>
          </a:xfrm>
          <a:prstGeom prst="rect">
            <a:avLst/>
          </a:prstGeom>
          <a:noFill/>
        </p:spPr>
        <p:txBody>
          <a:bodyPr wrap="square" rtlCol="0">
            <a:spAutoFit/>
          </a:bodyPr>
          <a:lstStyle/>
          <a:p>
            <a:pPr algn="r"/>
            <a:r>
              <a:rPr kumimoji="1" lang="en-US" altLang="ja-JP" sz="1300" dirty="0">
                <a:latin typeface="+mn-ea"/>
              </a:rPr>
              <a:t>NICE: Violence and aggression: short-term management in mental health,</a:t>
            </a:r>
            <a:r>
              <a:rPr lang="ja-JP" altLang="en-US" sz="1300" dirty="0">
                <a:latin typeface="+mn-ea"/>
              </a:rPr>
              <a:t> </a:t>
            </a:r>
            <a:r>
              <a:rPr kumimoji="1" lang="en-US" altLang="ja-JP" sz="1300" dirty="0">
                <a:latin typeface="+mn-ea"/>
              </a:rPr>
              <a:t>health and community settings, NICE guideline[NG10], 2015</a:t>
            </a:r>
          </a:p>
          <a:p>
            <a:pPr algn="r"/>
            <a:r>
              <a:rPr kumimoji="1" lang="ja-JP" altLang="en-US" sz="1300" dirty="0">
                <a:latin typeface="+mn-ea"/>
              </a:rPr>
              <a:t>日本精神科救急学会：精神科救急医療ガイドライン，</a:t>
            </a:r>
            <a:r>
              <a:rPr kumimoji="1" lang="en-US" altLang="ja-JP" sz="1300" dirty="0">
                <a:latin typeface="+mn-ea"/>
              </a:rPr>
              <a:t>2022</a:t>
            </a:r>
            <a:r>
              <a:rPr kumimoji="1" lang="ja-JP" altLang="en-US" sz="1300" dirty="0">
                <a:latin typeface="+mn-ea"/>
              </a:rPr>
              <a:t>版</a:t>
            </a:r>
          </a:p>
        </p:txBody>
      </p:sp>
      <p:pic>
        <p:nvPicPr>
          <p:cNvPr id="17" name="図 16" descr="会社名&#10;&#10;AI によって生成されたコンテンツは間違っている可能性があります。">
            <a:extLst>
              <a:ext uri="{FF2B5EF4-FFF2-40B4-BE49-F238E27FC236}">
                <a16:creationId xmlns:a16="http://schemas.microsoft.com/office/drawing/2014/main" id="{439C6C0D-9C32-AFDC-ABBB-A3DCD6FEEA3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93226" y="3723422"/>
            <a:ext cx="601250" cy="601250"/>
          </a:xfrm>
          <a:prstGeom prst="rect">
            <a:avLst/>
          </a:prstGeom>
        </p:spPr>
      </p:pic>
      <p:pic>
        <p:nvPicPr>
          <p:cNvPr id="19" name="図 18" descr="アイコン&#10;&#10;AI によって生成されたコンテンツは間違っている可能性があります。">
            <a:extLst>
              <a:ext uri="{FF2B5EF4-FFF2-40B4-BE49-F238E27FC236}">
                <a16:creationId xmlns:a16="http://schemas.microsoft.com/office/drawing/2014/main" id="{5686F38B-F5A4-AFE2-6D42-CEC8C40C78F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79189" y="3749833"/>
            <a:ext cx="500754" cy="500754"/>
          </a:xfrm>
          <a:prstGeom prst="rect">
            <a:avLst/>
          </a:prstGeom>
        </p:spPr>
      </p:pic>
      <p:pic>
        <p:nvPicPr>
          <p:cNvPr id="21" name="図 20" descr="アイコン&#10;&#10;AI によって生成されたコンテンツは間違っている可能性があります。">
            <a:extLst>
              <a:ext uri="{FF2B5EF4-FFF2-40B4-BE49-F238E27FC236}">
                <a16:creationId xmlns:a16="http://schemas.microsoft.com/office/drawing/2014/main" id="{40561673-A51F-AAF5-5A21-C987C5A59B3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52785" y="3649373"/>
            <a:ext cx="587341" cy="587341"/>
          </a:xfrm>
          <a:prstGeom prst="rect">
            <a:avLst/>
          </a:prstGeom>
        </p:spPr>
      </p:pic>
      <p:pic>
        <p:nvPicPr>
          <p:cNvPr id="23" name="図 22" descr="アイコン&#10;&#10;AI によって生成されたコンテンツは間違っている可能性があります。">
            <a:extLst>
              <a:ext uri="{FF2B5EF4-FFF2-40B4-BE49-F238E27FC236}">
                <a16:creationId xmlns:a16="http://schemas.microsoft.com/office/drawing/2014/main" id="{22C458AA-16DF-4E18-2D5D-FEBE7886B58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88692" y="5268511"/>
            <a:ext cx="601250" cy="601250"/>
          </a:xfrm>
          <a:prstGeom prst="rect">
            <a:avLst/>
          </a:prstGeom>
        </p:spPr>
      </p:pic>
      <p:pic>
        <p:nvPicPr>
          <p:cNvPr id="25" name="図 24" descr="アイコン&#10;&#10;AI によって生成されたコンテンツは間違っている可能性があります。">
            <a:extLst>
              <a:ext uri="{FF2B5EF4-FFF2-40B4-BE49-F238E27FC236}">
                <a16:creationId xmlns:a16="http://schemas.microsoft.com/office/drawing/2014/main" id="{A0F87792-3D94-FB20-D0BB-6EC1000AB16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476626" y="5197281"/>
            <a:ext cx="553243" cy="553243"/>
          </a:xfrm>
          <a:prstGeom prst="rect">
            <a:avLst/>
          </a:prstGeom>
        </p:spPr>
      </p:pic>
      <p:pic>
        <p:nvPicPr>
          <p:cNvPr id="22" name="12">
            <a:hlinkClick r:id="" action="ppaction://media"/>
            <a:extLst>
              <a:ext uri="{FF2B5EF4-FFF2-40B4-BE49-F238E27FC236}">
                <a16:creationId xmlns:a16="http://schemas.microsoft.com/office/drawing/2014/main" id="{65361510-C85F-744E-F693-5A8FE36B08A6}"/>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804111" y="6097453"/>
            <a:ext cx="609600" cy="609600"/>
          </a:xfrm>
          <a:prstGeom prst="rect">
            <a:avLst/>
          </a:prstGeom>
        </p:spPr>
      </p:pic>
      <p:sp>
        <p:nvSpPr>
          <p:cNvPr id="14" name="テキスト ボックス 13">
            <a:extLst>
              <a:ext uri="{FF2B5EF4-FFF2-40B4-BE49-F238E27FC236}">
                <a16:creationId xmlns:a16="http://schemas.microsoft.com/office/drawing/2014/main" id="{6FB890B3-1622-B741-95A2-E16F6937F1A5}"/>
              </a:ext>
            </a:extLst>
          </p:cNvPr>
          <p:cNvSpPr txBox="1"/>
          <p:nvPr/>
        </p:nvSpPr>
        <p:spPr>
          <a:xfrm>
            <a:off x="3025765" y="705174"/>
            <a:ext cx="6279797" cy="646331"/>
          </a:xfrm>
          <a:prstGeom prst="rect">
            <a:avLst/>
          </a:prstGeom>
          <a:noFill/>
        </p:spPr>
        <p:txBody>
          <a:bodyPr wrap="square" rtlCol="0">
            <a:spAutoFit/>
          </a:bodyPr>
          <a:lstStyle/>
          <a:p>
            <a:r>
              <a:rPr kumimoji="1" lang="ja-JP" altLang="en-US" sz="3600" dirty="0"/>
              <a:t>ディエスカレーションの方法</a:t>
            </a:r>
          </a:p>
        </p:txBody>
      </p:sp>
      <p:sp>
        <p:nvSpPr>
          <p:cNvPr id="16" name="四角形: 角を丸くする 15">
            <a:extLst>
              <a:ext uri="{FF2B5EF4-FFF2-40B4-BE49-F238E27FC236}">
                <a16:creationId xmlns:a16="http://schemas.microsoft.com/office/drawing/2014/main" id="{C60836D7-1B7E-1513-A049-81FF41CFA882}"/>
              </a:ext>
            </a:extLst>
          </p:cNvPr>
          <p:cNvSpPr/>
          <p:nvPr/>
        </p:nvSpPr>
        <p:spPr>
          <a:xfrm>
            <a:off x="1109428" y="617061"/>
            <a:ext cx="1777010" cy="711428"/>
          </a:xfrm>
          <a:prstGeom prst="roundRect">
            <a:avLst/>
          </a:prstGeom>
          <a:solidFill>
            <a:schemeClr val="accent6">
              <a:lumMod val="20000"/>
              <a:lumOff val="80000"/>
            </a:schemeClr>
          </a:solidFill>
          <a:ln w="19050">
            <a:solidFill>
              <a:schemeClr val="accent6">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8" name="テキスト ボックス 17">
            <a:extLst>
              <a:ext uri="{FF2B5EF4-FFF2-40B4-BE49-F238E27FC236}">
                <a16:creationId xmlns:a16="http://schemas.microsoft.com/office/drawing/2014/main" id="{4D2AE5BA-6911-BCDE-81FF-B98A173E5085}"/>
              </a:ext>
            </a:extLst>
          </p:cNvPr>
          <p:cNvSpPr txBox="1"/>
          <p:nvPr/>
        </p:nvSpPr>
        <p:spPr>
          <a:xfrm>
            <a:off x="1487134" y="705174"/>
            <a:ext cx="1354918" cy="584775"/>
          </a:xfrm>
          <a:prstGeom prst="rect">
            <a:avLst/>
          </a:prstGeom>
          <a:noFill/>
        </p:spPr>
        <p:txBody>
          <a:bodyPr wrap="square" rtlCol="0">
            <a:spAutoFit/>
          </a:bodyPr>
          <a:lstStyle/>
          <a:p>
            <a:r>
              <a:rPr kumimoji="1" lang="ja-JP" altLang="en-US" sz="3200" dirty="0">
                <a:latin typeface="+mn-ea"/>
              </a:rPr>
              <a:t>介入</a:t>
            </a:r>
          </a:p>
        </p:txBody>
      </p:sp>
      <p:cxnSp>
        <p:nvCxnSpPr>
          <p:cNvPr id="20" name="直線コネクタ 19">
            <a:extLst>
              <a:ext uri="{FF2B5EF4-FFF2-40B4-BE49-F238E27FC236}">
                <a16:creationId xmlns:a16="http://schemas.microsoft.com/office/drawing/2014/main" id="{82D3238E-AFE5-B73B-225C-06319D4D5746}"/>
              </a:ext>
            </a:extLst>
          </p:cNvPr>
          <p:cNvCxnSpPr>
            <a:cxnSpLocks/>
          </p:cNvCxnSpPr>
          <p:nvPr/>
        </p:nvCxnSpPr>
        <p:spPr>
          <a:xfrm>
            <a:off x="2796681" y="1328489"/>
            <a:ext cx="6463066" cy="0"/>
          </a:xfrm>
          <a:prstGeom prst="line">
            <a:avLst/>
          </a:prstGeom>
          <a:ln>
            <a:solidFill>
              <a:schemeClr val="accent6">
                <a:lumMod val="40000"/>
                <a:lumOff val="60000"/>
              </a:schemeClr>
            </a:solidFill>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1046312552"/>
      </p:ext>
    </p:extLst>
  </p:cSld>
  <p:clrMapOvr>
    <a:masterClrMapping/>
  </p:clrMapOvr>
  <mc:AlternateContent xmlns:mc="http://schemas.openxmlformats.org/markup-compatibility/2006" xmlns:p14="http://schemas.microsoft.com/office/powerpoint/2010/main">
    <mc:Choice Requires="p14">
      <p:transition spd="slow" p14:dur="2000" advTm="50653"/>
    </mc:Choice>
    <mc:Fallback xmlns="">
      <p:transition spd="slow" advTm="5065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003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2"/>
                </p:tgtEl>
              </p:cMediaNode>
            </p:audio>
          </p:childTnLst>
        </p:cTn>
      </p:par>
    </p:tnLst>
  </p:timing>
  <p:extLst>
    <p:ext uri="{E180D4A7-C9FB-4DFB-919C-405C955672EB}">
      <p14:showEvtLst xmlns:p14="http://schemas.microsoft.com/office/powerpoint/2010/main">
        <p14:playEvt time="5" objId="22"/>
        <p14:stopEvt time="50069" objId="22"/>
      </p14:showEvtLst>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3E4B65-6763-C17C-43C0-49BC0C3E286B}"/>
            </a:ext>
          </a:extLst>
        </p:cNvPr>
        <p:cNvGrpSpPr/>
        <p:nvPr/>
      </p:nvGrpSpPr>
      <p:grpSpPr>
        <a:xfrm>
          <a:off x="0" y="0"/>
          <a:ext cx="0" cy="0"/>
          <a:chOff x="0" y="0"/>
          <a:chExt cx="0" cy="0"/>
        </a:xfrm>
      </p:grpSpPr>
      <p:pic>
        <p:nvPicPr>
          <p:cNvPr id="27" name="図 26" descr="おもちゃ, 人形, 挿絵 が含まれている画像&#10;&#10;AI によって生成されたコンテンツは間違っている可能性があります。">
            <a:extLst>
              <a:ext uri="{FF2B5EF4-FFF2-40B4-BE49-F238E27FC236}">
                <a16:creationId xmlns:a16="http://schemas.microsoft.com/office/drawing/2014/main" id="{664CE492-3675-C502-A27D-E887A9BFFC6F}"/>
              </a:ext>
            </a:extLst>
          </p:cNvPr>
          <p:cNvPicPr>
            <a:picLocks noChangeAspect="1"/>
          </p:cNvPicPr>
          <p:nvPr/>
        </p:nvPicPr>
        <p:blipFill>
          <a:blip r:embed="rId5">
            <a:alphaModFix/>
            <a:extLst>
              <a:ext uri="{28A0092B-C50C-407E-A947-70E740481C1C}">
                <a14:useLocalDpi xmlns:a14="http://schemas.microsoft.com/office/drawing/2010/main" val="0"/>
              </a:ext>
            </a:extLst>
          </a:blip>
          <a:stretch>
            <a:fillRect/>
          </a:stretch>
        </p:blipFill>
        <p:spPr>
          <a:xfrm>
            <a:off x="4523535" y="2380285"/>
            <a:ext cx="2713294" cy="4041969"/>
          </a:xfrm>
          <a:prstGeom prst="rect">
            <a:avLst/>
          </a:prstGeom>
        </p:spPr>
      </p:pic>
      <p:grpSp>
        <p:nvGrpSpPr>
          <p:cNvPr id="97" name="グループ化 96">
            <a:extLst>
              <a:ext uri="{FF2B5EF4-FFF2-40B4-BE49-F238E27FC236}">
                <a16:creationId xmlns:a16="http://schemas.microsoft.com/office/drawing/2014/main" id="{379E8E26-6562-11D4-34BB-B22D89B2683B}"/>
              </a:ext>
            </a:extLst>
          </p:cNvPr>
          <p:cNvGrpSpPr/>
          <p:nvPr/>
        </p:nvGrpSpPr>
        <p:grpSpPr>
          <a:xfrm>
            <a:off x="-9149" y="0"/>
            <a:ext cx="666276" cy="6858000"/>
            <a:chOff x="-9149" y="0"/>
            <a:chExt cx="666276" cy="6858000"/>
          </a:xfrm>
        </p:grpSpPr>
        <p:sp>
          <p:nvSpPr>
            <p:cNvPr id="98" name="正方形/長方形 97">
              <a:extLst>
                <a:ext uri="{FF2B5EF4-FFF2-40B4-BE49-F238E27FC236}">
                  <a16:creationId xmlns:a16="http://schemas.microsoft.com/office/drawing/2014/main" id="{3C609DF1-8862-B220-2ADB-2D92ED7E280D}"/>
                </a:ext>
              </a:extLst>
            </p:cNvPr>
            <p:cNvSpPr/>
            <p:nvPr/>
          </p:nvSpPr>
          <p:spPr>
            <a:xfrm>
              <a:off x="-9149" y="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9" name="正方形/長方形 98">
              <a:extLst>
                <a:ext uri="{FF2B5EF4-FFF2-40B4-BE49-F238E27FC236}">
                  <a16:creationId xmlns:a16="http://schemas.microsoft.com/office/drawing/2014/main" id="{52AF1475-72E4-615B-8779-ABD22604A93D}"/>
                </a:ext>
              </a:extLst>
            </p:cNvPr>
            <p:cNvSpPr/>
            <p:nvPr/>
          </p:nvSpPr>
          <p:spPr>
            <a:xfrm>
              <a:off x="212943" y="60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0" name="正方形/長方形 99">
              <a:extLst>
                <a:ext uri="{FF2B5EF4-FFF2-40B4-BE49-F238E27FC236}">
                  <a16:creationId xmlns:a16="http://schemas.microsoft.com/office/drawing/2014/main" id="{68A7F0A6-A7B7-9D77-2DAD-46C5E84353FF}"/>
                </a:ext>
              </a:extLst>
            </p:cNvPr>
            <p:cNvSpPr/>
            <p:nvPr/>
          </p:nvSpPr>
          <p:spPr>
            <a:xfrm>
              <a:off x="435035" y="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1" name="正方形/長方形 100">
              <a:extLst>
                <a:ext uri="{FF2B5EF4-FFF2-40B4-BE49-F238E27FC236}">
                  <a16:creationId xmlns:a16="http://schemas.microsoft.com/office/drawing/2014/main" id="{9E1E10F9-7C86-BB5C-0FA1-F92D8FDF6267}"/>
                </a:ext>
              </a:extLst>
            </p:cNvPr>
            <p:cNvSpPr/>
            <p:nvPr/>
          </p:nvSpPr>
          <p:spPr>
            <a:xfrm>
              <a:off x="-9149" y="120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2" name="正方形/長方形 101">
              <a:extLst>
                <a:ext uri="{FF2B5EF4-FFF2-40B4-BE49-F238E27FC236}">
                  <a16:creationId xmlns:a16="http://schemas.microsoft.com/office/drawing/2014/main" id="{93C26EAB-735C-6F44-7FAA-BC96EDD9D458}"/>
                </a:ext>
              </a:extLst>
            </p:cNvPr>
            <p:cNvSpPr/>
            <p:nvPr/>
          </p:nvSpPr>
          <p:spPr>
            <a:xfrm>
              <a:off x="212943" y="1803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3" name="正方形/長方形 102">
              <a:extLst>
                <a:ext uri="{FF2B5EF4-FFF2-40B4-BE49-F238E27FC236}">
                  <a16:creationId xmlns:a16="http://schemas.microsoft.com/office/drawing/2014/main" id="{8CF374C5-12B8-D5A5-4DC4-2DD437BA6EBF}"/>
                </a:ext>
              </a:extLst>
            </p:cNvPr>
            <p:cNvSpPr/>
            <p:nvPr/>
          </p:nvSpPr>
          <p:spPr>
            <a:xfrm>
              <a:off x="435035" y="120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4" name="正方形/長方形 103">
              <a:extLst>
                <a:ext uri="{FF2B5EF4-FFF2-40B4-BE49-F238E27FC236}">
                  <a16:creationId xmlns:a16="http://schemas.microsoft.com/office/drawing/2014/main" id="{9348244B-ED00-5BB2-222F-51A884C5BCAB}"/>
                </a:ext>
              </a:extLst>
            </p:cNvPr>
            <p:cNvSpPr/>
            <p:nvPr/>
          </p:nvSpPr>
          <p:spPr>
            <a:xfrm>
              <a:off x="-9149" y="2405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5" name="正方形/長方形 104">
              <a:extLst>
                <a:ext uri="{FF2B5EF4-FFF2-40B4-BE49-F238E27FC236}">
                  <a16:creationId xmlns:a16="http://schemas.microsoft.com/office/drawing/2014/main" id="{834B9ADB-BA54-1A13-F98D-F85B367E777A}"/>
                </a:ext>
              </a:extLst>
            </p:cNvPr>
            <p:cNvSpPr/>
            <p:nvPr/>
          </p:nvSpPr>
          <p:spPr>
            <a:xfrm>
              <a:off x="212943" y="3006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6" name="正方形/長方形 105">
              <a:extLst>
                <a:ext uri="{FF2B5EF4-FFF2-40B4-BE49-F238E27FC236}">
                  <a16:creationId xmlns:a16="http://schemas.microsoft.com/office/drawing/2014/main" id="{31A1A69A-9E47-EB9C-33B1-CE8A009B585B}"/>
                </a:ext>
              </a:extLst>
            </p:cNvPr>
            <p:cNvSpPr/>
            <p:nvPr/>
          </p:nvSpPr>
          <p:spPr>
            <a:xfrm>
              <a:off x="435035" y="2405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7" name="正方形/長方形 106">
              <a:extLst>
                <a:ext uri="{FF2B5EF4-FFF2-40B4-BE49-F238E27FC236}">
                  <a16:creationId xmlns:a16="http://schemas.microsoft.com/office/drawing/2014/main" id="{19CB5407-34B0-3B55-F51E-3CD990447982}"/>
                </a:ext>
              </a:extLst>
            </p:cNvPr>
            <p:cNvSpPr/>
            <p:nvPr/>
          </p:nvSpPr>
          <p:spPr>
            <a:xfrm>
              <a:off x="-9149" y="3607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8" name="正方形/長方形 107">
              <a:extLst>
                <a:ext uri="{FF2B5EF4-FFF2-40B4-BE49-F238E27FC236}">
                  <a16:creationId xmlns:a16="http://schemas.microsoft.com/office/drawing/2014/main" id="{054B6DDE-3C24-0A4D-C096-58613EE7CE75}"/>
                </a:ext>
              </a:extLst>
            </p:cNvPr>
            <p:cNvSpPr/>
            <p:nvPr/>
          </p:nvSpPr>
          <p:spPr>
            <a:xfrm>
              <a:off x="212943" y="4208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9" name="正方形/長方形 108">
              <a:extLst>
                <a:ext uri="{FF2B5EF4-FFF2-40B4-BE49-F238E27FC236}">
                  <a16:creationId xmlns:a16="http://schemas.microsoft.com/office/drawing/2014/main" id="{72613E34-605C-5FE6-9E26-6B4FEB40820A}"/>
                </a:ext>
              </a:extLst>
            </p:cNvPr>
            <p:cNvSpPr/>
            <p:nvPr/>
          </p:nvSpPr>
          <p:spPr>
            <a:xfrm>
              <a:off x="435035" y="3607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0" name="正方形/長方形 109">
              <a:extLst>
                <a:ext uri="{FF2B5EF4-FFF2-40B4-BE49-F238E27FC236}">
                  <a16:creationId xmlns:a16="http://schemas.microsoft.com/office/drawing/2014/main" id="{E3EE937A-D0BF-0261-4D26-A678C764C5E9}"/>
                </a:ext>
              </a:extLst>
            </p:cNvPr>
            <p:cNvSpPr/>
            <p:nvPr/>
          </p:nvSpPr>
          <p:spPr>
            <a:xfrm>
              <a:off x="-9149" y="4810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1" name="正方形/長方形 110">
              <a:extLst>
                <a:ext uri="{FF2B5EF4-FFF2-40B4-BE49-F238E27FC236}">
                  <a16:creationId xmlns:a16="http://schemas.microsoft.com/office/drawing/2014/main" id="{C1200ABD-E4A7-B4BD-3E50-CE44A299DA08}"/>
                </a:ext>
              </a:extLst>
            </p:cNvPr>
            <p:cNvSpPr/>
            <p:nvPr/>
          </p:nvSpPr>
          <p:spPr>
            <a:xfrm>
              <a:off x="212943" y="541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2" name="正方形/長方形 111">
              <a:extLst>
                <a:ext uri="{FF2B5EF4-FFF2-40B4-BE49-F238E27FC236}">
                  <a16:creationId xmlns:a16="http://schemas.microsoft.com/office/drawing/2014/main" id="{B32FF466-3D83-F215-C538-64644BDF5C75}"/>
                </a:ext>
              </a:extLst>
            </p:cNvPr>
            <p:cNvSpPr/>
            <p:nvPr/>
          </p:nvSpPr>
          <p:spPr>
            <a:xfrm>
              <a:off x="435035" y="4810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3" name="正方形/長方形 112">
              <a:extLst>
                <a:ext uri="{FF2B5EF4-FFF2-40B4-BE49-F238E27FC236}">
                  <a16:creationId xmlns:a16="http://schemas.microsoft.com/office/drawing/2014/main" id="{73DCB1F0-D51F-9D5A-CDCA-D65C182F5BF7}"/>
                </a:ext>
              </a:extLst>
            </p:cNvPr>
            <p:cNvSpPr/>
            <p:nvPr/>
          </p:nvSpPr>
          <p:spPr>
            <a:xfrm>
              <a:off x="-9149" y="601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4" name="正方形/長方形 113">
              <a:extLst>
                <a:ext uri="{FF2B5EF4-FFF2-40B4-BE49-F238E27FC236}">
                  <a16:creationId xmlns:a16="http://schemas.microsoft.com/office/drawing/2014/main" id="{0D172356-F5BC-19E5-5462-54E7BFB32B21}"/>
                </a:ext>
              </a:extLst>
            </p:cNvPr>
            <p:cNvSpPr/>
            <p:nvPr/>
          </p:nvSpPr>
          <p:spPr>
            <a:xfrm>
              <a:off x="212943" y="6613750"/>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5" name="正方形/長方形 114">
              <a:extLst>
                <a:ext uri="{FF2B5EF4-FFF2-40B4-BE49-F238E27FC236}">
                  <a16:creationId xmlns:a16="http://schemas.microsoft.com/office/drawing/2014/main" id="{CD362705-A98E-0936-8E7F-A9537AD93E41}"/>
                </a:ext>
              </a:extLst>
            </p:cNvPr>
            <p:cNvSpPr/>
            <p:nvPr/>
          </p:nvSpPr>
          <p:spPr>
            <a:xfrm>
              <a:off x="435035" y="601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16" name="グループ化 115">
            <a:extLst>
              <a:ext uri="{FF2B5EF4-FFF2-40B4-BE49-F238E27FC236}">
                <a16:creationId xmlns:a16="http://schemas.microsoft.com/office/drawing/2014/main" id="{D1D54C55-3710-EDBD-3A3B-A2D3A026F05F}"/>
              </a:ext>
            </a:extLst>
          </p:cNvPr>
          <p:cNvGrpSpPr/>
          <p:nvPr/>
        </p:nvGrpSpPr>
        <p:grpSpPr>
          <a:xfrm>
            <a:off x="11534873" y="1"/>
            <a:ext cx="666276" cy="6858000"/>
            <a:chOff x="11534873" y="1"/>
            <a:chExt cx="666276" cy="6858000"/>
          </a:xfrm>
        </p:grpSpPr>
        <p:sp>
          <p:nvSpPr>
            <p:cNvPr id="117" name="正方形/長方形 116">
              <a:extLst>
                <a:ext uri="{FF2B5EF4-FFF2-40B4-BE49-F238E27FC236}">
                  <a16:creationId xmlns:a16="http://schemas.microsoft.com/office/drawing/2014/main" id="{DF0062BD-AAB1-5297-F691-600B55390D0A}"/>
                </a:ext>
              </a:extLst>
            </p:cNvPr>
            <p:cNvSpPr/>
            <p:nvPr/>
          </p:nvSpPr>
          <p:spPr>
            <a:xfrm>
              <a:off x="11534873" y="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8" name="正方形/長方形 117">
              <a:extLst>
                <a:ext uri="{FF2B5EF4-FFF2-40B4-BE49-F238E27FC236}">
                  <a16:creationId xmlns:a16="http://schemas.microsoft.com/office/drawing/2014/main" id="{33D3C6F1-8960-1D04-9F3D-8FBA14BF63A4}"/>
                </a:ext>
              </a:extLst>
            </p:cNvPr>
            <p:cNvSpPr/>
            <p:nvPr/>
          </p:nvSpPr>
          <p:spPr>
            <a:xfrm>
              <a:off x="11756965" y="60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9" name="正方形/長方形 118">
              <a:extLst>
                <a:ext uri="{FF2B5EF4-FFF2-40B4-BE49-F238E27FC236}">
                  <a16:creationId xmlns:a16="http://schemas.microsoft.com/office/drawing/2014/main" id="{9639D469-96E2-E968-0143-EC9C08E1031D}"/>
                </a:ext>
              </a:extLst>
            </p:cNvPr>
            <p:cNvSpPr/>
            <p:nvPr/>
          </p:nvSpPr>
          <p:spPr>
            <a:xfrm>
              <a:off x="11979057" y="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0" name="正方形/長方形 119">
              <a:extLst>
                <a:ext uri="{FF2B5EF4-FFF2-40B4-BE49-F238E27FC236}">
                  <a16:creationId xmlns:a16="http://schemas.microsoft.com/office/drawing/2014/main" id="{8F403007-1C08-0F16-7C73-7DBB2324B573}"/>
                </a:ext>
              </a:extLst>
            </p:cNvPr>
            <p:cNvSpPr/>
            <p:nvPr/>
          </p:nvSpPr>
          <p:spPr>
            <a:xfrm>
              <a:off x="11534873" y="120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1" name="正方形/長方形 120">
              <a:extLst>
                <a:ext uri="{FF2B5EF4-FFF2-40B4-BE49-F238E27FC236}">
                  <a16:creationId xmlns:a16="http://schemas.microsoft.com/office/drawing/2014/main" id="{BFBD00AC-5F4D-3B2C-988F-B196061F0CED}"/>
                </a:ext>
              </a:extLst>
            </p:cNvPr>
            <p:cNvSpPr/>
            <p:nvPr/>
          </p:nvSpPr>
          <p:spPr>
            <a:xfrm>
              <a:off x="11756965" y="1803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2" name="正方形/長方形 121">
              <a:extLst>
                <a:ext uri="{FF2B5EF4-FFF2-40B4-BE49-F238E27FC236}">
                  <a16:creationId xmlns:a16="http://schemas.microsoft.com/office/drawing/2014/main" id="{20B89135-28BF-AC6E-9E7D-C95E538848E2}"/>
                </a:ext>
              </a:extLst>
            </p:cNvPr>
            <p:cNvSpPr/>
            <p:nvPr/>
          </p:nvSpPr>
          <p:spPr>
            <a:xfrm>
              <a:off x="11979057" y="120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3" name="正方形/長方形 122">
              <a:extLst>
                <a:ext uri="{FF2B5EF4-FFF2-40B4-BE49-F238E27FC236}">
                  <a16:creationId xmlns:a16="http://schemas.microsoft.com/office/drawing/2014/main" id="{86F1741C-0FED-2BC5-B68B-AFF1C03707B5}"/>
                </a:ext>
              </a:extLst>
            </p:cNvPr>
            <p:cNvSpPr/>
            <p:nvPr/>
          </p:nvSpPr>
          <p:spPr>
            <a:xfrm>
              <a:off x="11534873" y="2405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4" name="正方形/長方形 123">
              <a:extLst>
                <a:ext uri="{FF2B5EF4-FFF2-40B4-BE49-F238E27FC236}">
                  <a16:creationId xmlns:a16="http://schemas.microsoft.com/office/drawing/2014/main" id="{714D952E-1D4E-6531-1327-E2B5ECA183A8}"/>
                </a:ext>
              </a:extLst>
            </p:cNvPr>
            <p:cNvSpPr/>
            <p:nvPr/>
          </p:nvSpPr>
          <p:spPr>
            <a:xfrm>
              <a:off x="11756965" y="3006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5" name="正方形/長方形 124">
              <a:extLst>
                <a:ext uri="{FF2B5EF4-FFF2-40B4-BE49-F238E27FC236}">
                  <a16:creationId xmlns:a16="http://schemas.microsoft.com/office/drawing/2014/main" id="{D4380915-44D7-942F-57B4-D1A62DAF27D7}"/>
                </a:ext>
              </a:extLst>
            </p:cNvPr>
            <p:cNvSpPr/>
            <p:nvPr/>
          </p:nvSpPr>
          <p:spPr>
            <a:xfrm>
              <a:off x="11979057" y="2405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6" name="正方形/長方形 125">
              <a:extLst>
                <a:ext uri="{FF2B5EF4-FFF2-40B4-BE49-F238E27FC236}">
                  <a16:creationId xmlns:a16="http://schemas.microsoft.com/office/drawing/2014/main" id="{5D2CC954-7BE6-BC44-48DE-5949A8517675}"/>
                </a:ext>
              </a:extLst>
            </p:cNvPr>
            <p:cNvSpPr/>
            <p:nvPr/>
          </p:nvSpPr>
          <p:spPr>
            <a:xfrm>
              <a:off x="11534873" y="3607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7" name="正方形/長方形 126">
              <a:extLst>
                <a:ext uri="{FF2B5EF4-FFF2-40B4-BE49-F238E27FC236}">
                  <a16:creationId xmlns:a16="http://schemas.microsoft.com/office/drawing/2014/main" id="{B9E76937-4BFA-DDA4-4873-8BF7D550C2B6}"/>
                </a:ext>
              </a:extLst>
            </p:cNvPr>
            <p:cNvSpPr/>
            <p:nvPr/>
          </p:nvSpPr>
          <p:spPr>
            <a:xfrm>
              <a:off x="11756965" y="4208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8" name="正方形/長方形 127">
              <a:extLst>
                <a:ext uri="{FF2B5EF4-FFF2-40B4-BE49-F238E27FC236}">
                  <a16:creationId xmlns:a16="http://schemas.microsoft.com/office/drawing/2014/main" id="{EC3C0B81-9099-FA8A-AE41-C16072AEB4C7}"/>
                </a:ext>
              </a:extLst>
            </p:cNvPr>
            <p:cNvSpPr/>
            <p:nvPr/>
          </p:nvSpPr>
          <p:spPr>
            <a:xfrm>
              <a:off x="11979057" y="3607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9" name="正方形/長方形 128">
              <a:extLst>
                <a:ext uri="{FF2B5EF4-FFF2-40B4-BE49-F238E27FC236}">
                  <a16:creationId xmlns:a16="http://schemas.microsoft.com/office/drawing/2014/main" id="{C1CA4551-8E2B-D2EF-ED23-956A638DBC8D}"/>
                </a:ext>
              </a:extLst>
            </p:cNvPr>
            <p:cNvSpPr/>
            <p:nvPr/>
          </p:nvSpPr>
          <p:spPr>
            <a:xfrm>
              <a:off x="11534873" y="4810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0" name="正方形/長方形 129">
              <a:extLst>
                <a:ext uri="{FF2B5EF4-FFF2-40B4-BE49-F238E27FC236}">
                  <a16:creationId xmlns:a16="http://schemas.microsoft.com/office/drawing/2014/main" id="{8AFA6B51-D2FA-3439-2142-5DA8A3FA7D6C}"/>
                </a:ext>
              </a:extLst>
            </p:cNvPr>
            <p:cNvSpPr/>
            <p:nvPr/>
          </p:nvSpPr>
          <p:spPr>
            <a:xfrm>
              <a:off x="11756965" y="541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1" name="正方形/長方形 130">
              <a:extLst>
                <a:ext uri="{FF2B5EF4-FFF2-40B4-BE49-F238E27FC236}">
                  <a16:creationId xmlns:a16="http://schemas.microsoft.com/office/drawing/2014/main" id="{1DF4B599-0876-8616-F6F8-77A6AC7822BD}"/>
                </a:ext>
              </a:extLst>
            </p:cNvPr>
            <p:cNvSpPr/>
            <p:nvPr/>
          </p:nvSpPr>
          <p:spPr>
            <a:xfrm>
              <a:off x="11979057" y="4810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2" name="正方形/長方形 131">
              <a:extLst>
                <a:ext uri="{FF2B5EF4-FFF2-40B4-BE49-F238E27FC236}">
                  <a16:creationId xmlns:a16="http://schemas.microsoft.com/office/drawing/2014/main" id="{CFC0EB9F-9701-5DB7-2352-96FF6A4D32FD}"/>
                </a:ext>
              </a:extLst>
            </p:cNvPr>
            <p:cNvSpPr/>
            <p:nvPr/>
          </p:nvSpPr>
          <p:spPr>
            <a:xfrm>
              <a:off x="11534873" y="601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3" name="正方形/長方形 132">
              <a:extLst>
                <a:ext uri="{FF2B5EF4-FFF2-40B4-BE49-F238E27FC236}">
                  <a16:creationId xmlns:a16="http://schemas.microsoft.com/office/drawing/2014/main" id="{A207AE58-0A22-4810-64AC-41E4598AC75F}"/>
                </a:ext>
              </a:extLst>
            </p:cNvPr>
            <p:cNvSpPr/>
            <p:nvPr/>
          </p:nvSpPr>
          <p:spPr>
            <a:xfrm>
              <a:off x="11756965" y="6613751"/>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4" name="正方形/長方形 133">
              <a:extLst>
                <a:ext uri="{FF2B5EF4-FFF2-40B4-BE49-F238E27FC236}">
                  <a16:creationId xmlns:a16="http://schemas.microsoft.com/office/drawing/2014/main" id="{93071F02-7DB0-17BE-F450-233F4541D893}"/>
                </a:ext>
              </a:extLst>
            </p:cNvPr>
            <p:cNvSpPr/>
            <p:nvPr/>
          </p:nvSpPr>
          <p:spPr>
            <a:xfrm>
              <a:off x="11979057" y="601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 name="正方形/長方形 1">
            <a:extLst>
              <a:ext uri="{FF2B5EF4-FFF2-40B4-BE49-F238E27FC236}">
                <a16:creationId xmlns:a16="http://schemas.microsoft.com/office/drawing/2014/main" id="{00219527-9B9C-1E0A-41D6-A8B72AE978FC}"/>
              </a:ext>
            </a:extLst>
          </p:cNvPr>
          <p:cNvSpPr/>
          <p:nvPr/>
        </p:nvSpPr>
        <p:spPr>
          <a:xfrm>
            <a:off x="1235903" y="1548822"/>
            <a:ext cx="9735988" cy="461666"/>
          </a:xfrm>
          <a:prstGeom prst="rect">
            <a:avLst/>
          </a:prstGeom>
          <a:solidFill>
            <a:schemeClr val="accent6">
              <a:lumMod val="20000"/>
              <a:lumOff val="80000"/>
            </a:schemeClr>
          </a:solidFill>
          <a:ln w="12700">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 name="テキスト ボックス 2">
            <a:extLst>
              <a:ext uri="{FF2B5EF4-FFF2-40B4-BE49-F238E27FC236}">
                <a16:creationId xmlns:a16="http://schemas.microsoft.com/office/drawing/2014/main" id="{B2CE85DA-1C6A-95D5-34E6-4955F2CAE7E3}"/>
              </a:ext>
            </a:extLst>
          </p:cNvPr>
          <p:cNvSpPr txBox="1"/>
          <p:nvPr/>
        </p:nvSpPr>
        <p:spPr>
          <a:xfrm>
            <a:off x="1346949" y="1572660"/>
            <a:ext cx="9735988" cy="461665"/>
          </a:xfrm>
          <a:prstGeom prst="rect">
            <a:avLst/>
          </a:prstGeom>
          <a:noFill/>
        </p:spPr>
        <p:txBody>
          <a:bodyPr wrap="square" rtlCol="0">
            <a:spAutoFit/>
          </a:bodyPr>
          <a:lstStyle/>
          <a:p>
            <a:r>
              <a:rPr lang="ja-JP" altLang="en-US" sz="2400" dirty="0">
                <a:latin typeface="+mn-ea"/>
              </a:rPr>
              <a:t>パーソナルスペースを尊重し、自分自身の安全を保つ</a:t>
            </a:r>
          </a:p>
        </p:txBody>
      </p:sp>
      <p:sp>
        <p:nvSpPr>
          <p:cNvPr id="13" name="テキスト ボックス 12">
            <a:extLst>
              <a:ext uri="{FF2B5EF4-FFF2-40B4-BE49-F238E27FC236}">
                <a16:creationId xmlns:a16="http://schemas.microsoft.com/office/drawing/2014/main" id="{3390A489-E09E-B5CC-8D8C-E40B4B479471}"/>
              </a:ext>
            </a:extLst>
          </p:cNvPr>
          <p:cNvSpPr txBox="1"/>
          <p:nvPr/>
        </p:nvSpPr>
        <p:spPr>
          <a:xfrm>
            <a:off x="894526" y="2108145"/>
            <a:ext cx="10395265" cy="400110"/>
          </a:xfrm>
          <a:prstGeom prst="rect">
            <a:avLst/>
          </a:prstGeom>
          <a:noFill/>
        </p:spPr>
        <p:txBody>
          <a:bodyPr wrap="square" rtlCol="0">
            <a:spAutoFit/>
          </a:bodyPr>
          <a:lstStyle/>
          <a:p>
            <a:pPr>
              <a:spcBef>
                <a:spcPts val="1500"/>
              </a:spcBef>
              <a:defRPr/>
            </a:pPr>
            <a:r>
              <a:rPr kumimoji="1" lang="ja-JP" altLang="en-US" sz="2000" i="0" u="none" strike="noStrike" kern="1200" cap="none" spc="0" normalizeH="0" baseline="0" noProof="0" dirty="0">
                <a:ln>
                  <a:noFill/>
                </a:ln>
                <a:effectLst/>
                <a:uLnTx/>
                <a:uFillTx/>
                <a:latin typeface="+mn-ea"/>
                <a:cs typeface="+mn-cs"/>
              </a:rPr>
              <a:t>パーソナルスペースを確保することで、敬意や安全であることを表し、相手の不安を軽減。 </a:t>
            </a:r>
          </a:p>
        </p:txBody>
      </p:sp>
      <p:sp>
        <p:nvSpPr>
          <p:cNvPr id="16" name="正方形/長方形 15">
            <a:extLst>
              <a:ext uri="{FF2B5EF4-FFF2-40B4-BE49-F238E27FC236}">
                <a16:creationId xmlns:a16="http://schemas.microsoft.com/office/drawing/2014/main" id="{F13F4D38-58FC-8A69-3079-EDCC79A65E11}"/>
              </a:ext>
            </a:extLst>
          </p:cNvPr>
          <p:cNvSpPr/>
          <p:nvPr/>
        </p:nvSpPr>
        <p:spPr>
          <a:xfrm>
            <a:off x="1331428" y="2845337"/>
            <a:ext cx="2857309" cy="601250"/>
          </a:xfrm>
          <a:prstGeom prst="rect">
            <a:avLst/>
          </a:prstGeom>
          <a:solidFill>
            <a:schemeClr val="accent6">
              <a:lumMod val="40000"/>
              <a:lumOff val="6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dirty="0">
                <a:solidFill>
                  <a:schemeClr val="tx1"/>
                </a:solidFill>
              </a:rPr>
              <a:t>接近、接触は説明後</a:t>
            </a:r>
          </a:p>
        </p:txBody>
      </p:sp>
      <p:sp>
        <p:nvSpPr>
          <p:cNvPr id="17" name="正方形/長方形 16">
            <a:extLst>
              <a:ext uri="{FF2B5EF4-FFF2-40B4-BE49-F238E27FC236}">
                <a16:creationId xmlns:a16="http://schemas.microsoft.com/office/drawing/2014/main" id="{D3E2CFF5-DE1B-491D-BB51-2DB21FD411F0}"/>
              </a:ext>
            </a:extLst>
          </p:cNvPr>
          <p:cNvSpPr/>
          <p:nvPr/>
        </p:nvSpPr>
        <p:spPr>
          <a:xfrm>
            <a:off x="1331427" y="3522969"/>
            <a:ext cx="2857309" cy="601250"/>
          </a:xfrm>
          <a:prstGeom prst="rect">
            <a:avLst/>
          </a:prstGeom>
          <a:solidFill>
            <a:schemeClr val="accent6">
              <a:lumMod val="40000"/>
              <a:lumOff val="6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dirty="0">
                <a:solidFill>
                  <a:schemeClr val="tx1"/>
                </a:solidFill>
              </a:rPr>
              <a:t>ゆっくり移動</a:t>
            </a:r>
          </a:p>
          <a:p>
            <a:pPr algn="ctr"/>
            <a:r>
              <a:rPr lang="ja-JP" altLang="en-US" dirty="0">
                <a:solidFill>
                  <a:schemeClr val="tx1"/>
                </a:solidFill>
              </a:rPr>
              <a:t>急な動作は控える</a:t>
            </a:r>
          </a:p>
        </p:txBody>
      </p:sp>
      <p:sp>
        <p:nvSpPr>
          <p:cNvPr id="18" name="正方形/長方形 17">
            <a:extLst>
              <a:ext uri="{FF2B5EF4-FFF2-40B4-BE49-F238E27FC236}">
                <a16:creationId xmlns:a16="http://schemas.microsoft.com/office/drawing/2014/main" id="{124D79D0-F086-ED75-8115-3714DD5BFDCF}"/>
              </a:ext>
            </a:extLst>
          </p:cNvPr>
          <p:cNvSpPr/>
          <p:nvPr/>
        </p:nvSpPr>
        <p:spPr>
          <a:xfrm>
            <a:off x="1331426" y="4200601"/>
            <a:ext cx="2857309" cy="601250"/>
          </a:xfrm>
          <a:prstGeom prst="rect">
            <a:avLst/>
          </a:prstGeom>
          <a:solidFill>
            <a:schemeClr val="accent6">
              <a:lumMod val="40000"/>
              <a:lumOff val="6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dirty="0">
                <a:solidFill>
                  <a:schemeClr val="tx1"/>
                </a:solidFill>
              </a:rPr>
              <a:t>危険物ははずす</a:t>
            </a:r>
          </a:p>
        </p:txBody>
      </p:sp>
      <p:sp>
        <p:nvSpPr>
          <p:cNvPr id="19" name="正方形/長方形 18">
            <a:extLst>
              <a:ext uri="{FF2B5EF4-FFF2-40B4-BE49-F238E27FC236}">
                <a16:creationId xmlns:a16="http://schemas.microsoft.com/office/drawing/2014/main" id="{3DB20C1C-EBF1-9188-03E4-0E0FEAF9BA9B}"/>
              </a:ext>
            </a:extLst>
          </p:cNvPr>
          <p:cNvSpPr/>
          <p:nvPr/>
        </p:nvSpPr>
        <p:spPr>
          <a:xfrm>
            <a:off x="1346950" y="4878233"/>
            <a:ext cx="2857309" cy="601250"/>
          </a:xfrm>
          <a:prstGeom prst="rect">
            <a:avLst/>
          </a:prstGeom>
          <a:solidFill>
            <a:schemeClr val="accent6">
              <a:lumMod val="40000"/>
              <a:lumOff val="6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dirty="0">
                <a:solidFill>
                  <a:schemeClr val="tx1"/>
                </a:solidFill>
              </a:rPr>
              <a:t>患者に背を向けない</a:t>
            </a:r>
          </a:p>
        </p:txBody>
      </p:sp>
      <p:sp>
        <p:nvSpPr>
          <p:cNvPr id="20" name="正方形/長方形 19">
            <a:extLst>
              <a:ext uri="{FF2B5EF4-FFF2-40B4-BE49-F238E27FC236}">
                <a16:creationId xmlns:a16="http://schemas.microsoft.com/office/drawing/2014/main" id="{505869CA-EC4F-C9E8-3279-03CB436286B0}"/>
              </a:ext>
            </a:extLst>
          </p:cNvPr>
          <p:cNvSpPr/>
          <p:nvPr/>
        </p:nvSpPr>
        <p:spPr>
          <a:xfrm>
            <a:off x="1346949" y="5555865"/>
            <a:ext cx="2857309" cy="601250"/>
          </a:xfrm>
          <a:prstGeom prst="rect">
            <a:avLst/>
          </a:prstGeom>
          <a:solidFill>
            <a:schemeClr val="accent6">
              <a:lumMod val="40000"/>
              <a:lumOff val="6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dirty="0">
                <a:solidFill>
                  <a:schemeClr val="tx1"/>
                </a:solidFill>
              </a:rPr>
              <a:t>攻撃の意思が</a:t>
            </a:r>
            <a:endParaRPr lang="en-US" altLang="ja-JP" dirty="0">
              <a:solidFill>
                <a:schemeClr val="tx1"/>
              </a:solidFill>
            </a:endParaRPr>
          </a:p>
          <a:p>
            <a:pPr algn="ctr"/>
            <a:r>
              <a:rPr lang="ja-JP" altLang="en-US" dirty="0">
                <a:solidFill>
                  <a:schemeClr val="tx1"/>
                </a:solidFill>
              </a:rPr>
              <a:t>ないことを示す</a:t>
            </a:r>
          </a:p>
        </p:txBody>
      </p:sp>
      <p:sp>
        <p:nvSpPr>
          <p:cNvPr id="23" name="テキスト ボックス 22">
            <a:extLst>
              <a:ext uri="{FF2B5EF4-FFF2-40B4-BE49-F238E27FC236}">
                <a16:creationId xmlns:a16="http://schemas.microsoft.com/office/drawing/2014/main" id="{30DBE25E-67DB-F842-CB0B-C8322A195BA6}"/>
              </a:ext>
            </a:extLst>
          </p:cNvPr>
          <p:cNvSpPr txBox="1"/>
          <p:nvPr/>
        </p:nvSpPr>
        <p:spPr>
          <a:xfrm>
            <a:off x="7929615" y="2900757"/>
            <a:ext cx="5830870" cy="3270126"/>
          </a:xfrm>
          <a:prstGeom prst="rect">
            <a:avLst/>
          </a:prstGeom>
          <a:noFill/>
        </p:spPr>
        <p:txBody>
          <a:bodyPr wrap="square" rtlCol="0">
            <a:spAutoFit/>
          </a:bodyPr>
          <a:lstStyle/>
          <a:p>
            <a:pPr marL="342900" indent="-342900">
              <a:spcBef>
                <a:spcPts val="1500"/>
              </a:spcBef>
              <a:buFont typeface="Arial" panose="020B0604020202020204" pitchFamily="34" charset="0"/>
              <a:buChar char="•"/>
              <a:defRPr/>
            </a:pPr>
            <a:endParaRPr kumimoji="1" lang="ja-JP" altLang="en-US" i="0" u="none" strike="noStrike" kern="1200" cap="none" spc="0" normalizeH="0" baseline="0" noProof="0" dirty="0">
              <a:ln>
                <a:noFill/>
              </a:ln>
              <a:effectLst/>
              <a:uLnTx/>
              <a:uFillTx/>
              <a:latin typeface="+mn-ea"/>
              <a:cs typeface="+mn-cs"/>
            </a:endParaRPr>
          </a:p>
          <a:p>
            <a:pPr marL="342900" indent="-342900">
              <a:spcBef>
                <a:spcPts val="1500"/>
              </a:spcBef>
              <a:buFont typeface="Arial" panose="020B0604020202020204" pitchFamily="34" charset="0"/>
              <a:buChar char="•"/>
              <a:defRPr/>
            </a:pPr>
            <a:r>
              <a:rPr kumimoji="1" lang="ja-JP" altLang="en-US" i="0" u="none" strike="noStrike" kern="1200" cap="none" spc="0" normalizeH="0" baseline="0" noProof="0" dirty="0">
                <a:ln>
                  <a:noFill/>
                </a:ln>
                <a:effectLst/>
                <a:uLnTx/>
                <a:uFillTx/>
                <a:latin typeface="+mn-ea"/>
                <a:cs typeface="+mn-cs"/>
              </a:rPr>
              <a:t>出入口をふさがない</a:t>
            </a:r>
            <a:endParaRPr kumimoji="1" lang="en-US" altLang="ja-JP" i="0" u="none" strike="noStrike" kern="1200" cap="none" spc="0" normalizeH="0" baseline="0" noProof="0" dirty="0">
              <a:ln>
                <a:noFill/>
              </a:ln>
              <a:effectLst/>
              <a:uLnTx/>
              <a:uFillTx/>
              <a:latin typeface="+mn-ea"/>
              <a:cs typeface="+mn-cs"/>
            </a:endParaRPr>
          </a:p>
          <a:p>
            <a:pPr marL="342900" indent="-342900">
              <a:spcBef>
                <a:spcPts val="1500"/>
              </a:spcBef>
              <a:buFont typeface="Arial" panose="020B0604020202020204" pitchFamily="34" charset="0"/>
              <a:buChar char="•"/>
              <a:defRPr/>
            </a:pPr>
            <a:r>
              <a:rPr kumimoji="1" lang="ja-JP" altLang="en-US" i="0" u="none" strike="noStrike" kern="1200" cap="none" spc="0" normalizeH="0" baseline="0" noProof="0" dirty="0">
                <a:ln>
                  <a:noFill/>
                </a:ln>
                <a:effectLst/>
                <a:uLnTx/>
                <a:uFillTx/>
                <a:latin typeface="+mn-ea"/>
                <a:cs typeface="+mn-cs"/>
              </a:rPr>
              <a:t>お互いの退路を保つ</a:t>
            </a:r>
          </a:p>
          <a:p>
            <a:pPr marL="342900" indent="-342900">
              <a:spcBef>
                <a:spcPts val="1500"/>
              </a:spcBef>
              <a:buFont typeface="Arial" panose="020B0604020202020204" pitchFamily="34" charset="0"/>
              <a:buChar char="•"/>
              <a:defRPr/>
            </a:pPr>
            <a:r>
              <a:rPr kumimoji="1" lang="ja-JP" altLang="en-US" i="0" u="none" strike="noStrike" kern="1200" cap="none" spc="0" normalizeH="0" baseline="0" noProof="0" dirty="0">
                <a:ln>
                  <a:noFill/>
                </a:ln>
                <a:effectLst/>
                <a:uLnTx/>
                <a:uFillTx/>
                <a:latin typeface="+mn-ea"/>
                <a:cs typeface="+mn-cs"/>
              </a:rPr>
              <a:t>壁やコーナーにおいつめ</a:t>
            </a:r>
            <a:br>
              <a:rPr kumimoji="1" lang="en-US" altLang="ja-JP" i="0" u="none" strike="noStrike" kern="1200" cap="none" spc="0" normalizeH="0" baseline="0" noProof="0" dirty="0">
                <a:ln>
                  <a:noFill/>
                </a:ln>
                <a:effectLst/>
                <a:uLnTx/>
                <a:uFillTx/>
                <a:latin typeface="+mn-ea"/>
                <a:cs typeface="+mn-cs"/>
              </a:rPr>
            </a:br>
            <a:r>
              <a:rPr kumimoji="1" lang="ja-JP" altLang="en-US" i="0" u="none" strike="noStrike" kern="1200" cap="none" spc="0" normalizeH="0" baseline="0" noProof="0" dirty="0">
                <a:ln>
                  <a:noFill/>
                </a:ln>
                <a:effectLst/>
                <a:uLnTx/>
                <a:uFillTx/>
                <a:latin typeface="+mn-ea"/>
                <a:cs typeface="+mn-cs"/>
              </a:rPr>
              <a:t>られないようにする</a:t>
            </a:r>
            <a:endParaRPr kumimoji="1" lang="en-US" altLang="ja-JP" i="0" u="none" strike="noStrike" kern="1200" cap="none" spc="0" normalizeH="0" baseline="0" noProof="0" dirty="0">
              <a:ln>
                <a:noFill/>
              </a:ln>
              <a:effectLst/>
              <a:uLnTx/>
              <a:uFillTx/>
              <a:latin typeface="+mn-ea"/>
              <a:cs typeface="+mn-cs"/>
            </a:endParaRPr>
          </a:p>
          <a:p>
            <a:pPr marL="342900" indent="-342900">
              <a:spcBef>
                <a:spcPts val="1500"/>
              </a:spcBef>
              <a:buFont typeface="Arial" panose="020B0604020202020204" pitchFamily="34" charset="0"/>
              <a:buChar char="•"/>
              <a:defRPr/>
            </a:pPr>
            <a:r>
              <a:rPr kumimoji="1" lang="ja-JP" altLang="en-US" i="0" u="none" strike="noStrike" kern="1200" cap="none" spc="0" normalizeH="0" baseline="0" noProof="0" dirty="0">
                <a:ln>
                  <a:noFill/>
                </a:ln>
                <a:effectLst/>
                <a:uLnTx/>
                <a:uFillTx/>
                <a:latin typeface="+mn-ea"/>
                <a:cs typeface="+mn-cs"/>
              </a:rPr>
              <a:t>通常より広いスペースを</a:t>
            </a:r>
            <a:br>
              <a:rPr kumimoji="1" lang="en-US" altLang="ja-JP" i="0" u="none" strike="noStrike" kern="1200" cap="none" spc="0" normalizeH="0" baseline="0" noProof="0" dirty="0">
                <a:ln>
                  <a:noFill/>
                </a:ln>
                <a:effectLst/>
                <a:uLnTx/>
                <a:uFillTx/>
                <a:latin typeface="+mn-ea"/>
                <a:cs typeface="+mn-cs"/>
              </a:rPr>
            </a:br>
            <a:r>
              <a:rPr kumimoji="1" lang="ja-JP" altLang="en-US" i="0" u="none" strike="noStrike" kern="1200" cap="none" spc="0" normalizeH="0" baseline="0" noProof="0" dirty="0">
                <a:ln>
                  <a:noFill/>
                </a:ln>
                <a:effectLst/>
                <a:uLnTx/>
                <a:uFillTx/>
                <a:latin typeface="+mn-ea"/>
                <a:cs typeface="+mn-cs"/>
              </a:rPr>
              <a:t>保つ</a:t>
            </a:r>
          </a:p>
          <a:p>
            <a:pPr marL="342900" indent="-342900">
              <a:spcBef>
                <a:spcPts val="1500"/>
              </a:spcBef>
              <a:buFont typeface="Arial" panose="020B0604020202020204" pitchFamily="34" charset="0"/>
              <a:buChar char="•"/>
              <a:defRPr/>
            </a:pPr>
            <a:r>
              <a:rPr kumimoji="1" lang="ja-JP" altLang="en-US" i="0" u="none" strike="noStrike" kern="1200" cap="none" spc="0" normalizeH="0" baseline="0" noProof="0" dirty="0">
                <a:ln>
                  <a:noFill/>
                </a:ln>
                <a:effectLst/>
                <a:uLnTx/>
                <a:uFillTx/>
                <a:latin typeface="+mn-ea"/>
                <a:cs typeface="+mn-cs"/>
              </a:rPr>
              <a:t>立ち位置への配慮</a:t>
            </a:r>
          </a:p>
        </p:txBody>
      </p:sp>
      <p:sp>
        <p:nvSpPr>
          <p:cNvPr id="4" name="テキスト ボックス 3">
            <a:extLst>
              <a:ext uri="{FF2B5EF4-FFF2-40B4-BE49-F238E27FC236}">
                <a16:creationId xmlns:a16="http://schemas.microsoft.com/office/drawing/2014/main" id="{E227CCA2-E14C-B808-5E3B-28A6A5E772CB}"/>
              </a:ext>
            </a:extLst>
          </p:cNvPr>
          <p:cNvSpPr txBox="1"/>
          <p:nvPr/>
        </p:nvSpPr>
        <p:spPr>
          <a:xfrm>
            <a:off x="7856379" y="2931797"/>
            <a:ext cx="4335621" cy="400110"/>
          </a:xfrm>
          <a:prstGeom prst="rect">
            <a:avLst/>
          </a:prstGeom>
          <a:noFill/>
        </p:spPr>
        <p:txBody>
          <a:bodyPr wrap="square" rtlCol="0">
            <a:spAutoFit/>
          </a:bodyPr>
          <a:lstStyle/>
          <a:p>
            <a:pPr>
              <a:spcBef>
                <a:spcPts val="1500"/>
              </a:spcBef>
              <a:defRPr/>
            </a:pPr>
            <a:r>
              <a:rPr kumimoji="1" lang="ja-JP" altLang="en-US" sz="2000" i="0" u="sng" strike="noStrike" kern="1200" cap="none" spc="0" normalizeH="0" baseline="0" noProof="0" dirty="0">
                <a:ln>
                  <a:noFill/>
                </a:ln>
                <a:effectLst/>
                <a:uLnTx/>
                <a:uFillTx/>
                <a:latin typeface="+mn-ea"/>
                <a:cs typeface="+mn-cs"/>
              </a:rPr>
              <a:t>患者・スタッフの安全に配慮</a:t>
            </a:r>
          </a:p>
        </p:txBody>
      </p:sp>
      <p:sp>
        <p:nvSpPr>
          <p:cNvPr id="5" name="テキスト ボックス 4">
            <a:extLst>
              <a:ext uri="{FF2B5EF4-FFF2-40B4-BE49-F238E27FC236}">
                <a16:creationId xmlns:a16="http://schemas.microsoft.com/office/drawing/2014/main" id="{F76172DF-8A96-C38F-4E25-C234E3DE321D}"/>
              </a:ext>
            </a:extLst>
          </p:cNvPr>
          <p:cNvSpPr txBox="1"/>
          <p:nvPr/>
        </p:nvSpPr>
        <p:spPr>
          <a:xfrm>
            <a:off x="769835" y="6367528"/>
            <a:ext cx="10506811" cy="492443"/>
          </a:xfrm>
          <a:prstGeom prst="rect">
            <a:avLst/>
          </a:prstGeom>
          <a:noFill/>
        </p:spPr>
        <p:txBody>
          <a:bodyPr wrap="square" rtlCol="0">
            <a:spAutoFit/>
          </a:bodyPr>
          <a:lstStyle/>
          <a:p>
            <a:pPr algn="r"/>
            <a:r>
              <a:rPr kumimoji="1" lang="en-US" altLang="ja-JP" sz="1300" dirty="0">
                <a:latin typeface="+mn-ea"/>
              </a:rPr>
              <a:t>NICE: Violence and aggression: short-term management in mental health,</a:t>
            </a:r>
            <a:r>
              <a:rPr lang="ja-JP" altLang="en-US" sz="1300" dirty="0">
                <a:latin typeface="+mn-ea"/>
              </a:rPr>
              <a:t> </a:t>
            </a:r>
            <a:r>
              <a:rPr kumimoji="1" lang="en-US" altLang="ja-JP" sz="1300" dirty="0">
                <a:latin typeface="+mn-ea"/>
              </a:rPr>
              <a:t>health and community settings, NICE guideline[NG10], 2015</a:t>
            </a:r>
          </a:p>
          <a:p>
            <a:pPr algn="r"/>
            <a:r>
              <a:rPr kumimoji="1" lang="ja-JP" altLang="en-US" sz="1300" dirty="0">
                <a:latin typeface="+mn-ea"/>
              </a:rPr>
              <a:t>日本精神科救急学会：精神科救急医療ガイドライン，</a:t>
            </a:r>
            <a:r>
              <a:rPr kumimoji="1" lang="en-US" altLang="ja-JP" sz="1300" dirty="0">
                <a:latin typeface="+mn-ea"/>
              </a:rPr>
              <a:t>2022</a:t>
            </a:r>
            <a:r>
              <a:rPr kumimoji="1" lang="ja-JP" altLang="en-US" sz="1300" dirty="0">
                <a:latin typeface="+mn-ea"/>
              </a:rPr>
              <a:t>版</a:t>
            </a:r>
          </a:p>
        </p:txBody>
      </p:sp>
      <p:pic>
        <p:nvPicPr>
          <p:cNvPr id="24" name="図 23" descr="おもちゃ, 挿絵 が含まれている画像&#10;&#10;AI によって生成されたコンテンツは間違っている可能性があります。">
            <a:extLst>
              <a:ext uri="{FF2B5EF4-FFF2-40B4-BE49-F238E27FC236}">
                <a16:creationId xmlns:a16="http://schemas.microsoft.com/office/drawing/2014/main" id="{757C46B5-4262-C67D-45BE-53C6FCAE0441}"/>
              </a:ext>
            </a:extLst>
          </p:cNvPr>
          <p:cNvPicPr>
            <a:picLocks noChangeAspect="1"/>
          </p:cNvPicPr>
          <p:nvPr/>
        </p:nvPicPr>
        <p:blipFill>
          <a:blip r:embed="rId6">
            <a:alphaModFix amt="0"/>
            <a:extLst>
              <a:ext uri="{28A0092B-C50C-407E-A947-70E740481C1C}">
                <a14:useLocalDpi xmlns:a14="http://schemas.microsoft.com/office/drawing/2010/main" val="0"/>
              </a:ext>
            </a:extLst>
          </a:blip>
          <a:stretch>
            <a:fillRect/>
          </a:stretch>
        </p:blipFill>
        <p:spPr>
          <a:xfrm>
            <a:off x="4946226" y="2388633"/>
            <a:ext cx="2403921" cy="3657081"/>
          </a:xfrm>
          <a:prstGeom prst="rect">
            <a:avLst/>
          </a:prstGeom>
        </p:spPr>
      </p:pic>
      <p:sp>
        <p:nvSpPr>
          <p:cNvPr id="10" name="テキスト ボックス 9">
            <a:extLst>
              <a:ext uri="{FF2B5EF4-FFF2-40B4-BE49-F238E27FC236}">
                <a16:creationId xmlns:a16="http://schemas.microsoft.com/office/drawing/2014/main" id="{A53984D4-0921-937F-7645-CC5020894C10}"/>
              </a:ext>
            </a:extLst>
          </p:cNvPr>
          <p:cNvSpPr txBox="1"/>
          <p:nvPr/>
        </p:nvSpPr>
        <p:spPr>
          <a:xfrm>
            <a:off x="3025765" y="705174"/>
            <a:ext cx="6279797" cy="646331"/>
          </a:xfrm>
          <a:prstGeom prst="rect">
            <a:avLst/>
          </a:prstGeom>
          <a:noFill/>
        </p:spPr>
        <p:txBody>
          <a:bodyPr wrap="square" rtlCol="0">
            <a:spAutoFit/>
          </a:bodyPr>
          <a:lstStyle/>
          <a:p>
            <a:r>
              <a:rPr kumimoji="1" lang="ja-JP" altLang="en-US" sz="3600" dirty="0"/>
              <a:t>ディエスカレーションの方法</a:t>
            </a:r>
          </a:p>
        </p:txBody>
      </p:sp>
      <p:sp>
        <p:nvSpPr>
          <p:cNvPr id="11" name="四角形: 角を丸くする 10">
            <a:extLst>
              <a:ext uri="{FF2B5EF4-FFF2-40B4-BE49-F238E27FC236}">
                <a16:creationId xmlns:a16="http://schemas.microsoft.com/office/drawing/2014/main" id="{AA29D446-E878-B7DF-73DD-E4FB3FB4ECB9}"/>
              </a:ext>
            </a:extLst>
          </p:cNvPr>
          <p:cNvSpPr/>
          <p:nvPr/>
        </p:nvSpPr>
        <p:spPr>
          <a:xfrm>
            <a:off x="1109428" y="617061"/>
            <a:ext cx="1777010" cy="711428"/>
          </a:xfrm>
          <a:prstGeom prst="roundRect">
            <a:avLst/>
          </a:prstGeom>
          <a:solidFill>
            <a:schemeClr val="accent6">
              <a:lumMod val="20000"/>
              <a:lumOff val="80000"/>
            </a:schemeClr>
          </a:solidFill>
          <a:ln w="19050">
            <a:solidFill>
              <a:schemeClr val="accent6">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2" name="テキスト ボックス 11">
            <a:extLst>
              <a:ext uri="{FF2B5EF4-FFF2-40B4-BE49-F238E27FC236}">
                <a16:creationId xmlns:a16="http://schemas.microsoft.com/office/drawing/2014/main" id="{C246509E-58C0-2790-C247-B6B0525D4A71}"/>
              </a:ext>
            </a:extLst>
          </p:cNvPr>
          <p:cNvSpPr txBox="1"/>
          <p:nvPr/>
        </p:nvSpPr>
        <p:spPr>
          <a:xfrm>
            <a:off x="1487134" y="705174"/>
            <a:ext cx="1354918" cy="584775"/>
          </a:xfrm>
          <a:prstGeom prst="rect">
            <a:avLst/>
          </a:prstGeom>
          <a:noFill/>
        </p:spPr>
        <p:txBody>
          <a:bodyPr wrap="square" rtlCol="0">
            <a:spAutoFit/>
          </a:bodyPr>
          <a:lstStyle/>
          <a:p>
            <a:r>
              <a:rPr kumimoji="1" lang="ja-JP" altLang="en-US" sz="3200" dirty="0">
                <a:latin typeface="+mn-ea"/>
              </a:rPr>
              <a:t>介入</a:t>
            </a:r>
          </a:p>
        </p:txBody>
      </p:sp>
      <p:cxnSp>
        <p:nvCxnSpPr>
          <p:cNvPr id="14" name="直線コネクタ 13">
            <a:extLst>
              <a:ext uri="{FF2B5EF4-FFF2-40B4-BE49-F238E27FC236}">
                <a16:creationId xmlns:a16="http://schemas.microsoft.com/office/drawing/2014/main" id="{68F09FBC-CE93-479B-079A-924C06EDB577}"/>
              </a:ext>
            </a:extLst>
          </p:cNvPr>
          <p:cNvCxnSpPr>
            <a:cxnSpLocks/>
          </p:cNvCxnSpPr>
          <p:nvPr/>
        </p:nvCxnSpPr>
        <p:spPr>
          <a:xfrm>
            <a:off x="2796681" y="1328489"/>
            <a:ext cx="6463066" cy="0"/>
          </a:xfrm>
          <a:prstGeom prst="line">
            <a:avLst/>
          </a:prstGeom>
          <a:ln>
            <a:solidFill>
              <a:schemeClr val="accent6">
                <a:lumMod val="40000"/>
                <a:lumOff val="60000"/>
              </a:schemeClr>
            </a:solidFill>
          </a:ln>
        </p:spPr>
        <p:style>
          <a:lnRef idx="1">
            <a:schemeClr val="accent6"/>
          </a:lnRef>
          <a:fillRef idx="0">
            <a:schemeClr val="accent6"/>
          </a:fillRef>
          <a:effectRef idx="0">
            <a:schemeClr val="accent6"/>
          </a:effectRef>
          <a:fontRef idx="minor">
            <a:schemeClr val="tx1"/>
          </a:fontRef>
        </p:style>
      </p:cxnSp>
      <p:sp>
        <p:nvSpPr>
          <p:cNvPr id="6" name="テキスト ボックス 5">
            <a:extLst>
              <a:ext uri="{FF2B5EF4-FFF2-40B4-BE49-F238E27FC236}">
                <a16:creationId xmlns:a16="http://schemas.microsoft.com/office/drawing/2014/main" id="{D5E63674-6602-D6C1-6A43-F6120B57C3F7}"/>
              </a:ext>
            </a:extLst>
          </p:cNvPr>
          <p:cNvSpPr txBox="1"/>
          <p:nvPr/>
        </p:nvSpPr>
        <p:spPr>
          <a:xfrm>
            <a:off x="4799874" y="5885210"/>
            <a:ext cx="1223366" cy="230832"/>
          </a:xfrm>
          <a:prstGeom prst="rect">
            <a:avLst/>
          </a:prstGeom>
          <a:noFill/>
        </p:spPr>
        <p:txBody>
          <a:bodyPr wrap="square" rtlCol="0">
            <a:spAutoFit/>
          </a:bodyPr>
          <a:lstStyle/>
          <a:p>
            <a:r>
              <a:rPr kumimoji="1" lang="ja-JP" altLang="en-US" sz="900" dirty="0"/>
              <a:t>パーソナルスペース</a:t>
            </a:r>
          </a:p>
        </p:txBody>
      </p:sp>
      <p:pic>
        <p:nvPicPr>
          <p:cNvPr id="15" name="13">
            <a:hlinkClick r:id="" action="ppaction://media"/>
            <a:extLst>
              <a:ext uri="{FF2B5EF4-FFF2-40B4-BE49-F238E27FC236}">
                <a16:creationId xmlns:a16="http://schemas.microsoft.com/office/drawing/2014/main" id="{BD450EF8-80A5-694E-856B-D2A55466A43E}"/>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09269" y="6093225"/>
            <a:ext cx="609600" cy="609600"/>
          </a:xfrm>
          <a:prstGeom prst="rect">
            <a:avLst/>
          </a:prstGeom>
        </p:spPr>
      </p:pic>
    </p:spTree>
    <p:extLst>
      <p:ext uri="{BB962C8B-B14F-4D97-AF65-F5344CB8AC3E}">
        <p14:creationId xmlns:p14="http://schemas.microsoft.com/office/powerpoint/2010/main" val="3289904980"/>
      </p:ext>
    </p:extLst>
  </p:cSld>
  <p:clrMapOvr>
    <a:masterClrMapping/>
  </p:clrMapOvr>
  <mc:AlternateContent xmlns:mc="http://schemas.openxmlformats.org/markup-compatibility/2006" xmlns:p14="http://schemas.microsoft.com/office/powerpoint/2010/main">
    <mc:Choice Requires="p14">
      <p:transition spd="slow" p14:dur="2000" advTm="67000"/>
    </mc:Choice>
    <mc:Fallback xmlns="">
      <p:transition spd="slow" advTm="6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65977"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5"/>
                </p:tgtEl>
              </p:cMediaNode>
            </p:audio>
          </p:childTnLst>
        </p:cTn>
      </p:par>
    </p:tnLst>
  </p:timing>
  <p:extLst>
    <p:ext uri="{E180D4A7-C9FB-4DFB-919C-405C955672EB}">
      <p14:showEvtLst xmlns:p14="http://schemas.microsoft.com/office/powerpoint/2010/main">
        <p14:playEvt time="43" objId="15"/>
        <p14:stopEvt time="66043" objId="15"/>
      </p14:showEvtLst>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364AA0-EC38-3257-039A-45DD3271CF11}"/>
            </a:ext>
          </a:extLst>
        </p:cNvPr>
        <p:cNvGrpSpPr/>
        <p:nvPr/>
      </p:nvGrpSpPr>
      <p:grpSpPr>
        <a:xfrm>
          <a:off x="0" y="0"/>
          <a:ext cx="0" cy="0"/>
          <a:chOff x="0" y="0"/>
          <a:chExt cx="0" cy="0"/>
        </a:xfrm>
      </p:grpSpPr>
      <p:grpSp>
        <p:nvGrpSpPr>
          <p:cNvPr id="97" name="グループ化 96">
            <a:extLst>
              <a:ext uri="{FF2B5EF4-FFF2-40B4-BE49-F238E27FC236}">
                <a16:creationId xmlns:a16="http://schemas.microsoft.com/office/drawing/2014/main" id="{A13DF17B-F3F3-7F7A-78F3-B726EB37EF8F}"/>
              </a:ext>
            </a:extLst>
          </p:cNvPr>
          <p:cNvGrpSpPr/>
          <p:nvPr/>
        </p:nvGrpSpPr>
        <p:grpSpPr>
          <a:xfrm>
            <a:off x="-9149" y="0"/>
            <a:ext cx="666276" cy="6858000"/>
            <a:chOff x="-9149" y="0"/>
            <a:chExt cx="666276" cy="6858000"/>
          </a:xfrm>
        </p:grpSpPr>
        <p:sp>
          <p:nvSpPr>
            <p:cNvPr id="98" name="正方形/長方形 97">
              <a:extLst>
                <a:ext uri="{FF2B5EF4-FFF2-40B4-BE49-F238E27FC236}">
                  <a16:creationId xmlns:a16="http://schemas.microsoft.com/office/drawing/2014/main" id="{4FBA88FB-825D-006B-85F1-33922C563DAB}"/>
                </a:ext>
              </a:extLst>
            </p:cNvPr>
            <p:cNvSpPr/>
            <p:nvPr/>
          </p:nvSpPr>
          <p:spPr>
            <a:xfrm>
              <a:off x="-9149" y="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9" name="正方形/長方形 98">
              <a:extLst>
                <a:ext uri="{FF2B5EF4-FFF2-40B4-BE49-F238E27FC236}">
                  <a16:creationId xmlns:a16="http://schemas.microsoft.com/office/drawing/2014/main" id="{17A60FD1-8DF3-7EB4-6F98-7F6A0272502D}"/>
                </a:ext>
              </a:extLst>
            </p:cNvPr>
            <p:cNvSpPr/>
            <p:nvPr/>
          </p:nvSpPr>
          <p:spPr>
            <a:xfrm>
              <a:off x="212943" y="60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0" name="正方形/長方形 99">
              <a:extLst>
                <a:ext uri="{FF2B5EF4-FFF2-40B4-BE49-F238E27FC236}">
                  <a16:creationId xmlns:a16="http://schemas.microsoft.com/office/drawing/2014/main" id="{8A52BD8E-FE8E-A2DC-565F-FCA45111D48C}"/>
                </a:ext>
              </a:extLst>
            </p:cNvPr>
            <p:cNvSpPr/>
            <p:nvPr/>
          </p:nvSpPr>
          <p:spPr>
            <a:xfrm>
              <a:off x="435035" y="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1" name="正方形/長方形 100">
              <a:extLst>
                <a:ext uri="{FF2B5EF4-FFF2-40B4-BE49-F238E27FC236}">
                  <a16:creationId xmlns:a16="http://schemas.microsoft.com/office/drawing/2014/main" id="{005EF558-17C0-3E16-4BC1-A1CBCFF71E60}"/>
                </a:ext>
              </a:extLst>
            </p:cNvPr>
            <p:cNvSpPr/>
            <p:nvPr/>
          </p:nvSpPr>
          <p:spPr>
            <a:xfrm>
              <a:off x="-9149" y="120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2" name="正方形/長方形 101">
              <a:extLst>
                <a:ext uri="{FF2B5EF4-FFF2-40B4-BE49-F238E27FC236}">
                  <a16:creationId xmlns:a16="http://schemas.microsoft.com/office/drawing/2014/main" id="{113A84E0-28BB-8F93-DA0D-2EB851EFE4F5}"/>
                </a:ext>
              </a:extLst>
            </p:cNvPr>
            <p:cNvSpPr/>
            <p:nvPr/>
          </p:nvSpPr>
          <p:spPr>
            <a:xfrm>
              <a:off x="212943" y="1803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3" name="正方形/長方形 102">
              <a:extLst>
                <a:ext uri="{FF2B5EF4-FFF2-40B4-BE49-F238E27FC236}">
                  <a16:creationId xmlns:a16="http://schemas.microsoft.com/office/drawing/2014/main" id="{9025B9D5-DE32-5D5A-2AEC-12F97833CDB4}"/>
                </a:ext>
              </a:extLst>
            </p:cNvPr>
            <p:cNvSpPr/>
            <p:nvPr/>
          </p:nvSpPr>
          <p:spPr>
            <a:xfrm>
              <a:off x="435035" y="120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4" name="正方形/長方形 103">
              <a:extLst>
                <a:ext uri="{FF2B5EF4-FFF2-40B4-BE49-F238E27FC236}">
                  <a16:creationId xmlns:a16="http://schemas.microsoft.com/office/drawing/2014/main" id="{71D630DB-6B32-A586-545A-5FC45FDF466F}"/>
                </a:ext>
              </a:extLst>
            </p:cNvPr>
            <p:cNvSpPr/>
            <p:nvPr/>
          </p:nvSpPr>
          <p:spPr>
            <a:xfrm>
              <a:off x="-9149" y="2405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5" name="正方形/長方形 104">
              <a:extLst>
                <a:ext uri="{FF2B5EF4-FFF2-40B4-BE49-F238E27FC236}">
                  <a16:creationId xmlns:a16="http://schemas.microsoft.com/office/drawing/2014/main" id="{1C63489D-7156-217F-4433-0B75C2E06B85}"/>
                </a:ext>
              </a:extLst>
            </p:cNvPr>
            <p:cNvSpPr/>
            <p:nvPr/>
          </p:nvSpPr>
          <p:spPr>
            <a:xfrm>
              <a:off x="212943" y="3006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6" name="正方形/長方形 105">
              <a:extLst>
                <a:ext uri="{FF2B5EF4-FFF2-40B4-BE49-F238E27FC236}">
                  <a16:creationId xmlns:a16="http://schemas.microsoft.com/office/drawing/2014/main" id="{5A54EAE6-6345-ADDF-40BC-8014C3561250}"/>
                </a:ext>
              </a:extLst>
            </p:cNvPr>
            <p:cNvSpPr/>
            <p:nvPr/>
          </p:nvSpPr>
          <p:spPr>
            <a:xfrm>
              <a:off x="435035" y="2405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7" name="正方形/長方形 106">
              <a:extLst>
                <a:ext uri="{FF2B5EF4-FFF2-40B4-BE49-F238E27FC236}">
                  <a16:creationId xmlns:a16="http://schemas.microsoft.com/office/drawing/2014/main" id="{CCFC25F7-F160-B939-5365-500777D32811}"/>
                </a:ext>
              </a:extLst>
            </p:cNvPr>
            <p:cNvSpPr/>
            <p:nvPr/>
          </p:nvSpPr>
          <p:spPr>
            <a:xfrm>
              <a:off x="-9149" y="3607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8" name="正方形/長方形 107">
              <a:extLst>
                <a:ext uri="{FF2B5EF4-FFF2-40B4-BE49-F238E27FC236}">
                  <a16:creationId xmlns:a16="http://schemas.microsoft.com/office/drawing/2014/main" id="{E447E5B2-8365-7FDA-8842-BE23F5E47E07}"/>
                </a:ext>
              </a:extLst>
            </p:cNvPr>
            <p:cNvSpPr/>
            <p:nvPr/>
          </p:nvSpPr>
          <p:spPr>
            <a:xfrm>
              <a:off x="212943" y="4208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9" name="正方形/長方形 108">
              <a:extLst>
                <a:ext uri="{FF2B5EF4-FFF2-40B4-BE49-F238E27FC236}">
                  <a16:creationId xmlns:a16="http://schemas.microsoft.com/office/drawing/2014/main" id="{5F6FB0D2-7FD1-60DD-9046-EF67610E14C8}"/>
                </a:ext>
              </a:extLst>
            </p:cNvPr>
            <p:cNvSpPr/>
            <p:nvPr/>
          </p:nvSpPr>
          <p:spPr>
            <a:xfrm>
              <a:off x="435035" y="3607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0" name="正方形/長方形 109">
              <a:extLst>
                <a:ext uri="{FF2B5EF4-FFF2-40B4-BE49-F238E27FC236}">
                  <a16:creationId xmlns:a16="http://schemas.microsoft.com/office/drawing/2014/main" id="{E8E1404C-25E9-33C4-002D-48C9093AB44B}"/>
                </a:ext>
              </a:extLst>
            </p:cNvPr>
            <p:cNvSpPr/>
            <p:nvPr/>
          </p:nvSpPr>
          <p:spPr>
            <a:xfrm>
              <a:off x="-9149" y="4810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1" name="正方形/長方形 110">
              <a:extLst>
                <a:ext uri="{FF2B5EF4-FFF2-40B4-BE49-F238E27FC236}">
                  <a16:creationId xmlns:a16="http://schemas.microsoft.com/office/drawing/2014/main" id="{9D0999FC-9A33-B773-EB06-D4224F6BB7C5}"/>
                </a:ext>
              </a:extLst>
            </p:cNvPr>
            <p:cNvSpPr/>
            <p:nvPr/>
          </p:nvSpPr>
          <p:spPr>
            <a:xfrm>
              <a:off x="212943" y="541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2" name="正方形/長方形 111">
              <a:extLst>
                <a:ext uri="{FF2B5EF4-FFF2-40B4-BE49-F238E27FC236}">
                  <a16:creationId xmlns:a16="http://schemas.microsoft.com/office/drawing/2014/main" id="{F551D7AD-0965-7829-84AF-CCC16048374E}"/>
                </a:ext>
              </a:extLst>
            </p:cNvPr>
            <p:cNvSpPr/>
            <p:nvPr/>
          </p:nvSpPr>
          <p:spPr>
            <a:xfrm>
              <a:off x="435035" y="4810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3" name="正方形/長方形 112">
              <a:extLst>
                <a:ext uri="{FF2B5EF4-FFF2-40B4-BE49-F238E27FC236}">
                  <a16:creationId xmlns:a16="http://schemas.microsoft.com/office/drawing/2014/main" id="{DCB36C76-CAFD-FFD0-9133-825F9EA4B5E0}"/>
                </a:ext>
              </a:extLst>
            </p:cNvPr>
            <p:cNvSpPr/>
            <p:nvPr/>
          </p:nvSpPr>
          <p:spPr>
            <a:xfrm>
              <a:off x="-9149" y="601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4" name="正方形/長方形 113">
              <a:extLst>
                <a:ext uri="{FF2B5EF4-FFF2-40B4-BE49-F238E27FC236}">
                  <a16:creationId xmlns:a16="http://schemas.microsoft.com/office/drawing/2014/main" id="{E5F8E7EC-3B41-FB5D-2E39-0032360B46E8}"/>
                </a:ext>
              </a:extLst>
            </p:cNvPr>
            <p:cNvSpPr/>
            <p:nvPr/>
          </p:nvSpPr>
          <p:spPr>
            <a:xfrm>
              <a:off x="212943" y="6613750"/>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5" name="正方形/長方形 114">
              <a:extLst>
                <a:ext uri="{FF2B5EF4-FFF2-40B4-BE49-F238E27FC236}">
                  <a16:creationId xmlns:a16="http://schemas.microsoft.com/office/drawing/2014/main" id="{C1464821-29C3-C7EB-F2CC-B5EAC59F7783}"/>
                </a:ext>
              </a:extLst>
            </p:cNvPr>
            <p:cNvSpPr/>
            <p:nvPr/>
          </p:nvSpPr>
          <p:spPr>
            <a:xfrm>
              <a:off x="435035" y="601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16" name="グループ化 115">
            <a:extLst>
              <a:ext uri="{FF2B5EF4-FFF2-40B4-BE49-F238E27FC236}">
                <a16:creationId xmlns:a16="http://schemas.microsoft.com/office/drawing/2014/main" id="{FB6830ED-F8DB-DC37-9A74-3BF1BFF982B2}"/>
              </a:ext>
            </a:extLst>
          </p:cNvPr>
          <p:cNvGrpSpPr/>
          <p:nvPr/>
        </p:nvGrpSpPr>
        <p:grpSpPr>
          <a:xfrm>
            <a:off x="11534873" y="1"/>
            <a:ext cx="666276" cy="6858000"/>
            <a:chOff x="11534873" y="1"/>
            <a:chExt cx="666276" cy="6858000"/>
          </a:xfrm>
        </p:grpSpPr>
        <p:sp>
          <p:nvSpPr>
            <p:cNvPr id="117" name="正方形/長方形 116">
              <a:extLst>
                <a:ext uri="{FF2B5EF4-FFF2-40B4-BE49-F238E27FC236}">
                  <a16:creationId xmlns:a16="http://schemas.microsoft.com/office/drawing/2014/main" id="{4C1D2667-8FBF-B176-782A-28C443EE9830}"/>
                </a:ext>
              </a:extLst>
            </p:cNvPr>
            <p:cNvSpPr/>
            <p:nvPr/>
          </p:nvSpPr>
          <p:spPr>
            <a:xfrm>
              <a:off x="11534873" y="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8" name="正方形/長方形 117">
              <a:extLst>
                <a:ext uri="{FF2B5EF4-FFF2-40B4-BE49-F238E27FC236}">
                  <a16:creationId xmlns:a16="http://schemas.microsoft.com/office/drawing/2014/main" id="{522185FF-ADCD-CA0B-A472-121BF53D0944}"/>
                </a:ext>
              </a:extLst>
            </p:cNvPr>
            <p:cNvSpPr/>
            <p:nvPr/>
          </p:nvSpPr>
          <p:spPr>
            <a:xfrm>
              <a:off x="11756965" y="60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9" name="正方形/長方形 118">
              <a:extLst>
                <a:ext uri="{FF2B5EF4-FFF2-40B4-BE49-F238E27FC236}">
                  <a16:creationId xmlns:a16="http://schemas.microsoft.com/office/drawing/2014/main" id="{277904E8-3CC8-9D75-C576-1F96ECE8ADBC}"/>
                </a:ext>
              </a:extLst>
            </p:cNvPr>
            <p:cNvSpPr/>
            <p:nvPr/>
          </p:nvSpPr>
          <p:spPr>
            <a:xfrm>
              <a:off x="11979057" y="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0" name="正方形/長方形 119">
              <a:extLst>
                <a:ext uri="{FF2B5EF4-FFF2-40B4-BE49-F238E27FC236}">
                  <a16:creationId xmlns:a16="http://schemas.microsoft.com/office/drawing/2014/main" id="{2CD5BD7E-02B6-EABB-96CF-8D3D635BA62E}"/>
                </a:ext>
              </a:extLst>
            </p:cNvPr>
            <p:cNvSpPr/>
            <p:nvPr/>
          </p:nvSpPr>
          <p:spPr>
            <a:xfrm>
              <a:off x="11534873" y="120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1" name="正方形/長方形 120">
              <a:extLst>
                <a:ext uri="{FF2B5EF4-FFF2-40B4-BE49-F238E27FC236}">
                  <a16:creationId xmlns:a16="http://schemas.microsoft.com/office/drawing/2014/main" id="{F6104626-577C-74EA-EB1C-3BCCF4DB2794}"/>
                </a:ext>
              </a:extLst>
            </p:cNvPr>
            <p:cNvSpPr/>
            <p:nvPr/>
          </p:nvSpPr>
          <p:spPr>
            <a:xfrm>
              <a:off x="11756965" y="1803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2" name="正方形/長方形 121">
              <a:extLst>
                <a:ext uri="{FF2B5EF4-FFF2-40B4-BE49-F238E27FC236}">
                  <a16:creationId xmlns:a16="http://schemas.microsoft.com/office/drawing/2014/main" id="{4467FDB6-20B9-89DC-5FD2-662CE530BF1F}"/>
                </a:ext>
              </a:extLst>
            </p:cNvPr>
            <p:cNvSpPr/>
            <p:nvPr/>
          </p:nvSpPr>
          <p:spPr>
            <a:xfrm>
              <a:off x="11979057" y="120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3" name="正方形/長方形 122">
              <a:extLst>
                <a:ext uri="{FF2B5EF4-FFF2-40B4-BE49-F238E27FC236}">
                  <a16:creationId xmlns:a16="http://schemas.microsoft.com/office/drawing/2014/main" id="{96E59DF4-8456-275E-16B8-DAF0BBF09D69}"/>
                </a:ext>
              </a:extLst>
            </p:cNvPr>
            <p:cNvSpPr/>
            <p:nvPr/>
          </p:nvSpPr>
          <p:spPr>
            <a:xfrm>
              <a:off x="11534873" y="2405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4" name="正方形/長方形 123">
              <a:extLst>
                <a:ext uri="{FF2B5EF4-FFF2-40B4-BE49-F238E27FC236}">
                  <a16:creationId xmlns:a16="http://schemas.microsoft.com/office/drawing/2014/main" id="{522346D4-5FB3-48B4-9355-09F1A7FB06FD}"/>
                </a:ext>
              </a:extLst>
            </p:cNvPr>
            <p:cNvSpPr/>
            <p:nvPr/>
          </p:nvSpPr>
          <p:spPr>
            <a:xfrm>
              <a:off x="11756965" y="3006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5" name="正方形/長方形 124">
              <a:extLst>
                <a:ext uri="{FF2B5EF4-FFF2-40B4-BE49-F238E27FC236}">
                  <a16:creationId xmlns:a16="http://schemas.microsoft.com/office/drawing/2014/main" id="{5C2BC80B-114B-7BCD-2A5A-06F575A4A750}"/>
                </a:ext>
              </a:extLst>
            </p:cNvPr>
            <p:cNvSpPr/>
            <p:nvPr/>
          </p:nvSpPr>
          <p:spPr>
            <a:xfrm>
              <a:off x="11979057" y="2405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6" name="正方形/長方形 125">
              <a:extLst>
                <a:ext uri="{FF2B5EF4-FFF2-40B4-BE49-F238E27FC236}">
                  <a16:creationId xmlns:a16="http://schemas.microsoft.com/office/drawing/2014/main" id="{7CDC9ABA-2ADB-2809-E53C-74B81C055A15}"/>
                </a:ext>
              </a:extLst>
            </p:cNvPr>
            <p:cNvSpPr/>
            <p:nvPr/>
          </p:nvSpPr>
          <p:spPr>
            <a:xfrm>
              <a:off x="11534873" y="3607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7" name="正方形/長方形 126">
              <a:extLst>
                <a:ext uri="{FF2B5EF4-FFF2-40B4-BE49-F238E27FC236}">
                  <a16:creationId xmlns:a16="http://schemas.microsoft.com/office/drawing/2014/main" id="{1ECEED65-EA1B-D989-2D9A-755751660479}"/>
                </a:ext>
              </a:extLst>
            </p:cNvPr>
            <p:cNvSpPr/>
            <p:nvPr/>
          </p:nvSpPr>
          <p:spPr>
            <a:xfrm>
              <a:off x="11756965" y="4208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8" name="正方形/長方形 127">
              <a:extLst>
                <a:ext uri="{FF2B5EF4-FFF2-40B4-BE49-F238E27FC236}">
                  <a16:creationId xmlns:a16="http://schemas.microsoft.com/office/drawing/2014/main" id="{CCF1BB72-E184-EE69-B170-90ED657F61FD}"/>
                </a:ext>
              </a:extLst>
            </p:cNvPr>
            <p:cNvSpPr/>
            <p:nvPr/>
          </p:nvSpPr>
          <p:spPr>
            <a:xfrm>
              <a:off x="11979057" y="3607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9" name="正方形/長方形 128">
              <a:extLst>
                <a:ext uri="{FF2B5EF4-FFF2-40B4-BE49-F238E27FC236}">
                  <a16:creationId xmlns:a16="http://schemas.microsoft.com/office/drawing/2014/main" id="{215D2D18-354F-5028-B4B9-6FA193F593A6}"/>
                </a:ext>
              </a:extLst>
            </p:cNvPr>
            <p:cNvSpPr/>
            <p:nvPr/>
          </p:nvSpPr>
          <p:spPr>
            <a:xfrm>
              <a:off x="11534873" y="4810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0" name="正方形/長方形 129">
              <a:extLst>
                <a:ext uri="{FF2B5EF4-FFF2-40B4-BE49-F238E27FC236}">
                  <a16:creationId xmlns:a16="http://schemas.microsoft.com/office/drawing/2014/main" id="{3BF2AF17-6C53-376E-5C14-8D200870AEB0}"/>
                </a:ext>
              </a:extLst>
            </p:cNvPr>
            <p:cNvSpPr/>
            <p:nvPr/>
          </p:nvSpPr>
          <p:spPr>
            <a:xfrm>
              <a:off x="11756965" y="541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1" name="正方形/長方形 130">
              <a:extLst>
                <a:ext uri="{FF2B5EF4-FFF2-40B4-BE49-F238E27FC236}">
                  <a16:creationId xmlns:a16="http://schemas.microsoft.com/office/drawing/2014/main" id="{9A9839F3-0265-1E21-B510-2B0DC97960A4}"/>
                </a:ext>
              </a:extLst>
            </p:cNvPr>
            <p:cNvSpPr/>
            <p:nvPr/>
          </p:nvSpPr>
          <p:spPr>
            <a:xfrm>
              <a:off x="11979057" y="4810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2" name="正方形/長方形 131">
              <a:extLst>
                <a:ext uri="{FF2B5EF4-FFF2-40B4-BE49-F238E27FC236}">
                  <a16:creationId xmlns:a16="http://schemas.microsoft.com/office/drawing/2014/main" id="{68551E57-EEC2-B8F7-9E46-BE708081B206}"/>
                </a:ext>
              </a:extLst>
            </p:cNvPr>
            <p:cNvSpPr/>
            <p:nvPr/>
          </p:nvSpPr>
          <p:spPr>
            <a:xfrm>
              <a:off x="11534873" y="601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3" name="正方形/長方形 132">
              <a:extLst>
                <a:ext uri="{FF2B5EF4-FFF2-40B4-BE49-F238E27FC236}">
                  <a16:creationId xmlns:a16="http://schemas.microsoft.com/office/drawing/2014/main" id="{3D631700-BFC3-A8D1-2BB7-ACF5F84FCCAE}"/>
                </a:ext>
              </a:extLst>
            </p:cNvPr>
            <p:cNvSpPr/>
            <p:nvPr/>
          </p:nvSpPr>
          <p:spPr>
            <a:xfrm>
              <a:off x="11756965" y="6613751"/>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4" name="正方形/長方形 133">
              <a:extLst>
                <a:ext uri="{FF2B5EF4-FFF2-40B4-BE49-F238E27FC236}">
                  <a16:creationId xmlns:a16="http://schemas.microsoft.com/office/drawing/2014/main" id="{FEF79AEE-0B7F-D4C8-0527-39CB0400D4F1}"/>
                </a:ext>
              </a:extLst>
            </p:cNvPr>
            <p:cNvSpPr/>
            <p:nvPr/>
          </p:nvSpPr>
          <p:spPr>
            <a:xfrm>
              <a:off x="11979057" y="601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 name="正方形/長方形 1">
            <a:extLst>
              <a:ext uri="{FF2B5EF4-FFF2-40B4-BE49-F238E27FC236}">
                <a16:creationId xmlns:a16="http://schemas.microsoft.com/office/drawing/2014/main" id="{BEEFCD97-DC6C-A84B-A439-122AA862E38A}"/>
              </a:ext>
            </a:extLst>
          </p:cNvPr>
          <p:cNvSpPr/>
          <p:nvPr/>
        </p:nvSpPr>
        <p:spPr>
          <a:xfrm>
            <a:off x="1235903" y="1548822"/>
            <a:ext cx="9735988" cy="461666"/>
          </a:xfrm>
          <a:prstGeom prst="rect">
            <a:avLst/>
          </a:prstGeom>
          <a:solidFill>
            <a:schemeClr val="accent6">
              <a:lumMod val="20000"/>
              <a:lumOff val="80000"/>
            </a:schemeClr>
          </a:solidFill>
          <a:ln w="12700">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 name="テキスト ボックス 2">
            <a:extLst>
              <a:ext uri="{FF2B5EF4-FFF2-40B4-BE49-F238E27FC236}">
                <a16:creationId xmlns:a16="http://schemas.microsoft.com/office/drawing/2014/main" id="{5C1FEE18-4B95-29DC-0448-8D5DFDF9472E}"/>
              </a:ext>
            </a:extLst>
          </p:cNvPr>
          <p:cNvSpPr txBox="1"/>
          <p:nvPr/>
        </p:nvSpPr>
        <p:spPr>
          <a:xfrm>
            <a:off x="1346949" y="1572660"/>
            <a:ext cx="9735988" cy="461665"/>
          </a:xfrm>
          <a:prstGeom prst="rect">
            <a:avLst/>
          </a:prstGeom>
          <a:noFill/>
        </p:spPr>
        <p:txBody>
          <a:bodyPr wrap="square" rtlCol="0">
            <a:spAutoFit/>
          </a:bodyPr>
          <a:lstStyle/>
          <a:p>
            <a:r>
              <a:rPr lang="ja-JP" altLang="en-US" sz="2400" dirty="0">
                <a:latin typeface="+mn-ea"/>
              </a:rPr>
              <a:t>挑発的な態度・振る舞いを避ける</a:t>
            </a:r>
          </a:p>
        </p:txBody>
      </p:sp>
      <p:sp>
        <p:nvSpPr>
          <p:cNvPr id="8" name="吹き出し: 線 7">
            <a:extLst>
              <a:ext uri="{FF2B5EF4-FFF2-40B4-BE49-F238E27FC236}">
                <a16:creationId xmlns:a16="http://schemas.microsoft.com/office/drawing/2014/main" id="{B288C590-0129-CAEE-7939-853923E77030}"/>
              </a:ext>
            </a:extLst>
          </p:cNvPr>
          <p:cNvSpPr/>
          <p:nvPr/>
        </p:nvSpPr>
        <p:spPr>
          <a:xfrm>
            <a:off x="4070992" y="2255480"/>
            <a:ext cx="6388317" cy="828000"/>
          </a:xfrm>
          <a:prstGeom prst="borderCallout1">
            <a:avLst>
              <a:gd name="adj1" fmla="val 6558"/>
              <a:gd name="adj2" fmla="val -995"/>
              <a:gd name="adj3" fmla="val 36375"/>
              <a:gd name="adj4" fmla="val -11239"/>
            </a:avLst>
          </a:prstGeom>
          <a:solidFill>
            <a:schemeClr val="accent6">
              <a:lumMod val="40000"/>
              <a:lumOff val="60000"/>
              <a:alpha val="50000"/>
            </a:schemeClr>
          </a:solidFill>
          <a:ln>
            <a:solidFill>
              <a:schemeClr val="bg2">
                <a:lumMod val="50000"/>
              </a:schemeClr>
            </a:solidFill>
            <a:headEnd type="oval" w="med" len="med"/>
            <a:tailEnd type="oval" w="med" len="med"/>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dirty="0">
                <a:solidFill>
                  <a:schemeClr val="tx1">
                    <a:lumMod val="75000"/>
                    <a:lumOff val="25000"/>
                  </a:schemeClr>
                </a:solidFill>
              </a:rPr>
              <a:t>凝視を避けつつ、目をそらさずにアイコンタクトを保つ</a:t>
            </a:r>
          </a:p>
        </p:txBody>
      </p:sp>
      <p:sp>
        <p:nvSpPr>
          <p:cNvPr id="9" name="吹き出し: 線 8">
            <a:extLst>
              <a:ext uri="{FF2B5EF4-FFF2-40B4-BE49-F238E27FC236}">
                <a16:creationId xmlns:a16="http://schemas.microsoft.com/office/drawing/2014/main" id="{CF189FB8-33E4-781A-CB56-B0F5CE7E7825}"/>
              </a:ext>
            </a:extLst>
          </p:cNvPr>
          <p:cNvSpPr/>
          <p:nvPr/>
        </p:nvSpPr>
        <p:spPr>
          <a:xfrm>
            <a:off x="4070992" y="3247673"/>
            <a:ext cx="6388317" cy="828000"/>
          </a:xfrm>
          <a:prstGeom prst="borderCallout1">
            <a:avLst>
              <a:gd name="adj1" fmla="val 6558"/>
              <a:gd name="adj2" fmla="val -995"/>
              <a:gd name="adj3" fmla="val -41185"/>
              <a:gd name="adj4" fmla="val -10888"/>
            </a:avLst>
          </a:prstGeom>
          <a:solidFill>
            <a:schemeClr val="accent6">
              <a:lumMod val="40000"/>
              <a:lumOff val="60000"/>
              <a:alpha val="50000"/>
            </a:schemeClr>
          </a:solidFill>
          <a:ln>
            <a:solidFill>
              <a:schemeClr val="bg2">
                <a:lumMod val="50000"/>
              </a:schemeClr>
            </a:solidFill>
            <a:headEnd type="oval" w="med" len="med"/>
            <a:tailEnd type="oval" w="med" len="med"/>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dirty="0">
                <a:solidFill>
                  <a:schemeClr val="tx1">
                    <a:lumMod val="75000"/>
                    <a:lumOff val="25000"/>
                  </a:schemeClr>
                </a:solidFill>
              </a:rPr>
              <a:t>淡々とした表情</a:t>
            </a:r>
            <a:endParaRPr kumimoji="1" lang="ja-JP" altLang="en-US" dirty="0">
              <a:solidFill>
                <a:schemeClr val="tx1">
                  <a:lumMod val="75000"/>
                  <a:lumOff val="25000"/>
                </a:schemeClr>
              </a:solidFill>
            </a:endParaRPr>
          </a:p>
        </p:txBody>
      </p:sp>
      <p:sp>
        <p:nvSpPr>
          <p:cNvPr id="15" name="吹き出し: 線 14">
            <a:extLst>
              <a:ext uri="{FF2B5EF4-FFF2-40B4-BE49-F238E27FC236}">
                <a16:creationId xmlns:a16="http://schemas.microsoft.com/office/drawing/2014/main" id="{96513B2D-73D1-4F0F-0EFD-FE497BE34896}"/>
              </a:ext>
            </a:extLst>
          </p:cNvPr>
          <p:cNvSpPr/>
          <p:nvPr/>
        </p:nvSpPr>
        <p:spPr>
          <a:xfrm>
            <a:off x="4070992" y="5232059"/>
            <a:ext cx="6388317" cy="828000"/>
          </a:xfrm>
          <a:prstGeom prst="borderCallout1">
            <a:avLst>
              <a:gd name="adj1" fmla="val 6558"/>
              <a:gd name="adj2" fmla="val -995"/>
              <a:gd name="adj3" fmla="val 6615"/>
              <a:gd name="adj4" fmla="val -10897"/>
            </a:avLst>
          </a:prstGeom>
          <a:solidFill>
            <a:schemeClr val="accent6">
              <a:lumMod val="40000"/>
              <a:lumOff val="60000"/>
              <a:alpha val="50000"/>
            </a:schemeClr>
          </a:solidFill>
          <a:ln>
            <a:solidFill>
              <a:schemeClr val="bg2">
                <a:lumMod val="50000"/>
              </a:schemeClr>
            </a:solidFill>
            <a:headEnd type="oval" w="med" len="med"/>
            <a:tailEnd type="oval" w="med" len="med"/>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dirty="0">
                <a:solidFill>
                  <a:schemeClr val="tx1">
                    <a:lumMod val="75000"/>
                    <a:lumOff val="25000"/>
                  </a:schemeClr>
                </a:solidFill>
              </a:rPr>
              <a:t>ゆっくりと移動し、急な動作は控える</a:t>
            </a:r>
            <a:endParaRPr kumimoji="1" lang="ja-JP" altLang="en-US" dirty="0">
              <a:solidFill>
                <a:schemeClr val="tx1">
                  <a:lumMod val="75000"/>
                  <a:lumOff val="25000"/>
                </a:schemeClr>
              </a:solidFill>
            </a:endParaRPr>
          </a:p>
        </p:txBody>
      </p:sp>
      <p:sp>
        <p:nvSpPr>
          <p:cNvPr id="21" name="吹き出し: 線 20">
            <a:extLst>
              <a:ext uri="{FF2B5EF4-FFF2-40B4-BE49-F238E27FC236}">
                <a16:creationId xmlns:a16="http://schemas.microsoft.com/office/drawing/2014/main" id="{AC1A272E-4045-1324-3E24-A182ED6FC084}"/>
              </a:ext>
            </a:extLst>
          </p:cNvPr>
          <p:cNvSpPr/>
          <p:nvPr/>
        </p:nvSpPr>
        <p:spPr>
          <a:xfrm>
            <a:off x="4070992" y="4239866"/>
            <a:ext cx="6388317" cy="828000"/>
          </a:xfrm>
          <a:prstGeom prst="borderCallout1">
            <a:avLst>
              <a:gd name="adj1" fmla="val 6558"/>
              <a:gd name="adj2" fmla="val -995"/>
              <a:gd name="adj3" fmla="val -19330"/>
              <a:gd name="adj4" fmla="val -10266"/>
            </a:avLst>
          </a:prstGeom>
          <a:solidFill>
            <a:schemeClr val="accent6">
              <a:lumMod val="40000"/>
              <a:lumOff val="60000"/>
              <a:alpha val="50000"/>
            </a:schemeClr>
          </a:solidFill>
          <a:ln>
            <a:solidFill>
              <a:schemeClr val="bg2">
                <a:lumMod val="50000"/>
              </a:schemeClr>
            </a:solidFill>
            <a:headEnd type="oval" w="med" len="med"/>
            <a:tailEnd type="oval" w="med" len="med"/>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dirty="0">
                <a:solidFill>
                  <a:schemeClr val="tx1">
                    <a:lumMod val="75000"/>
                    <a:lumOff val="25000"/>
                  </a:schemeClr>
                </a:solidFill>
              </a:rPr>
              <a:t>腕組みや腰に手を当てたりせず、両手が見える姿勢</a:t>
            </a:r>
          </a:p>
        </p:txBody>
      </p:sp>
      <p:sp>
        <p:nvSpPr>
          <p:cNvPr id="4" name="テキスト ボックス 3">
            <a:extLst>
              <a:ext uri="{FF2B5EF4-FFF2-40B4-BE49-F238E27FC236}">
                <a16:creationId xmlns:a16="http://schemas.microsoft.com/office/drawing/2014/main" id="{7A57C4EB-BFBD-23ED-ABD4-A09CDDC73F71}"/>
              </a:ext>
            </a:extLst>
          </p:cNvPr>
          <p:cNvSpPr txBox="1"/>
          <p:nvPr/>
        </p:nvSpPr>
        <p:spPr>
          <a:xfrm>
            <a:off x="769835" y="6367528"/>
            <a:ext cx="10506811" cy="492443"/>
          </a:xfrm>
          <a:prstGeom prst="rect">
            <a:avLst/>
          </a:prstGeom>
          <a:noFill/>
        </p:spPr>
        <p:txBody>
          <a:bodyPr wrap="square" rtlCol="0">
            <a:spAutoFit/>
          </a:bodyPr>
          <a:lstStyle/>
          <a:p>
            <a:pPr algn="r"/>
            <a:r>
              <a:rPr kumimoji="1" lang="en-US" altLang="ja-JP" sz="1300" dirty="0">
                <a:latin typeface="+mn-ea"/>
              </a:rPr>
              <a:t>NICE: Violence and aggression: short-term management in mental health,</a:t>
            </a:r>
            <a:r>
              <a:rPr lang="ja-JP" altLang="en-US" sz="1300" dirty="0">
                <a:latin typeface="+mn-ea"/>
              </a:rPr>
              <a:t> </a:t>
            </a:r>
            <a:r>
              <a:rPr kumimoji="1" lang="en-US" altLang="ja-JP" sz="1300" dirty="0">
                <a:latin typeface="+mn-ea"/>
              </a:rPr>
              <a:t>health and community settings, NICE guideline[NG10], 2015</a:t>
            </a:r>
          </a:p>
          <a:p>
            <a:pPr algn="r"/>
            <a:r>
              <a:rPr kumimoji="1" lang="ja-JP" altLang="en-US" sz="1300" dirty="0">
                <a:latin typeface="+mn-ea"/>
              </a:rPr>
              <a:t>日本精神科救急学会：精神科救急医療ガイドライン，</a:t>
            </a:r>
            <a:r>
              <a:rPr kumimoji="1" lang="en-US" altLang="ja-JP" sz="1300" dirty="0">
                <a:latin typeface="+mn-ea"/>
              </a:rPr>
              <a:t>2022</a:t>
            </a:r>
            <a:r>
              <a:rPr kumimoji="1" lang="ja-JP" altLang="en-US" sz="1300" dirty="0">
                <a:latin typeface="+mn-ea"/>
              </a:rPr>
              <a:t>版</a:t>
            </a:r>
          </a:p>
        </p:txBody>
      </p:sp>
      <p:pic>
        <p:nvPicPr>
          <p:cNvPr id="18" name="図 17" descr="抽象, 挿絵 が含まれている画像&#10;&#10;AI によって生成されたコンテンツは間違っている可能性があります。">
            <a:extLst>
              <a:ext uri="{FF2B5EF4-FFF2-40B4-BE49-F238E27FC236}">
                <a16:creationId xmlns:a16="http://schemas.microsoft.com/office/drawing/2014/main" id="{601A97CF-D6EC-49C1-86F4-B9F01F90A03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8754" y="2075997"/>
            <a:ext cx="3110611" cy="4240022"/>
          </a:xfrm>
          <a:prstGeom prst="rect">
            <a:avLst/>
          </a:prstGeom>
        </p:spPr>
      </p:pic>
      <p:pic>
        <p:nvPicPr>
          <p:cNvPr id="19" name="14">
            <a:hlinkClick r:id="" action="ppaction://media"/>
            <a:extLst>
              <a:ext uri="{FF2B5EF4-FFF2-40B4-BE49-F238E27FC236}">
                <a16:creationId xmlns:a16="http://schemas.microsoft.com/office/drawing/2014/main" id="{5A7ECAEB-2B24-6135-1917-B061802CFEF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10135" y="6103248"/>
            <a:ext cx="609600" cy="609600"/>
          </a:xfrm>
          <a:prstGeom prst="rect">
            <a:avLst/>
          </a:prstGeom>
        </p:spPr>
      </p:pic>
      <p:sp>
        <p:nvSpPr>
          <p:cNvPr id="11" name="テキスト ボックス 10">
            <a:extLst>
              <a:ext uri="{FF2B5EF4-FFF2-40B4-BE49-F238E27FC236}">
                <a16:creationId xmlns:a16="http://schemas.microsoft.com/office/drawing/2014/main" id="{E7A2915D-9E44-AB38-19FC-D21B8C419E8E}"/>
              </a:ext>
            </a:extLst>
          </p:cNvPr>
          <p:cNvSpPr txBox="1"/>
          <p:nvPr/>
        </p:nvSpPr>
        <p:spPr>
          <a:xfrm>
            <a:off x="3025765" y="705174"/>
            <a:ext cx="6279797" cy="646331"/>
          </a:xfrm>
          <a:prstGeom prst="rect">
            <a:avLst/>
          </a:prstGeom>
          <a:noFill/>
        </p:spPr>
        <p:txBody>
          <a:bodyPr wrap="square" rtlCol="0">
            <a:spAutoFit/>
          </a:bodyPr>
          <a:lstStyle/>
          <a:p>
            <a:r>
              <a:rPr kumimoji="1" lang="ja-JP" altLang="en-US" sz="3600" dirty="0"/>
              <a:t>ディエスカレーションの方法</a:t>
            </a:r>
          </a:p>
        </p:txBody>
      </p:sp>
      <p:sp>
        <p:nvSpPr>
          <p:cNvPr id="12" name="四角形: 角を丸くする 11">
            <a:extLst>
              <a:ext uri="{FF2B5EF4-FFF2-40B4-BE49-F238E27FC236}">
                <a16:creationId xmlns:a16="http://schemas.microsoft.com/office/drawing/2014/main" id="{3AFC8683-55CF-81E3-661C-5DA96F6C486C}"/>
              </a:ext>
            </a:extLst>
          </p:cNvPr>
          <p:cNvSpPr/>
          <p:nvPr/>
        </p:nvSpPr>
        <p:spPr>
          <a:xfrm>
            <a:off x="1109428" y="617061"/>
            <a:ext cx="1777010" cy="711428"/>
          </a:xfrm>
          <a:prstGeom prst="roundRect">
            <a:avLst/>
          </a:prstGeom>
          <a:solidFill>
            <a:schemeClr val="accent6">
              <a:lumMod val="20000"/>
              <a:lumOff val="80000"/>
            </a:schemeClr>
          </a:solidFill>
          <a:ln w="19050">
            <a:solidFill>
              <a:schemeClr val="accent6">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3" name="テキスト ボックス 12">
            <a:extLst>
              <a:ext uri="{FF2B5EF4-FFF2-40B4-BE49-F238E27FC236}">
                <a16:creationId xmlns:a16="http://schemas.microsoft.com/office/drawing/2014/main" id="{4C0A4DCA-052C-3BD2-466F-1C1E25C8BBBE}"/>
              </a:ext>
            </a:extLst>
          </p:cNvPr>
          <p:cNvSpPr txBox="1"/>
          <p:nvPr/>
        </p:nvSpPr>
        <p:spPr>
          <a:xfrm>
            <a:off x="1487134" y="705174"/>
            <a:ext cx="1354918" cy="584775"/>
          </a:xfrm>
          <a:prstGeom prst="rect">
            <a:avLst/>
          </a:prstGeom>
          <a:noFill/>
        </p:spPr>
        <p:txBody>
          <a:bodyPr wrap="square" rtlCol="0">
            <a:spAutoFit/>
          </a:bodyPr>
          <a:lstStyle/>
          <a:p>
            <a:r>
              <a:rPr kumimoji="1" lang="ja-JP" altLang="en-US" sz="3200" dirty="0">
                <a:latin typeface="+mn-ea"/>
              </a:rPr>
              <a:t>介入</a:t>
            </a:r>
          </a:p>
        </p:txBody>
      </p:sp>
      <p:cxnSp>
        <p:nvCxnSpPr>
          <p:cNvPr id="14" name="直線コネクタ 13">
            <a:extLst>
              <a:ext uri="{FF2B5EF4-FFF2-40B4-BE49-F238E27FC236}">
                <a16:creationId xmlns:a16="http://schemas.microsoft.com/office/drawing/2014/main" id="{2E3B4287-EC19-A440-BC7B-7A6E2E4024A4}"/>
              </a:ext>
            </a:extLst>
          </p:cNvPr>
          <p:cNvCxnSpPr>
            <a:cxnSpLocks/>
          </p:cNvCxnSpPr>
          <p:nvPr/>
        </p:nvCxnSpPr>
        <p:spPr>
          <a:xfrm>
            <a:off x="2796681" y="1328489"/>
            <a:ext cx="6463066" cy="0"/>
          </a:xfrm>
          <a:prstGeom prst="line">
            <a:avLst/>
          </a:prstGeom>
          <a:ln>
            <a:solidFill>
              <a:schemeClr val="accent6">
                <a:lumMod val="40000"/>
                <a:lumOff val="60000"/>
              </a:schemeClr>
            </a:solidFill>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4080875831"/>
      </p:ext>
    </p:extLst>
  </p:cSld>
  <p:clrMapOvr>
    <a:masterClrMapping/>
  </p:clrMapOvr>
  <mc:AlternateContent xmlns:mc="http://schemas.openxmlformats.org/markup-compatibility/2006" xmlns:p14="http://schemas.microsoft.com/office/powerpoint/2010/main">
    <mc:Choice Requires="p14">
      <p:transition spd="slow" p14:dur="2000" advTm="46787"/>
    </mc:Choice>
    <mc:Fallback xmlns="">
      <p:transition spd="slow" advTm="467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621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9"/>
                </p:tgtEl>
              </p:cMediaNode>
            </p:audio>
          </p:childTnLst>
        </p:cTn>
      </p:par>
    </p:tnLst>
  </p:timing>
  <p:extLst>
    <p:ext uri="{E180D4A7-C9FB-4DFB-919C-405C955672EB}">
      <p14:showEvtLst xmlns:p14="http://schemas.microsoft.com/office/powerpoint/2010/main">
        <p14:playEvt time="41" objId="19"/>
        <p14:stopEvt time="46264" objId="19"/>
      </p14:showEvtLst>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961A66-DB16-1AE6-23A2-A1C064873EB4}"/>
            </a:ext>
          </a:extLst>
        </p:cNvPr>
        <p:cNvGrpSpPr/>
        <p:nvPr/>
      </p:nvGrpSpPr>
      <p:grpSpPr>
        <a:xfrm>
          <a:off x="0" y="0"/>
          <a:ext cx="0" cy="0"/>
          <a:chOff x="0" y="0"/>
          <a:chExt cx="0" cy="0"/>
        </a:xfrm>
      </p:grpSpPr>
      <p:grpSp>
        <p:nvGrpSpPr>
          <p:cNvPr id="97" name="グループ化 96">
            <a:extLst>
              <a:ext uri="{FF2B5EF4-FFF2-40B4-BE49-F238E27FC236}">
                <a16:creationId xmlns:a16="http://schemas.microsoft.com/office/drawing/2014/main" id="{B18DBD60-1658-70A3-316B-9E12935CDE34}"/>
              </a:ext>
            </a:extLst>
          </p:cNvPr>
          <p:cNvGrpSpPr/>
          <p:nvPr/>
        </p:nvGrpSpPr>
        <p:grpSpPr>
          <a:xfrm>
            <a:off x="-9149" y="0"/>
            <a:ext cx="666276" cy="6858000"/>
            <a:chOff x="-9149" y="0"/>
            <a:chExt cx="666276" cy="6858000"/>
          </a:xfrm>
        </p:grpSpPr>
        <p:sp>
          <p:nvSpPr>
            <p:cNvPr id="98" name="正方形/長方形 97">
              <a:extLst>
                <a:ext uri="{FF2B5EF4-FFF2-40B4-BE49-F238E27FC236}">
                  <a16:creationId xmlns:a16="http://schemas.microsoft.com/office/drawing/2014/main" id="{F469670D-2DFA-63B1-57DA-9A2B08E1365A}"/>
                </a:ext>
              </a:extLst>
            </p:cNvPr>
            <p:cNvSpPr/>
            <p:nvPr/>
          </p:nvSpPr>
          <p:spPr>
            <a:xfrm>
              <a:off x="-9149" y="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9" name="正方形/長方形 98">
              <a:extLst>
                <a:ext uri="{FF2B5EF4-FFF2-40B4-BE49-F238E27FC236}">
                  <a16:creationId xmlns:a16="http://schemas.microsoft.com/office/drawing/2014/main" id="{6EF7963E-A5E8-4196-B523-8F24FAD15312}"/>
                </a:ext>
              </a:extLst>
            </p:cNvPr>
            <p:cNvSpPr/>
            <p:nvPr/>
          </p:nvSpPr>
          <p:spPr>
            <a:xfrm>
              <a:off x="212943" y="60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0" name="正方形/長方形 99">
              <a:extLst>
                <a:ext uri="{FF2B5EF4-FFF2-40B4-BE49-F238E27FC236}">
                  <a16:creationId xmlns:a16="http://schemas.microsoft.com/office/drawing/2014/main" id="{CDE113E7-4711-6448-49A5-A1F68E69871F}"/>
                </a:ext>
              </a:extLst>
            </p:cNvPr>
            <p:cNvSpPr/>
            <p:nvPr/>
          </p:nvSpPr>
          <p:spPr>
            <a:xfrm>
              <a:off x="435035" y="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1" name="正方形/長方形 100">
              <a:extLst>
                <a:ext uri="{FF2B5EF4-FFF2-40B4-BE49-F238E27FC236}">
                  <a16:creationId xmlns:a16="http://schemas.microsoft.com/office/drawing/2014/main" id="{4426F218-E48A-5649-B039-D81BAF72F252}"/>
                </a:ext>
              </a:extLst>
            </p:cNvPr>
            <p:cNvSpPr/>
            <p:nvPr/>
          </p:nvSpPr>
          <p:spPr>
            <a:xfrm>
              <a:off x="-9149" y="120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2" name="正方形/長方形 101">
              <a:extLst>
                <a:ext uri="{FF2B5EF4-FFF2-40B4-BE49-F238E27FC236}">
                  <a16:creationId xmlns:a16="http://schemas.microsoft.com/office/drawing/2014/main" id="{76D4B00D-E962-2C22-B4F5-845DC404A7A1}"/>
                </a:ext>
              </a:extLst>
            </p:cNvPr>
            <p:cNvSpPr/>
            <p:nvPr/>
          </p:nvSpPr>
          <p:spPr>
            <a:xfrm>
              <a:off x="212943" y="1803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3" name="正方形/長方形 102">
              <a:extLst>
                <a:ext uri="{FF2B5EF4-FFF2-40B4-BE49-F238E27FC236}">
                  <a16:creationId xmlns:a16="http://schemas.microsoft.com/office/drawing/2014/main" id="{C6F2BD32-2482-2ED7-6AE0-1089F3E35D48}"/>
                </a:ext>
              </a:extLst>
            </p:cNvPr>
            <p:cNvSpPr/>
            <p:nvPr/>
          </p:nvSpPr>
          <p:spPr>
            <a:xfrm>
              <a:off x="435035" y="120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4" name="正方形/長方形 103">
              <a:extLst>
                <a:ext uri="{FF2B5EF4-FFF2-40B4-BE49-F238E27FC236}">
                  <a16:creationId xmlns:a16="http://schemas.microsoft.com/office/drawing/2014/main" id="{90DFFFE2-A80F-333C-539B-D726FD07A056}"/>
                </a:ext>
              </a:extLst>
            </p:cNvPr>
            <p:cNvSpPr/>
            <p:nvPr/>
          </p:nvSpPr>
          <p:spPr>
            <a:xfrm>
              <a:off x="-9149" y="2405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5" name="正方形/長方形 104">
              <a:extLst>
                <a:ext uri="{FF2B5EF4-FFF2-40B4-BE49-F238E27FC236}">
                  <a16:creationId xmlns:a16="http://schemas.microsoft.com/office/drawing/2014/main" id="{4C1FB343-5975-FDF7-AD47-F208F807AC41}"/>
                </a:ext>
              </a:extLst>
            </p:cNvPr>
            <p:cNvSpPr/>
            <p:nvPr/>
          </p:nvSpPr>
          <p:spPr>
            <a:xfrm>
              <a:off x="212943" y="3006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6" name="正方形/長方形 105">
              <a:extLst>
                <a:ext uri="{FF2B5EF4-FFF2-40B4-BE49-F238E27FC236}">
                  <a16:creationId xmlns:a16="http://schemas.microsoft.com/office/drawing/2014/main" id="{D50EA7A5-0E2F-DEC9-20CE-451D42BCC249}"/>
                </a:ext>
              </a:extLst>
            </p:cNvPr>
            <p:cNvSpPr/>
            <p:nvPr/>
          </p:nvSpPr>
          <p:spPr>
            <a:xfrm>
              <a:off x="435035" y="2405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7" name="正方形/長方形 106">
              <a:extLst>
                <a:ext uri="{FF2B5EF4-FFF2-40B4-BE49-F238E27FC236}">
                  <a16:creationId xmlns:a16="http://schemas.microsoft.com/office/drawing/2014/main" id="{CC1CB219-94B8-95AD-5AD9-F33660132BB9}"/>
                </a:ext>
              </a:extLst>
            </p:cNvPr>
            <p:cNvSpPr/>
            <p:nvPr/>
          </p:nvSpPr>
          <p:spPr>
            <a:xfrm>
              <a:off x="-9149" y="3607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8" name="正方形/長方形 107">
              <a:extLst>
                <a:ext uri="{FF2B5EF4-FFF2-40B4-BE49-F238E27FC236}">
                  <a16:creationId xmlns:a16="http://schemas.microsoft.com/office/drawing/2014/main" id="{F3612C1C-5901-DADD-D7DE-374FECC96688}"/>
                </a:ext>
              </a:extLst>
            </p:cNvPr>
            <p:cNvSpPr/>
            <p:nvPr/>
          </p:nvSpPr>
          <p:spPr>
            <a:xfrm>
              <a:off x="212943" y="4208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9" name="正方形/長方形 108">
              <a:extLst>
                <a:ext uri="{FF2B5EF4-FFF2-40B4-BE49-F238E27FC236}">
                  <a16:creationId xmlns:a16="http://schemas.microsoft.com/office/drawing/2014/main" id="{B60E9A3B-A4EC-C556-7CCD-139C8CA30924}"/>
                </a:ext>
              </a:extLst>
            </p:cNvPr>
            <p:cNvSpPr/>
            <p:nvPr/>
          </p:nvSpPr>
          <p:spPr>
            <a:xfrm>
              <a:off x="435035" y="3607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0" name="正方形/長方形 109">
              <a:extLst>
                <a:ext uri="{FF2B5EF4-FFF2-40B4-BE49-F238E27FC236}">
                  <a16:creationId xmlns:a16="http://schemas.microsoft.com/office/drawing/2014/main" id="{2C6ED13B-899A-25F0-279D-A9687B5D747C}"/>
                </a:ext>
              </a:extLst>
            </p:cNvPr>
            <p:cNvSpPr/>
            <p:nvPr/>
          </p:nvSpPr>
          <p:spPr>
            <a:xfrm>
              <a:off x="-9149" y="4810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1" name="正方形/長方形 110">
              <a:extLst>
                <a:ext uri="{FF2B5EF4-FFF2-40B4-BE49-F238E27FC236}">
                  <a16:creationId xmlns:a16="http://schemas.microsoft.com/office/drawing/2014/main" id="{FBE40AD2-3830-43AB-409D-2D723E8C42E4}"/>
                </a:ext>
              </a:extLst>
            </p:cNvPr>
            <p:cNvSpPr/>
            <p:nvPr/>
          </p:nvSpPr>
          <p:spPr>
            <a:xfrm>
              <a:off x="212943" y="541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2" name="正方形/長方形 111">
              <a:extLst>
                <a:ext uri="{FF2B5EF4-FFF2-40B4-BE49-F238E27FC236}">
                  <a16:creationId xmlns:a16="http://schemas.microsoft.com/office/drawing/2014/main" id="{5EC6A7FC-2FF9-BF1A-A572-F8C4A8BF294F}"/>
                </a:ext>
              </a:extLst>
            </p:cNvPr>
            <p:cNvSpPr/>
            <p:nvPr/>
          </p:nvSpPr>
          <p:spPr>
            <a:xfrm>
              <a:off x="435035" y="4810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3" name="正方形/長方形 112">
              <a:extLst>
                <a:ext uri="{FF2B5EF4-FFF2-40B4-BE49-F238E27FC236}">
                  <a16:creationId xmlns:a16="http://schemas.microsoft.com/office/drawing/2014/main" id="{D9111F34-262D-B6E6-64EE-FA76DBEA2433}"/>
                </a:ext>
              </a:extLst>
            </p:cNvPr>
            <p:cNvSpPr/>
            <p:nvPr/>
          </p:nvSpPr>
          <p:spPr>
            <a:xfrm>
              <a:off x="-9149" y="601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4" name="正方形/長方形 113">
              <a:extLst>
                <a:ext uri="{FF2B5EF4-FFF2-40B4-BE49-F238E27FC236}">
                  <a16:creationId xmlns:a16="http://schemas.microsoft.com/office/drawing/2014/main" id="{048D6D4A-241D-1C2A-84EE-347455CBE77A}"/>
                </a:ext>
              </a:extLst>
            </p:cNvPr>
            <p:cNvSpPr/>
            <p:nvPr/>
          </p:nvSpPr>
          <p:spPr>
            <a:xfrm>
              <a:off x="212943" y="6613750"/>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5" name="正方形/長方形 114">
              <a:extLst>
                <a:ext uri="{FF2B5EF4-FFF2-40B4-BE49-F238E27FC236}">
                  <a16:creationId xmlns:a16="http://schemas.microsoft.com/office/drawing/2014/main" id="{D0C0D217-1680-05DD-E597-2FA2BEF06B13}"/>
                </a:ext>
              </a:extLst>
            </p:cNvPr>
            <p:cNvSpPr/>
            <p:nvPr/>
          </p:nvSpPr>
          <p:spPr>
            <a:xfrm>
              <a:off x="435035" y="601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16" name="グループ化 115">
            <a:extLst>
              <a:ext uri="{FF2B5EF4-FFF2-40B4-BE49-F238E27FC236}">
                <a16:creationId xmlns:a16="http://schemas.microsoft.com/office/drawing/2014/main" id="{A71E1CDF-B7CE-E5FA-2107-8C71E5439D26}"/>
              </a:ext>
            </a:extLst>
          </p:cNvPr>
          <p:cNvGrpSpPr/>
          <p:nvPr/>
        </p:nvGrpSpPr>
        <p:grpSpPr>
          <a:xfrm>
            <a:off x="11534873" y="1"/>
            <a:ext cx="666276" cy="6858000"/>
            <a:chOff x="11534873" y="1"/>
            <a:chExt cx="666276" cy="6858000"/>
          </a:xfrm>
        </p:grpSpPr>
        <p:sp>
          <p:nvSpPr>
            <p:cNvPr id="117" name="正方形/長方形 116">
              <a:extLst>
                <a:ext uri="{FF2B5EF4-FFF2-40B4-BE49-F238E27FC236}">
                  <a16:creationId xmlns:a16="http://schemas.microsoft.com/office/drawing/2014/main" id="{759CD780-4D12-691A-09AA-5645C31B492B}"/>
                </a:ext>
              </a:extLst>
            </p:cNvPr>
            <p:cNvSpPr/>
            <p:nvPr/>
          </p:nvSpPr>
          <p:spPr>
            <a:xfrm>
              <a:off x="11534873" y="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8" name="正方形/長方形 117">
              <a:extLst>
                <a:ext uri="{FF2B5EF4-FFF2-40B4-BE49-F238E27FC236}">
                  <a16:creationId xmlns:a16="http://schemas.microsoft.com/office/drawing/2014/main" id="{2F524C7E-7BDF-ACBA-A3C2-4956569FE550}"/>
                </a:ext>
              </a:extLst>
            </p:cNvPr>
            <p:cNvSpPr/>
            <p:nvPr/>
          </p:nvSpPr>
          <p:spPr>
            <a:xfrm>
              <a:off x="11756965" y="60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9" name="正方形/長方形 118">
              <a:extLst>
                <a:ext uri="{FF2B5EF4-FFF2-40B4-BE49-F238E27FC236}">
                  <a16:creationId xmlns:a16="http://schemas.microsoft.com/office/drawing/2014/main" id="{61F82508-DEEB-0696-81D9-515A90548A1B}"/>
                </a:ext>
              </a:extLst>
            </p:cNvPr>
            <p:cNvSpPr/>
            <p:nvPr/>
          </p:nvSpPr>
          <p:spPr>
            <a:xfrm>
              <a:off x="11979057" y="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0" name="正方形/長方形 119">
              <a:extLst>
                <a:ext uri="{FF2B5EF4-FFF2-40B4-BE49-F238E27FC236}">
                  <a16:creationId xmlns:a16="http://schemas.microsoft.com/office/drawing/2014/main" id="{E033CBD6-7120-3356-BB3D-11E3CCE88421}"/>
                </a:ext>
              </a:extLst>
            </p:cNvPr>
            <p:cNvSpPr/>
            <p:nvPr/>
          </p:nvSpPr>
          <p:spPr>
            <a:xfrm>
              <a:off x="11534873" y="120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1" name="正方形/長方形 120">
              <a:extLst>
                <a:ext uri="{FF2B5EF4-FFF2-40B4-BE49-F238E27FC236}">
                  <a16:creationId xmlns:a16="http://schemas.microsoft.com/office/drawing/2014/main" id="{A28FBC67-05E7-D4A6-C406-617F4C0CD722}"/>
                </a:ext>
              </a:extLst>
            </p:cNvPr>
            <p:cNvSpPr/>
            <p:nvPr/>
          </p:nvSpPr>
          <p:spPr>
            <a:xfrm>
              <a:off x="11756965" y="1803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2" name="正方形/長方形 121">
              <a:extLst>
                <a:ext uri="{FF2B5EF4-FFF2-40B4-BE49-F238E27FC236}">
                  <a16:creationId xmlns:a16="http://schemas.microsoft.com/office/drawing/2014/main" id="{789682CF-FC86-D350-9255-D117F94E183E}"/>
                </a:ext>
              </a:extLst>
            </p:cNvPr>
            <p:cNvSpPr/>
            <p:nvPr/>
          </p:nvSpPr>
          <p:spPr>
            <a:xfrm>
              <a:off x="11979057" y="120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3" name="正方形/長方形 122">
              <a:extLst>
                <a:ext uri="{FF2B5EF4-FFF2-40B4-BE49-F238E27FC236}">
                  <a16:creationId xmlns:a16="http://schemas.microsoft.com/office/drawing/2014/main" id="{16022CD3-04B1-4671-7343-6A22E268CA98}"/>
                </a:ext>
              </a:extLst>
            </p:cNvPr>
            <p:cNvSpPr/>
            <p:nvPr/>
          </p:nvSpPr>
          <p:spPr>
            <a:xfrm>
              <a:off x="11534873" y="2405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4" name="正方形/長方形 123">
              <a:extLst>
                <a:ext uri="{FF2B5EF4-FFF2-40B4-BE49-F238E27FC236}">
                  <a16:creationId xmlns:a16="http://schemas.microsoft.com/office/drawing/2014/main" id="{18CCCC13-2D89-1E71-E58C-731A64574206}"/>
                </a:ext>
              </a:extLst>
            </p:cNvPr>
            <p:cNvSpPr/>
            <p:nvPr/>
          </p:nvSpPr>
          <p:spPr>
            <a:xfrm>
              <a:off x="11756965" y="3006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5" name="正方形/長方形 124">
              <a:extLst>
                <a:ext uri="{FF2B5EF4-FFF2-40B4-BE49-F238E27FC236}">
                  <a16:creationId xmlns:a16="http://schemas.microsoft.com/office/drawing/2014/main" id="{258B4F61-CE98-DCC4-BF52-5FFAD9D74CBA}"/>
                </a:ext>
              </a:extLst>
            </p:cNvPr>
            <p:cNvSpPr/>
            <p:nvPr/>
          </p:nvSpPr>
          <p:spPr>
            <a:xfrm>
              <a:off x="11979057" y="2405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6" name="正方形/長方形 125">
              <a:extLst>
                <a:ext uri="{FF2B5EF4-FFF2-40B4-BE49-F238E27FC236}">
                  <a16:creationId xmlns:a16="http://schemas.microsoft.com/office/drawing/2014/main" id="{4CAD38EB-F99A-213E-F22B-FBCD1FD858DB}"/>
                </a:ext>
              </a:extLst>
            </p:cNvPr>
            <p:cNvSpPr/>
            <p:nvPr/>
          </p:nvSpPr>
          <p:spPr>
            <a:xfrm>
              <a:off x="11534873" y="3607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7" name="正方形/長方形 126">
              <a:extLst>
                <a:ext uri="{FF2B5EF4-FFF2-40B4-BE49-F238E27FC236}">
                  <a16:creationId xmlns:a16="http://schemas.microsoft.com/office/drawing/2014/main" id="{918EBB95-C50D-10D1-F7BF-2F71FFA66AD9}"/>
                </a:ext>
              </a:extLst>
            </p:cNvPr>
            <p:cNvSpPr/>
            <p:nvPr/>
          </p:nvSpPr>
          <p:spPr>
            <a:xfrm>
              <a:off x="11756965" y="4208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8" name="正方形/長方形 127">
              <a:extLst>
                <a:ext uri="{FF2B5EF4-FFF2-40B4-BE49-F238E27FC236}">
                  <a16:creationId xmlns:a16="http://schemas.microsoft.com/office/drawing/2014/main" id="{B301FBB0-9703-245F-7E6C-63FCEF08C4E9}"/>
                </a:ext>
              </a:extLst>
            </p:cNvPr>
            <p:cNvSpPr/>
            <p:nvPr/>
          </p:nvSpPr>
          <p:spPr>
            <a:xfrm>
              <a:off x="11979057" y="3607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9" name="正方形/長方形 128">
              <a:extLst>
                <a:ext uri="{FF2B5EF4-FFF2-40B4-BE49-F238E27FC236}">
                  <a16:creationId xmlns:a16="http://schemas.microsoft.com/office/drawing/2014/main" id="{10ABDDAD-B88A-CC4D-B4BE-E5D2AC1CA523}"/>
                </a:ext>
              </a:extLst>
            </p:cNvPr>
            <p:cNvSpPr/>
            <p:nvPr/>
          </p:nvSpPr>
          <p:spPr>
            <a:xfrm>
              <a:off x="11534873" y="4810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0" name="正方形/長方形 129">
              <a:extLst>
                <a:ext uri="{FF2B5EF4-FFF2-40B4-BE49-F238E27FC236}">
                  <a16:creationId xmlns:a16="http://schemas.microsoft.com/office/drawing/2014/main" id="{DF1D183C-6B62-8D64-3AEF-4A555DA8116E}"/>
                </a:ext>
              </a:extLst>
            </p:cNvPr>
            <p:cNvSpPr/>
            <p:nvPr/>
          </p:nvSpPr>
          <p:spPr>
            <a:xfrm>
              <a:off x="11756965" y="541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1" name="正方形/長方形 130">
              <a:extLst>
                <a:ext uri="{FF2B5EF4-FFF2-40B4-BE49-F238E27FC236}">
                  <a16:creationId xmlns:a16="http://schemas.microsoft.com/office/drawing/2014/main" id="{AEA2D6ED-4907-CB2C-F7FC-BB5AF0079CC2}"/>
                </a:ext>
              </a:extLst>
            </p:cNvPr>
            <p:cNvSpPr/>
            <p:nvPr/>
          </p:nvSpPr>
          <p:spPr>
            <a:xfrm>
              <a:off x="11979057" y="4810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2" name="正方形/長方形 131">
              <a:extLst>
                <a:ext uri="{FF2B5EF4-FFF2-40B4-BE49-F238E27FC236}">
                  <a16:creationId xmlns:a16="http://schemas.microsoft.com/office/drawing/2014/main" id="{718571C5-5B10-5AEA-9D6A-56C8100F63D8}"/>
                </a:ext>
              </a:extLst>
            </p:cNvPr>
            <p:cNvSpPr/>
            <p:nvPr/>
          </p:nvSpPr>
          <p:spPr>
            <a:xfrm>
              <a:off x="11534873" y="601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3" name="正方形/長方形 132">
              <a:extLst>
                <a:ext uri="{FF2B5EF4-FFF2-40B4-BE49-F238E27FC236}">
                  <a16:creationId xmlns:a16="http://schemas.microsoft.com/office/drawing/2014/main" id="{BF164CBF-7F4B-7DB6-2672-6576BE8E87F9}"/>
                </a:ext>
              </a:extLst>
            </p:cNvPr>
            <p:cNvSpPr/>
            <p:nvPr/>
          </p:nvSpPr>
          <p:spPr>
            <a:xfrm>
              <a:off x="11756965" y="6613751"/>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4" name="正方形/長方形 133">
              <a:extLst>
                <a:ext uri="{FF2B5EF4-FFF2-40B4-BE49-F238E27FC236}">
                  <a16:creationId xmlns:a16="http://schemas.microsoft.com/office/drawing/2014/main" id="{6A0F68F0-AADD-344F-1A25-8E9074487E82}"/>
                </a:ext>
              </a:extLst>
            </p:cNvPr>
            <p:cNvSpPr/>
            <p:nvPr/>
          </p:nvSpPr>
          <p:spPr>
            <a:xfrm>
              <a:off x="11979057" y="601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3" name="テキスト ボックス 12">
            <a:extLst>
              <a:ext uri="{FF2B5EF4-FFF2-40B4-BE49-F238E27FC236}">
                <a16:creationId xmlns:a16="http://schemas.microsoft.com/office/drawing/2014/main" id="{A8AC219E-3301-3D49-76DF-E0A0CF838A38}"/>
              </a:ext>
            </a:extLst>
          </p:cNvPr>
          <p:cNvSpPr txBox="1"/>
          <p:nvPr/>
        </p:nvSpPr>
        <p:spPr>
          <a:xfrm>
            <a:off x="1235903" y="2108145"/>
            <a:ext cx="10183820" cy="707886"/>
          </a:xfrm>
          <a:prstGeom prst="rect">
            <a:avLst/>
          </a:prstGeom>
          <a:noFill/>
        </p:spPr>
        <p:txBody>
          <a:bodyPr wrap="square" rtlCol="0">
            <a:spAutoFit/>
          </a:bodyPr>
          <a:lstStyle/>
          <a:p>
            <a:pPr>
              <a:spcBef>
                <a:spcPts val="1500"/>
              </a:spcBef>
              <a:defRPr/>
            </a:pPr>
            <a:r>
              <a:rPr kumimoji="1" lang="ja-JP" altLang="en-US" sz="2000" i="0" u="none" strike="noStrike" kern="1200" cap="none" spc="0" normalizeH="0" baseline="0" noProof="0" dirty="0">
                <a:ln>
                  <a:noFill/>
                </a:ln>
                <a:effectLst/>
                <a:uLnTx/>
                <a:uFillTx/>
                <a:latin typeface="+mn-ea"/>
                <a:cs typeface="+mn-cs"/>
              </a:rPr>
              <a:t>言語的コミュニケーションを用いて、</a:t>
            </a:r>
            <a:br>
              <a:rPr kumimoji="1" lang="en-US" altLang="ja-JP" sz="2000" i="0" u="none" strike="noStrike" kern="1200" cap="none" spc="0" normalizeH="0" baseline="0" noProof="0" dirty="0">
                <a:ln>
                  <a:noFill/>
                </a:ln>
                <a:effectLst/>
                <a:uLnTx/>
                <a:uFillTx/>
                <a:latin typeface="+mn-ea"/>
                <a:cs typeface="+mn-cs"/>
              </a:rPr>
            </a:br>
            <a:r>
              <a:rPr kumimoji="1" lang="ja-JP" altLang="en-US" sz="2000" i="0" u="none" strike="noStrike" kern="1200" cap="none" spc="0" normalizeH="0" baseline="0" noProof="0" dirty="0">
                <a:ln>
                  <a:noFill/>
                </a:ln>
                <a:effectLst/>
                <a:uLnTx/>
                <a:uFillTx/>
                <a:latin typeface="+mn-ea"/>
                <a:cs typeface="+mn-cs"/>
              </a:rPr>
              <a:t>対立しないように状況を解決するための交渉を心がける。</a:t>
            </a:r>
          </a:p>
        </p:txBody>
      </p:sp>
      <p:sp>
        <p:nvSpPr>
          <p:cNvPr id="15" name="正方形/長方形 14">
            <a:extLst>
              <a:ext uri="{FF2B5EF4-FFF2-40B4-BE49-F238E27FC236}">
                <a16:creationId xmlns:a16="http://schemas.microsoft.com/office/drawing/2014/main" id="{9AFE40DF-6FAA-DC5E-4140-F730C37826AE}"/>
              </a:ext>
            </a:extLst>
          </p:cNvPr>
          <p:cNvSpPr/>
          <p:nvPr/>
        </p:nvSpPr>
        <p:spPr>
          <a:xfrm>
            <a:off x="1439651" y="3305331"/>
            <a:ext cx="2857309" cy="601250"/>
          </a:xfrm>
          <a:prstGeom prst="rect">
            <a:avLst/>
          </a:prstGeom>
          <a:solidFill>
            <a:schemeClr val="accent6">
              <a:lumMod val="40000"/>
              <a:lumOff val="6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dirty="0">
                <a:solidFill>
                  <a:schemeClr val="tx1"/>
                </a:solidFill>
              </a:rPr>
              <a:t>現実的な条件を</a:t>
            </a:r>
            <a:br>
              <a:rPr lang="en-US" altLang="ja-JP" dirty="0">
                <a:solidFill>
                  <a:schemeClr val="tx1"/>
                </a:solidFill>
              </a:rPr>
            </a:br>
            <a:r>
              <a:rPr lang="ja-JP" altLang="en-US" dirty="0">
                <a:solidFill>
                  <a:schemeClr val="tx1"/>
                </a:solidFill>
              </a:rPr>
              <a:t>提示、交渉</a:t>
            </a:r>
          </a:p>
        </p:txBody>
      </p:sp>
      <p:sp>
        <p:nvSpPr>
          <p:cNvPr id="16" name="正方形/長方形 15">
            <a:extLst>
              <a:ext uri="{FF2B5EF4-FFF2-40B4-BE49-F238E27FC236}">
                <a16:creationId xmlns:a16="http://schemas.microsoft.com/office/drawing/2014/main" id="{1BC0FE9A-CA52-E9EA-E5E6-931353BA0810}"/>
              </a:ext>
            </a:extLst>
          </p:cNvPr>
          <p:cNvSpPr/>
          <p:nvPr/>
        </p:nvSpPr>
        <p:spPr>
          <a:xfrm>
            <a:off x="1439650" y="3982963"/>
            <a:ext cx="2857309" cy="601250"/>
          </a:xfrm>
          <a:prstGeom prst="rect">
            <a:avLst/>
          </a:prstGeom>
          <a:solidFill>
            <a:schemeClr val="accent6">
              <a:lumMod val="40000"/>
              <a:lumOff val="6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dirty="0">
                <a:solidFill>
                  <a:schemeClr val="tx1"/>
                </a:solidFill>
              </a:rPr>
              <a:t>意見を表現できるよう</a:t>
            </a:r>
          </a:p>
          <a:p>
            <a:pPr algn="ctr"/>
            <a:r>
              <a:rPr lang="ja-JP" altLang="en-US" dirty="0">
                <a:solidFill>
                  <a:schemeClr val="tx1"/>
                </a:solidFill>
              </a:rPr>
              <a:t>サポート</a:t>
            </a:r>
          </a:p>
        </p:txBody>
      </p:sp>
      <p:sp>
        <p:nvSpPr>
          <p:cNvPr id="17" name="正方形/長方形 16">
            <a:extLst>
              <a:ext uri="{FF2B5EF4-FFF2-40B4-BE49-F238E27FC236}">
                <a16:creationId xmlns:a16="http://schemas.microsoft.com/office/drawing/2014/main" id="{E3BA7808-4638-21E4-5EB9-2C9742582D6C}"/>
              </a:ext>
            </a:extLst>
          </p:cNvPr>
          <p:cNvSpPr/>
          <p:nvPr/>
        </p:nvSpPr>
        <p:spPr>
          <a:xfrm>
            <a:off x="1439649" y="4660595"/>
            <a:ext cx="2857309" cy="601250"/>
          </a:xfrm>
          <a:prstGeom prst="rect">
            <a:avLst/>
          </a:prstGeom>
          <a:solidFill>
            <a:schemeClr val="accent6">
              <a:lumMod val="40000"/>
              <a:lumOff val="6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dirty="0">
                <a:solidFill>
                  <a:schemeClr val="tx1"/>
                </a:solidFill>
              </a:rPr>
              <a:t>感情に焦点を当てる</a:t>
            </a:r>
          </a:p>
        </p:txBody>
      </p:sp>
      <p:sp>
        <p:nvSpPr>
          <p:cNvPr id="18" name="正方形/長方形 17">
            <a:extLst>
              <a:ext uri="{FF2B5EF4-FFF2-40B4-BE49-F238E27FC236}">
                <a16:creationId xmlns:a16="http://schemas.microsoft.com/office/drawing/2014/main" id="{E873F83B-4C74-0357-F6F0-777FA7A8C7CA}"/>
              </a:ext>
            </a:extLst>
          </p:cNvPr>
          <p:cNvSpPr/>
          <p:nvPr/>
        </p:nvSpPr>
        <p:spPr>
          <a:xfrm>
            <a:off x="7918960" y="3682338"/>
            <a:ext cx="2857309" cy="601250"/>
          </a:xfrm>
          <a:prstGeom prst="rect">
            <a:avLst/>
          </a:prstGeom>
          <a:solidFill>
            <a:schemeClr val="accent6">
              <a:lumMod val="40000"/>
              <a:lumOff val="6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dirty="0">
                <a:solidFill>
                  <a:schemeClr val="tx1"/>
                </a:solidFill>
              </a:rPr>
              <a:t>沈黙を許容</a:t>
            </a:r>
          </a:p>
        </p:txBody>
      </p:sp>
      <p:sp>
        <p:nvSpPr>
          <p:cNvPr id="19" name="正方形/長方形 18">
            <a:extLst>
              <a:ext uri="{FF2B5EF4-FFF2-40B4-BE49-F238E27FC236}">
                <a16:creationId xmlns:a16="http://schemas.microsoft.com/office/drawing/2014/main" id="{C7B45592-EC1D-A92C-6894-9CB4B56D759A}"/>
              </a:ext>
            </a:extLst>
          </p:cNvPr>
          <p:cNvSpPr/>
          <p:nvPr/>
        </p:nvSpPr>
        <p:spPr>
          <a:xfrm>
            <a:off x="7918959" y="4359970"/>
            <a:ext cx="2857309" cy="601250"/>
          </a:xfrm>
          <a:prstGeom prst="rect">
            <a:avLst/>
          </a:prstGeom>
          <a:solidFill>
            <a:schemeClr val="accent6">
              <a:lumMod val="40000"/>
              <a:lumOff val="6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dirty="0">
                <a:solidFill>
                  <a:schemeClr val="tx1"/>
                </a:solidFill>
              </a:rPr>
              <a:t>決断するための</a:t>
            </a:r>
          </a:p>
          <a:p>
            <a:pPr algn="ctr"/>
            <a:r>
              <a:rPr lang="ja-JP" altLang="en-US" dirty="0">
                <a:solidFill>
                  <a:schemeClr val="tx1"/>
                </a:solidFill>
              </a:rPr>
              <a:t>時間を与える</a:t>
            </a:r>
          </a:p>
        </p:txBody>
      </p:sp>
      <p:sp>
        <p:nvSpPr>
          <p:cNvPr id="7" name="テキスト ボックス 6">
            <a:extLst>
              <a:ext uri="{FF2B5EF4-FFF2-40B4-BE49-F238E27FC236}">
                <a16:creationId xmlns:a16="http://schemas.microsoft.com/office/drawing/2014/main" id="{6B194E7D-9696-581E-DBE0-A7873E46699E}"/>
              </a:ext>
            </a:extLst>
          </p:cNvPr>
          <p:cNvSpPr txBox="1"/>
          <p:nvPr/>
        </p:nvSpPr>
        <p:spPr>
          <a:xfrm>
            <a:off x="769835" y="6367528"/>
            <a:ext cx="10506811" cy="492443"/>
          </a:xfrm>
          <a:prstGeom prst="rect">
            <a:avLst/>
          </a:prstGeom>
          <a:noFill/>
        </p:spPr>
        <p:txBody>
          <a:bodyPr wrap="square" rtlCol="0">
            <a:spAutoFit/>
          </a:bodyPr>
          <a:lstStyle/>
          <a:p>
            <a:pPr algn="r"/>
            <a:r>
              <a:rPr kumimoji="1" lang="en-US" altLang="ja-JP" sz="1300" dirty="0">
                <a:latin typeface="+mn-ea"/>
              </a:rPr>
              <a:t>NICE: Violence and aggression: short-term management in mental health,</a:t>
            </a:r>
            <a:r>
              <a:rPr lang="ja-JP" altLang="en-US" sz="1300" dirty="0">
                <a:latin typeface="+mn-ea"/>
              </a:rPr>
              <a:t> </a:t>
            </a:r>
            <a:r>
              <a:rPr kumimoji="1" lang="en-US" altLang="ja-JP" sz="1300" dirty="0">
                <a:latin typeface="+mn-ea"/>
              </a:rPr>
              <a:t>health and community settings, NICE guideline[NG10], 2015</a:t>
            </a:r>
          </a:p>
          <a:p>
            <a:pPr algn="r"/>
            <a:r>
              <a:rPr kumimoji="1" lang="ja-JP" altLang="en-US" sz="1300" dirty="0">
                <a:latin typeface="+mn-ea"/>
              </a:rPr>
              <a:t>日本精神科救急学会：精神科救急医療ガイドライン，</a:t>
            </a:r>
            <a:r>
              <a:rPr kumimoji="1" lang="en-US" altLang="ja-JP" sz="1300" dirty="0">
                <a:latin typeface="+mn-ea"/>
              </a:rPr>
              <a:t>2022</a:t>
            </a:r>
            <a:r>
              <a:rPr kumimoji="1" lang="ja-JP" altLang="en-US" sz="1300" dirty="0">
                <a:latin typeface="+mn-ea"/>
              </a:rPr>
              <a:t>版</a:t>
            </a:r>
          </a:p>
        </p:txBody>
      </p:sp>
      <p:sp>
        <p:nvSpPr>
          <p:cNvPr id="11" name="正方形/長方形 10">
            <a:extLst>
              <a:ext uri="{FF2B5EF4-FFF2-40B4-BE49-F238E27FC236}">
                <a16:creationId xmlns:a16="http://schemas.microsoft.com/office/drawing/2014/main" id="{798DE311-82E3-A163-E1DD-B74C85BA5197}"/>
              </a:ext>
            </a:extLst>
          </p:cNvPr>
          <p:cNvSpPr/>
          <p:nvPr/>
        </p:nvSpPr>
        <p:spPr>
          <a:xfrm>
            <a:off x="1467089" y="5633313"/>
            <a:ext cx="2281346" cy="601250"/>
          </a:xfrm>
          <a:prstGeom prst="rect">
            <a:avLst/>
          </a:prstGeom>
          <a:noFill/>
          <a:ln w="2857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rtlCol="0" anchor="ctr"/>
          <a:lstStyle/>
          <a:p>
            <a:pPr algn="ctr"/>
            <a:r>
              <a:rPr lang="ja-JP" altLang="en-US" sz="1600" dirty="0">
                <a:solidFill>
                  <a:schemeClr val="tx1"/>
                </a:solidFill>
              </a:rPr>
              <a:t>低い声で</a:t>
            </a:r>
          </a:p>
          <a:p>
            <a:pPr algn="ctr"/>
            <a:r>
              <a:rPr lang="ja-JP" altLang="en-US" sz="1600" dirty="0">
                <a:solidFill>
                  <a:schemeClr val="tx1"/>
                </a:solidFill>
              </a:rPr>
              <a:t>静かに話す</a:t>
            </a:r>
          </a:p>
        </p:txBody>
      </p:sp>
      <p:sp>
        <p:nvSpPr>
          <p:cNvPr id="12" name="正方形/長方形 11">
            <a:extLst>
              <a:ext uri="{FF2B5EF4-FFF2-40B4-BE49-F238E27FC236}">
                <a16:creationId xmlns:a16="http://schemas.microsoft.com/office/drawing/2014/main" id="{C95B01F6-0424-25E8-10C0-FD31CB51E9FB}"/>
              </a:ext>
            </a:extLst>
          </p:cNvPr>
          <p:cNvSpPr/>
          <p:nvPr/>
        </p:nvSpPr>
        <p:spPr>
          <a:xfrm>
            <a:off x="8443565" y="5626434"/>
            <a:ext cx="2281346" cy="601250"/>
          </a:xfrm>
          <a:prstGeom prst="rect">
            <a:avLst/>
          </a:prstGeom>
          <a:noFill/>
          <a:ln w="2857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rtlCol="0" anchor="ctr"/>
          <a:lstStyle/>
          <a:p>
            <a:pPr algn="ctr"/>
            <a:r>
              <a:rPr lang="ja-JP" altLang="en-US" sz="1600" dirty="0">
                <a:solidFill>
                  <a:schemeClr val="tx1"/>
                </a:solidFill>
              </a:rPr>
              <a:t>一緒に問題解決</a:t>
            </a:r>
          </a:p>
          <a:p>
            <a:pPr algn="ctr"/>
            <a:r>
              <a:rPr lang="ja-JP" altLang="en-US" sz="1600" dirty="0">
                <a:solidFill>
                  <a:schemeClr val="tx1"/>
                </a:solidFill>
              </a:rPr>
              <a:t>する姿勢</a:t>
            </a:r>
          </a:p>
        </p:txBody>
      </p:sp>
      <p:sp>
        <p:nvSpPr>
          <p:cNvPr id="14" name="正方形/長方形 13">
            <a:extLst>
              <a:ext uri="{FF2B5EF4-FFF2-40B4-BE49-F238E27FC236}">
                <a16:creationId xmlns:a16="http://schemas.microsoft.com/office/drawing/2014/main" id="{2DAF344D-8CCC-8AA2-44B8-994564DB9E62}"/>
              </a:ext>
            </a:extLst>
          </p:cNvPr>
          <p:cNvSpPr/>
          <p:nvPr/>
        </p:nvSpPr>
        <p:spPr>
          <a:xfrm>
            <a:off x="3792581" y="5633313"/>
            <a:ext cx="2281346" cy="601250"/>
          </a:xfrm>
          <a:prstGeom prst="rect">
            <a:avLst/>
          </a:prstGeom>
          <a:noFill/>
          <a:ln w="2857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rtlCol="0" anchor="ctr"/>
          <a:lstStyle/>
          <a:p>
            <a:pPr algn="ctr"/>
            <a:r>
              <a:rPr lang="ja-JP" altLang="en-US" sz="1600" dirty="0">
                <a:solidFill>
                  <a:schemeClr val="tx1"/>
                </a:solidFill>
              </a:rPr>
              <a:t>穏やかにはっきりと</a:t>
            </a:r>
          </a:p>
          <a:p>
            <a:pPr algn="ctr"/>
            <a:r>
              <a:rPr lang="ja-JP" altLang="en-US" sz="1600" dirty="0">
                <a:solidFill>
                  <a:schemeClr val="tx1"/>
                </a:solidFill>
              </a:rPr>
              <a:t>短く、具体的に</a:t>
            </a:r>
          </a:p>
        </p:txBody>
      </p:sp>
      <p:sp>
        <p:nvSpPr>
          <p:cNvPr id="23" name="正方形/長方形 22">
            <a:extLst>
              <a:ext uri="{FF2B5EF4-FFF2-40B4-BE49-F238E27FC236}">
                <a16:creationId xmlns:a16="http://schemas.microsoft.com/office/drawing/2014/main" id="{4D1CD0EF-E0D1-BDC6-A29A-C3B2D77B59ED}"/>
              </a:ext>
            </a:extLst>
          </p:cNvPr>
          <p:cNvSpPr/>
          <p:nvPr/>
        </p:nvSpPr>
        <p:spPr>
          <a:xfrm>
            <a:off x="6118073" y="5633313"/>
            <a:ext cx="2281346" cy="601250"/>
          </a:xfrm>
          <a:prstGeom prst="rect">
            <a:avLst/>
          </a:prstGeom>
          <a:noFill/>
          <a:ln w="2857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rtlCol="0" anchor="ctr"/>
          <a:lstStyle/>
          <a:p>
            <a:pPr algn="ctr"/>
            <a:r>
              <a:rPr lang="ja-JP" altLang="en-US" sz="1600" dirty="0">
                <a:solidFill>
                  <a:schemeClr val="tx1"/>
                </a:solidFill>
              </a:rPr>
              <a:t>感情的にならず</a:t>
            </a:r>
          </a:p>
          <a:p>
            <a:pPr algn="ctr"/>
            <a:r>
              <a:rPr lang="ja-JP" altLang="en-US" sz="1600" dirty="0">
                <a:solidFill>
                  <a:schemeClr val="tx1"/>
                </a:solidFill>
              </a:rPr>
              <a:t>冷静に対応</a:t>
            </a:r>
          </a:p>
        </p:txBody>
      </p:sp>
      <p:pic>
        <p:nvPicPr>
          <p:cNvPr id="25" name="図 24" descr="おもちゃ, 挿絵 が含まれている画像&#10;&#10;AI によって生成されたコンテンツは間違っている可能性があります。">
            <a:extLst>
              <a:ext uri="{FF2B5EF4-FFF2-40B4-BE49-F238E27FC236}">
                <a16:creationId xmlns:a16="http://schemas.microsoft.com/office/drawing/2014/main" id="{4E241D38-B1E7-35D2-1B46-2E6D242E0474}"/>
              </a:ext>
            </a:extLst>
          </p:cNvPr>
          <p:cNvPicPr>
            <a:picLocks noChangeAspect="1"/>
          </p:cNvPicPr>
          <p:nvPr/>
        </p:nvPicPr>
        <p:blipFill>
          <a:blip r:embed="rId5">
            <a:extLst>
              <a:ext uri="{28A0092B-C50C-407E-A947-70E740481C1C}">
                <a14:useLocalDpi xmlns:a14="http://schemas.microsoft.com/office/drawing/2010/main" val="0"/>
              </a:ext>
            </a:extLst>
          </a:blip>
          <a:srcRect b="50000"/>
          <a:stretch/>
        </p:blipFill>
        <p:spPr>
          <a:xfrm>
            <a:off x="4332179" y="2860532"/>
            <a:ext cx="3586779" cy="2728279"/>
          </a:xfrm>
          <a:prstGeom prst="rect">
            <a:avLst/>
          </a:prstGeom>
        </p:spPr>
      </p:pic>
      <p:pic>
        <p:nvPicPr>
          <p:cNvPr id="26" name="15">
            <a:hlinkClick r:id="" action="ppaction://media"/>
            <a:extLst>
              <a:ext uri="{FF2B5EF4-FFF2-40B4-BE49-F238E27FC236}">
                <a16:creationId xmlns:a16="http://schemas.microsoft.com/office/drawing/2014/main" id="{B01724BD-A921-2A19-FA3C-B669D4937DF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01149" y="6096750"/>
            <a:ext cx="609600" cy="609600"/>
          </a:xfrm>
          <a:prstGeom prst="rect">
            <a:avLst/>
          </a:prstGeom>
        </p:spPr>
      </p:pic>
      <p:sp>
        <p:nvSpPr>
          <p:cNvPr id="9" name="テキスト ボックス 8">
            <a:extLst>
              <a:ext uri="{FF2B5EF4-FFF2-40B4-BE49-F238E27FC236}">
                <a16:creationId xmlns:a16="http://schemas.microsoft.com/office/drawing/2014/main" id="{DAC0D78A-9A7A-4F9C-8024-FAF8E191A268}"/>
              </a:ext>
            </a:extLst>
          </p:cNvPr>
          <p:cNvSpPr txBox="1"/>
          <p:nvPr/>
        </p:nvSpPr>
        <p:spPr>
          <a:xfrm>
            <a:off x="3025765" y="705174"/>
            <a:ext cx="6279797" cy="646331"/>
          </a:xfrm>
          <a:prstGeom prst="rect">
            <a:avLst/>
          </a:prstGeom>
          <a:noFill/>
        </p:spPr>
        <p:txBody>
          <a:bodyPr wrap="square" rtlCol="0">
            <a:spAutoFit/>
          </a:bodyPr>
          <a:lstStyle/>
          <a:p>
            <a:r>
              <a:rPr kumimoji="1" lang="ja-JP" altLang="en-US" sz="3600" dirty="0"/>
              <a:t>ディエスカレーションの方法</a:t>
            </a:r>
          </a:p>
        </p:txBody>
      </p:sp>
      <p:sp>
        <p:nvSpPr>
          <p:cNvPr id="10" name="四角形: 角を丸くする 9">
            <a:extLst>
              <a:ext uri="{FF2B5EF4-FFF2-40B4-BE49-F238E27FC236}">
                <a16:creationId xmlns:a16="http://schemas.microsoft.com/office/drawing/2014/main" id="{FAD639FF-8CB1-0F38-97E3-CC3BFFBDE2CB}"/>
              </a:ext>
            </a:extLst>
          </p:cNvPr>
          <p:cNvSpPr/>
          <p:nvPr/>
        </p:nvSpPr>
        <p:spPr>
          <a:xfrm>
            <a:off x="1109428" y="617061"/>
            <a:ext cx="1777010" cy="711428"/>
          </a:xfrm>
          <a:prstGeom prst="roundRect">
            <a:avLst/>
          </a:prstGeom>
          <a:solidFill>
            <a:schemeClr val="accent6">
              <a:lumMod val="20000"/>
              <a:lumOff val="80000"/>
            </a:schemeClr>
          </a:solidFill>
          <a:ln w="19050">
            <a:solidFill>
              <a:schemeClr val="accent6">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0" name="テキスト ボックス 19">
            <a:extLst>
              <a:ext uri="{FF2B5EF4-FFF2-40B4-BE49-F238E27FC236}">
                <a16:creationId xmlns:a16="http://schemas.microsoft.com/office/drawing/2014/main" id="{E89601DA-F17E-AC3D-8402-C12ED89D4504}"/>
              </a:ext>
            </a:extLst>
          </p:cNvPr>
          <p:cNvSpPr txBox="1"/>
          <p:nvPr/>
        </p:nvSpPr>
        <p:spPr>
          <a:xfrm>
            <a:off x="1487134" y="705174"/>
            <a:ext cx="1354918" cy="584775"/>
          </a:xfrm>
          <a:prstGeom prst="rect">
            <a:avLst/>
          </a:prstGeom>
          <a:noFill/>
        </p:spPr>
        <p:txBody>
          <a:bodyPr wrap="square" rtlCol="0">
            <a:spAutoFit/>
          </a:bodyPr>
          <a:lstStyle/>
          <a:p>
            <a:r>
              <a:rPr kumimoji="1" lang="ja-JP" altLang="en-US" sz="3200" dirty="0">
                <a:latin typeface="+mn-ea"/>
              </a:rPr>
              <a:t>介入</a:t>
            </a:r>
          </a:p>
        </p:txBody>
      </p:sp>
      <p:sp>
        <p:nvSpPr>
          <p:cNvPr id="22" name="正方形/長方形 21">
            <a:extLst>
              <a:ext uri="{FF2B5EF4-FFF2-40B4-BE49-F238E27FC236}">
                <a16:creationId xmlns:a16="http://schemas.microsoft.com/office/drawing/2014/main" id="{AF35BD71-C81D-E430-3B0E-D17DE7363340}"/>
              </a:ext>
            </a:extLst>
          </p:cNvPr>
          <p:cNvSpPr/>
          <p:nvPr/>
        </p:nvSpPr>
        <p:spPr>
          <a:xfrm>
            <a:off x="1235903" y="1548822"/>
            <a:ext cx="9735988" cy="461666"/>
          </a:xfrm>
          <a:prstGeom prst="rect">
            <a:avLst/>
          </a:prstGeom>
          <a:solidFill>
            <a:schemeClr val="accent6">
              <a:lumMod val="20000"/>
              <a:lumOff val="80000"/>
            </a:schemeClr>
          </a:solidFill>
          <a:ln w="12700">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4" name="テキスト ボックス 23">
            <a:extLst>
              <a:ext uri="{FF2B5EF4-FFF2-40B4-BE49-F238E27FC236}">
                <a16:creationId xmlns:a16="http://schemas.microsoft.com/office/drawing/2014/main" id="{A78ADEB9-3B35-E24B-A768-08E2D86BBB8F}"/>
              </a:ext>
            </a:extLst>
          </p:cNvPr>
          <p:cNvSpPr txBox="1"/>
          <p:nvPr/>
        </p:nvSpPr>
        <p:spPr>
          <a:xfrm>
            <a:off x="1346949" y="1572660"/>
            <a:ext cx="9735988" cy="461665"/>
          </a:xfrm>
          <a:prstGeom prst="rect">
            <a:avLst/>
          </a:prstGeom>
          <a:noFill/>
        </p:spPr>
        <p:txBody>
          <a:bodyPr wrap="square" rtlCol="0">
            <a:spAutoFit/>
          </a:bodyPr>
          <a:lstStyle/>
          <a:p>
            <a:r>
              <a:rPr lang="ja-JP" altLang="en-US" sz="2400" dirty="0">
                <a:latin typeface="+mn-ea"/>
              </a:rPr>
              <a:t>言語的コミュニケーションスキル</a:t>
            </a:r>
          </a:p>
        </p:txBody>
      </p:sp>
      <p:cxnSp>
        <p:nvCxnSpPr>
          <p:cNvPr id="27" name="直線コネクタ 26">
            <a:extLst>
              <a:ext uri="{FF2B5EF4-FFF2-40B4-BE49-F238E27FC236}">
                <a16:creationId xmlns:a16="http://schemas.microsoft.com/office/drawing/2014/main" id="{97729A04-CC0C-8B12-5726-63513D378156}"/>
              </a:ext>
            </a:extLst>
          </p:cNvPr>
          <p:cNvCxnSpPr>
            <a:cxnSpLocks/>
          </p:cNvCxnSpPr>
          <p:nvPr/>
        </p:nvCxnSpPr>
        <p:spPr>
          <a:xfrm>
            <a:off x="2796681" y="1328489"/>
            <a:ext cx="6463066" cy="0"/>
          </a:xfrm>
          <a:prstGeom prst="line">
            <a:avLst/>
          </a:prstGeom>
          <a:ln>
            <a:solidFill>
              <a:schemeClr val="accent6">
                <a:lumMod val="40000"/>
                <a:lumOff val="60000"/>
              </a:schemeClr>
            </a:solidFill>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056984782"/>
      </p:ext>
    </p:extLst>
  </p:cSld>
  <p:clrMapOvr>
    <a:masterClrMapping/>
  </p:clrMapOvr>
  <mc:AlternateContent xmlns:mc="http://schemas.openxmlformats.org/markup-compatibility/2006" xmlns:p14="http://schemas.microsoft.com/office/powerpoint/2010/main">
    <mc:Choice Requires="p14">
      <p:transition spd="slow" p14:dur="2000" advTm="106685"/>
    </mc:Choice>
    <mc:Fallback xmlns="">
      <p:transition spd="slow" advTm="10668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05905" fill="hold"/>
                                        <p:tgtEl>
                                          <p:spTgt spid="2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6"/>
                </p:tgtEl>
              </p:cMediaNode>
            </p:audio>
          </p:childTnLst>
        </p:cTn>
      </p:par>
    </p:tnLst>
  </p:timing>
  <p:extLst>
    <p:ext uri="{E180D4A7-C9FB-4DFB-919C-405C955672EB}">
      <p14:showEvtLst xmlns:p14="http://schemas.microsoft.com/office/powerpoint/2010/main">
        <p14:playEvt time="5" objId="26"/>
        <p14:stopEvt time="105913" objId="26"/>
      </p14:showEvtLst>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1EF72D-69B4-AAF5-BA60-21381DBFA2D4}"/>
            </a:ext>
          </a:extLst>
        </p:cNvPr>
        <p:cNvGrpSpPr/>
        <p:nvPr/>
      </p:nvGrpSpPr>
      <p:grpSpPr>
        <a:xfrm>
          <a:off x="0" y="0"/>
          <a:ext cx="0" cy="0"/>
          <a:chOff x="0" y="0"/>
          <a:chExt cx="0" cy="0"/>
        </a:xfrm>
      </p:grpSpPr>
      <p:grpSp>
        <p:nvGrpSpPr>
          <p:cNvPr id="97" name="グループ化 96">
            <a:extLst>
              <a:ext uri="{FF2B5EF4-FFF2-40B4-BE49-F238E27FC236}">
                <a16:creationId xmlns:a16="http://schemas.microsoft.com/office/drawing/2014/main" id="{2E812DE7-2D85-FC24-71CD-437B64CB7771}"/>
              </a:ext>
            </a:extLst>
          </p:cNvPr>
          <p:cNvGrpSpPr/>
          <p:nvPr/>
        </p:nvGrpSpPr>
        <p:grpSpPr>
          <a:xfrm>
            <a:off x="-9149" y="0"/>
            <a:ext cx="666276" cy="6858000"/>
            <a:chOff x="-9149" y="0"/>
            <a:chExt cx="666276" cy="6858000"/>
          </a:xfrm>
        </p:grpSpPr>
        <p:sp>
          <p:nvSpPr>
            <p:cNvPr id="98" name="正方形/長方形 97">
              <a:extLst>
                <a:ext uri="{FF2B5EF4-FFF2-40B4-BE49-F238E27FC236}">
                  <a16:creationId xmlns:a16="http://schemas.microsoft.com/office/drawing/2014/main" id="{E411B8D6-686E-7574-A924-EDD9CEC5FE10}"/>
                </a:ext>
              </a:extLst>
            </p:cNvPr>
            <p:cNvSpPr/>
            <p:nvPr/>
          </p:nvSpPr>
          <p:spPr>
            <a:xfrm>
              <a:off x="-9149" y="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9" name="正方形/長方形 98">
              <a:extLst>
                <a:ext uri="{FF2B5EF4-FFF2-40B4-BE49-F238E27FC236}">
                  <a16:creationId xmlns:a16="http://schemas.microsoft.com/office/drawing/2014/main" id="{7E17AF73-820F-B2B3-0FB6-27B45D210986}"/>
                </a:ext>
              </a:extLst>
            </p:cNvPr>
            <p:cNvSpPr/>
            <p:nvPr/>
          </p:nvSpPr>
          <p:spPr>
            <a:xfrm>
              <a:off x="212943" y="60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0" name="正方形/長方形 99">
              <a:extLst>
                <a:ext uri="{FF2B5EF4-FFF2-40B4-BE49-F238E27FC236}">
                  <a16:creationId xmlns:a16="http://schemas.microsoft.com/office/drawing/2014/main" id="{792FAF3F-2D70-FA2B-2EFA-FFC30A1A4A15}"/>
                </a:ext>
              </a:extLst>
            </p:cNvPr>
            <p:cNvSpPr/>
            <p:nvPr/>
          </p:nvSpPr>
          <p:spPr>
            <a:xfrm>
              <a:off x="435035" y="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1" name="正方形/長方形 100">
              <a:extLst>
                <a:ext uri="{FF2B5EF4-FFF2-40B4-BE49-F238E27FC236}">
                  <a16:creationId xmlns:a16="http://schemas.microsoft.com/office/drawing/2014/main" id="{FAC1E09D-A243-26A9-7C2D-DA75DBB83100}"/>
                </a:ext>
              </a:extLst>
            </p:cNvPr>
            <p:cNvSpPr/>
            <p:nvPr/>
          </p:nvSpPr>
          <p:spPr>
            <a:xfrm>
              <a:off x="-9149" y="120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2" name="正方形/長方形 101">
              <a:extLst>
                <a:ext uri="{FF2B5EF4-FFF2-40B4-BE49-F238E27FC236}">
                  <a16:creationId xmlns:a16="http://schemas.microsoft.com/office/drawing/2014/main" id="{0FDFD010-C56D-406A-94F6-25286305935B}"/>
                </a:ext>
              </a:extLst>
            </p:cNvPr>
            <p:cNvSpPr/>
            <p:nvPr/>
          </p:nvSpPr>
          <p:spPr>
            <a:xfrm>
              <a:off x="212943" y="1803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3" name="正方形/長方形 102">
              <a:extLst>
                <a:ext uri="{FF2B5EF4-FFF2-40B4-BE49-F238E27FC236}">
                  <a16:creationId xmlns:a16="http://schemas.microsoft.com/office/drawing/2014/main" id="{A0AE994C-E7E9-D6F2-B7A9-677B027D24D0}"/>
                </a:ext>
              </a:extLst>
            </p:cNvPr>
            <p:cNvSpPr/>
            <p:nvPr/>
          </p:nvSpPr>
          <p:spPr>
            <a:xfrm>
              <a:off x="435035" y="120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4" name="正方形/長方形 103">
              <a:extLst>
                <a:ext uri="{FF2B5EF4-FFF2-40B4-BE49-F238E27FC236}">
                  <a16:creationId xmlns:a16="http://schemas.microsoft.com/office/drawing/2014/main" id="{738C15E5-5541-3FAB-726D-3B94F6AAD121}"/>
                </a:ext>
              </a:extLst>
            </p:cNvPr>
            <p:cNvSpPr/>
            <p:nvPr/>
          </p:nvSpPr>
          <p:spPr>
            <a:xfrm>
              <a:off x="-9149" y="2405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5" name="正方形/長方形 104">
              <a:extLst>
                <a:ext uri="{FF2B5EF4-FFF2-40B4-BE49-F238E27FC236}">
                  <a16:creationId xmlns:a16="http://schemas.microsoft.com/office/drawing/2014/main" id="{E2112CC0-5CE4-12C3-7F99-932039263EBB}"/>
                </a:ext>
              </a:extLst>
            </p:cNvPr>
            <p:cNvSpPr/>
            <p:nvPr/>
          </p:nvSpPr>
          <p:spPr>
            <a:xfrm>
              <a:off x="212943" y="3006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6" name="正方形/長方形 105">
              <a:extLst>
                <a:ext uri="{FF2B5EF4-FFF2-40B4-BE49-F238E27FC236}">
                  <a16:creationId xmlns:a16="http://schemas.microsoft.com/office/drawing/2014/main" id="{88CA0747-3565-1BF7-D1C3-7124DD101E84}"/>
                </a:ext>
              </a:extLst>
            </p:cNvPr>
            <p:cNvSpPr/>
            <p:nvPr/>
          </p:nvSpPr>
          <p:spPr>
            <a:xfrm>
              <a:off x="435035" y="2405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7" name="正方形/長方形 106">
              <a:extLst>
                <a:ext uri="{FF2B5EF4-FFF2-40B4-BE49-F238E27FC236}">
                  <a16:creationId xmlns:a16="http://schemas.microsoft.com/office/drawing/2014/main" id="{F4C2632D-8C95-FAA1-9607-71D31E0FD8C6}"/>
                </a:ext>
              </a:extLst>
            </p:cNvPr>
            <p:cNvSpPr/>
            <p:nvPr/>
          </p:nvSpPr>
          <p:spPr>
            <a:xfrm>
              <a:off x="-9149" y="3607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8" name="正方形/長方形 107">
              <a:extLst>
                <a:ext uri="{FF2B5EF4-FFF2-40B4-BE49-F238E27FC236}">
                  <a16:creationId xmlns:a16="http://schemas.microsoft.com/office/drawing/2014/main" id="{AC91F9F5-CB6D-20D7-F4B9-CD9F6358CE97}"/>
                </a:ext>
              </a:extLst>
            </p:cNvPr>
            <p:cNvSpPr/>
            <p:nvPr/>
          </p:nvSpPr>
          <p:spPr>
            <a:xfrm>
              <a:off x="212943" y="4208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9" name="正方形/長方形 108">
              <a:extLst>
                <a:ext uri="{FF2B5EF4-FFF2-40B4-BE49-F238E27FC236}">
                  <a16:creationId xmlns:a16="http://schemas.microsoft.com/office/drawing/2014/main" id="{1E475C3E-82E6-78DE-B890-55BAE0F1AB15}"/>
                </a:ext>
              </a:extLst>
            </p:cNvPr>
            <p:cNvSpPr/>
            <p:nvPr/>
          </p:nvSpPr>
          <p:spPr>
            <a:xfrm>
              <a:off x="435035" y="3607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0" name="正方形/長方形 109">
              <a:extLst>
                <a:ext uri="{FF2B5EF4-FFF2-40B4-BE49-F238E27FC236}">
                  <a16:creationId xmlns:a16="http://schemas.microsoft.com/office/drawing/2014/main" id="{99E1BB33-CD2F-E8F6-C6A0-2E12C3CC4781}"/>
                </a:ext>
              </a:extLst>
            </p:cNvPr>
            <p:cNvSpPr/>
            <p:nvPr/>
          </p:nvSpPr>
          <p:spPr>
            <a:xfrm>
              <a:off x="-9149" y="4810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1" name="正方形/長方形 110">
              <a:extLst>
                <a:ext uri="{FF2B5EF4-FFF2-40B4-BE49-F238E27FC236}">
                  <a16:creationId xmlns:a16="http://schemas.microsoft.com/office/drawing/2014/main" id="{65C5AAF6-ECB5-7F1E-2823-683D4376AF15}"/>
                </a:ext>
              </a:extLst>
            </p:cNvPr>
            <p:cNvSpPr/>
            <p:nvPr/>
          </p:nvSpPr>
          <p:spPr>
            <a:xfrm>
              <a:off x="212943" y="541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2" name="正方形/長方形 111">
              <a:extLst>
                <a:ext uri="{FF2B5EF4-FFF2-40B4-BE49-F238E27FC236}">
                  <a16:creationId xmlns:a16="http://schemas.microsoft.com/office/drawing/2014/main" id="{2530E8CF-C3C1-1C8E-2124-50FC2BB9E4A7}"/>
                </a:ext>
              </a:extLst>
            </p:cNvPr>
            <p:cNvSpPr/>
            <p:nvPr/>
          </p:nvSpPr>
          <p:spPr>
            <a:xfrm>
              <a:off x="435035" y="4810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3" name="正方形/長方形 112">
              <a:extLst>
                <a:ext uri="{FF2B5EF4-FFF2-40B4-BE49-F238E27FC236}">
                  <a16:creationId xmlns:a16="http://schemas.microsoft.com/office/drawing/2014/main" id="{CD54584B-7DC6-AC4E-829C-A1EAA80897B4}"/>
                </a:ext>
              </a:extLst>
            </p:cNvPr>
            <p:cNvSpPr/>
            <p:nvPr/>
          </p:nvSpPr>
          <p:spPr>
            <a:xfrm>
              <a:off x="-9149" y="601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4" name="正方形/長方形 113">
              <a:extLst>
                <a:ext uri="{FF2B5EF4-FFF2-40B4-BE49-F238E27FC236}">
                  <a16:creationId xmlns:a16="http://schemas.microsoft.com/office/drawing/2014/main" id="{629D1B4C-9AAE-2E5F-441B-172F32933C12}"/>
                </a:ext>
              </a:extLst>
            </p:cNvPr>
            <p:cNvSpPr/>
            <p:nvPr/>
          </p:nvSpPr>
          <p:spPr>
            <a:xfrm>
              <a:off x="212943" y="6613750"/>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5" name="正方形/長方形 114">
              <a:extLst>
                <a:ext uri="{FF2B5EF4-FFF2-40B4-BE49-F238E27FC236}">
                  <a16:creationId xmlns:a16="http://schemas.microsoft.com/office/drawing/2014/main" id="{5DD11F17-4A8F-1FDB-5F80-75A2AF75AD85}"/>
                </a:ext>
              </a:extLst>
            </p:cNvPr>
            <p:cNvSpPr/>
            <p:nvPr/>
          </p:nvSpPr>
          <p:spPr>
            <a:xfrm>
              <a:off x="435035" y="601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16" name="グループ化 115">
            <a:extLst>
              <a:ext uri="{FF2B5EF4-FFF2-40B4-BE49-F238E27FC236}">
                <a16:creationId xmlns:a16="http://schemas.microsoft.com/office/drawing/2014/main" id="{A4598504-0C35-1117-AB2F-58F51C45603B}"/>
              </a:ext>
            </a:extLst>
          </p:cNvPr>
          <p:cNvGrpSpPr/>
          <p:nvPr/>
        </p:nvGrpSpPr>
        <p:grpSpPr>
          <a:xfrm>
            <a:off x="11534873" y="1"/>
            <a:ext cx="666276" cy="6858000"/>
            <a:chOff x="11534873" y="1"/>
            <a:chExt cx="666276" cy="6858000"/>
          </a:xfrm>
        </p:grpSpPr>
        <p:sp>
          <p:nvSpPr>
            <p:cNvPr id="117" name="正方形/長方形 116">
              <a:extLst>
                <a:ext uri="{FF2B5EF4-FFF2-40B4-BE49-F238E27FC236}">
                  <a16:creationId xmlns:a16="http://schemas.microsoft.com/office/drawing/2014/main" id="{5E8C0CF3-3755-28F5-119D-F6A3E020DAF8}"/>
                </a:ext>
              </a:extLst>
            </p:cNvPr>
            <p:cNvSpPr/>
            <p:nvPr/>
          </p:nvSpPr>
          <p:spPr>
            <a:xfrm>
              <a:off x="11534873" y="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8" name="正方形/長方形 117">
              <a:extLst>
                <a:ext uri="{FF2B5EF4-FFF2-40B4-BE49-F238E27FC236}">
                  <a16:creationId xmlns:a16="http://schemas.microsoft.com/office/drawing/2014/main" id="{3C1824F8-7F7A-EBF5-9CFA-CA088886E263}"/>
                </a:ext>
              </a:extLst>
            </p:cNvPr>
            <p:cNvSpPr/>
            <p:nvPr/>
          </p:nvSpPr>
          <p:spPr>
            <a:xfrm>
              <a:off x="11756965" y="60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9" name="正方形/長方形 118">
              <a:extLst>
                <a:ext uri="{FF2B5EF4-FFF2-40B4-BE49-F238E27FC236}">
                  <a16:creationId xmlns:a16="http://schemas.microsoft.com/office/drawing/2014/main" id="{F2B8F0CD-4AD6-9BFA-D78E-CB3A4AB2BDB4}"/>
                </a:ext>
              </a:extLst>
            </p:cNvPr>
            <p:cNvSpPr/>
            <p:nvPr/>
          </p:nvSpPr>
          <p:spPr>
            <a:xfrm>
              <a:off x="11979057" y="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0" name="正方形/長方形 119">
              <a:extLst>
                <a:ext uri="{FF2B5EF4-FFF2-40B4-BE49-F238E27FC236}">
                  <a16:creationId xmlns:a16="http://schemas.microsoft.com/office/drawing/2014/main" id="{08F1F3C2-DC0A-6E1C-0C4F-E90A419AF47C}"/>
                </a:ext>
              </a:extLst>
            </p:cNvPr>
            <p:cNvSpPr/>
            <p:nvPr/>
          </p:nvSpPr>
          <p:spPr>
            <a:xfrm>
              <a:off x="11534873" y="120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1" name="正方形/長方形 120">
              <a:extLst>
                <a:ext uri="{FF2B5EF4-FFF2-40B4-BE49-F238E27FC236}">
                  <a16:creationId xmlns:a16="http://schemas.microsoft.com/office/drawing/2014/main" id="{2EDA64D9-869D-EA30-E095-ADE51EDDB31C}"/>
                </a:ext>
              </a:extLst>
            </p:cNvPr>
            <p:cNvSpPr/>
            <p:nvPr/>
          </p:nvSpPr>
          <p:spPr>
            <a:xfrm>
              <a:off x="11756965" y="1803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2" name="正方形/長方形 121">
              <a:extLst>
                <a:ext uri="{FF2B5EF4-FFF2-40B4-BE49-F238E27FC236}">
                  <a16:creationId xmlns:a16="http://schemas.microsoft.com/office/drawing/2014/main" id="{394802B3-6C04-B595-7E6F-C37F21F54295}"/>
                </a:ext>
              </a:extLst>
            </p:cNvPr>
            <p:cNvSpPr/>
            <p:nvPr/>
          </p:nvSpPr>
          <p:spPr>
            <a:xfrm>
              <a:off x="11979057" y="120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3" name="正方形/長方形 122">
              <a:extLst>
                <a:ext uri="{FF2B5EF4-FFF2-40B4-BE49-F238E27FC236}">
                  <a16:creationId xmlns:a16="http://schemas.microsoft.com/office/drawing/2014/main" id="{0A22F309-6E1B-CB21-B856-B287808892CA}"/>
                </a:ext>
              </a:extLst>
            </p:cNvPr>
            <p:cNvSpPr/>
            <p:nvPr/>
          </p:nvSpPr>
          <p:spPr>
            <a:xfrm>
              <a:off x="11534873" y="2405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4" name="正方形/長方形 123">
              <a:extLst>
                <a:ext uri="{FF2B5EF4-FFF2-40B4-BE49-F238E27FC236}">
                  <a16:creationId xmlns:a16="http://schemas.microsoft.com/office/drawing/2014/main" id="{6E57A550-EAEF-EAD6-2E11-7C337C256D8D}"/>
                </a:ext>
              </a:extLst>
            </p:cNvPr>
            <p:cNvSpPr/>
            <p:nvPr/>
          </p:nvSpPr>
          <p:spPr>
            <a:xfrm>
              <a:off x="11756965" y="3006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5" name="正方形/長方形 124">
              <a:extLst>
                <a:ext uri="{FF2B5EF4-FFF2-40B4-BE49-F238E27FC236}">
                  <a16:creationId xmlns:a16="http://schemas.microsoft.com/office/drawing/2014/main" id="{31B186C0-FB0D-E483-5642-03528C9B9CD4}"/>
                </a:ext>
              </a:extLst>
            </p:cNvPr>
            <p:cNvSpPr/>
            <p:nvPr/>
          </p:nvSpPr>
          <p:spPr>
            <a:xfrm>
              <a:off x="11979057" y="2405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6" name="正方形/長方形 125">
              <a:extLst>
                <a:ext uri="{FF2B5EF4-FFF2-40B4-BE49-F238E27FC236}">
                  <a16:creationId xmlns:a16="http://schemas.microsoft.com/office/drawing/2014/main" id="{438D0F34-11A7-6ACC-7475-6A32B89F7735}"/>
                </a:ext>
              </a:extLst>
            </p:cNvPr>
            <p:cNvSpPr/>
            <p:nvPr/>
          </p:nvSpPr>
          <p:spPr>
            <a:xfrm>
              <a:off x="11534873" y="3607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7" name="正方形/長方形 126">
              <a:extLst>
                <a:ext uri="{FF2B5EF4-FFF2-40B4-BE49-F238E27FC236}">
                  <a16:creationId xmlns:a16="http://schemas.microsoft.com/office/drawing/2014/main" id="{FB5CBAFD-AB7E-E49D-0531-CB8A6E44C479}"/>
                </a:ext>
              </a:extLst>
            </p:cNvPr>
            <p:cNvSpPr/>
            <p:nvPr/>
          </p:nvSpPr>
          <p:spPr>
            <a:xfrm>
              <a:off x="11756965" y="4208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8" name="正方形/長方形 127">
              <a:extLst>
                <a:ext uri="{FF2B5EF4-FFF2-40B4-BE49-F238E27FC236}">
                  <a16:creationId xmlns:a16="http://schemas.microsoft.com/office/drawing/2014/main" id="{9EC1885B-D068-A651-2DA9-CC516BFE3C9E}"/>
                </a:ext>
              </a:extLst>
            </p:cNvPr>
            <p:cNvSpPr/>
            <p:nvPr/>
          </p:nvSpPr>
          <p:spPr>
            <a:xfrm>
              <a:off x="11979057" y="3607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9" name="正方形/長方形 128">
              <a:extLst>
                <a:ext uri="{FF2B5EF4-FFF2-40B4-BE49-F238E27FC236}">
                  <a16:creationId xmlns:a16="http://schemas.microsoft.com/office/drawing/2014/main" id="{A2C655DD-12F0-14FC-3E87-23BCB11286BD}"/>
                </a:ext>
              </a:extLst>
            </p:cNvPr>
            <p:cNvSpPr/>
            <p:nvPr/>
          </p:nvSpPr>
          <p:spPr>
            <a:xfrm>
              <a:off x="11534873" y="4810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0" name="正方形/長方形 129">
              <a:extLst>
                <a:ext uri="{FF2B5EF4-FFF2-40B4-BE49-F238E27FC236}">
                  <a16:creationId xmlns:a16="http://schemas.microsoft.com/office/drawing/2014/main" id="{C63A62DC-A2ED-0BAF-1199-806411F5AE10}"/>
                </a:ext>
              </a:extLst>
            </p:cNvPr>
            <p:cNvSpPr/>
            <p:nvPr/>
          </p:nvSpPr>
          <p:spPr>
            <a:xfrm>
              <a:off x="11756965" y="541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1" name="正方形/長方形 130">
              <a:extLst>
                <a:ext uri="{FF2B5EF4-FFF2-40B4-BE49-F238E27FC236}">
                  <a16:creationId xmlns:a16="http://schemas.microsoft.com/office/drawing/2014/main" id="{B1473F17-F4C1-6469-478B-FB61EF898A3C}"/>
                </a:ext>
              </a:extLst>
            </p:cNvPr>
            <p:cNvSpPr/>
            <p:nvPr/>
          </p:nvSpPr>
          <p:spPr>
            <a:xfrm>
              <a:off x="11979057" y="4810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2" name="正方形/長方形 131">
              <a:extLst>
                <a:ext uri="{FF2B5EF4-FFF2-40B4-BE49-F238E27FC236}">
                  <a16:creationId xmlns:a16="http://schemas.microsoft.com/office/drawing/2014/main" id="{8E96038B-E9EE-F43C-5EDC-6A07516C89F5}"/>
                </a:ext>
              </a:extLst>
            </p:cNvPr>
            <p:cNvSpPr/>
            <p:nvPr/>
          </p:nvSpPr>
          <p:spPr>
            <a:xfrm>
              <a:off x="11534873" y="601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3" name="正方形/長方形 132">
              <a:extLst>
                <a:ext uri="{FF2B5EF4-FFF2-40B4-BE49-F238E27FC236}">
                  <a16:creationId xmlns:a16="http://schemas.microsoft.com/office/drawing/2014/main" id="{976ADAC2-86F6-94D3-E2CC-9CB108C09EB1}"/>
                </a:ext>
              </a:extLst>
            </p:cNvPr>
            <p:cNvSpPr/>
            <p:nvPr/>
          </p:nvSpPr>
          <p:spPr>
            <a:xfrm>
              <a:off x="11756965" y="6613751"/>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4" name="正方形/長方形 133">
              <a:extLst>
                <a:ext uri="{FF2B5EF4-FFF2-40B4-BE49-F238E27FC236}">
                  <a16:creationId xmlns:a16="http://schemas.microsoft.com/office/drawing/2014/main" id="{32CA51A8-9331-1BDB-67DD-FEF01F1B3725}"/>
                </a:ext>
              </a:extLst>
            </p:cNvPr>
            <p:cNvSpPr/>
            <p:nvPr/>
          </p:nvSpPr>
          <p:spPr>
            <a:xfrm>
              <a:off x="11979057" y="601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 name="正方形/長方形 1">
            <a:extLst>
              <a:ext uri="{FF2B5EF4-FFF2-40B4-BE49-F238E27FC236}">
                <a16:creationId xmlns:a16="http://schemas.microsoft.com/office/drawing/2014/main" id="{A1DF6083-CCE3-F1C9-3918-CD44AD4F80E1}"/>
              </a:ext>
            </a:extLst>
          </p:cNvPr>
          <p:cNvSpPr/>
          <p:nvPr/>
        </p:nvSpPr>
        <p:spPr>
          <a:xfrm>
            <a:off x="1235903" y="1548822"/>
            <a:ext cx="9735988" cy="461666"/>
          </a:xfrm>
          <a:prstGeom prst="rect">
            <a:avLst/>
          </a:prstGeom>
          <a:solidFill>
            <a:schemeClr val="accent6">
              <a:lumMod val="20000"/>
              <a:lumOff val="80000"/>
            </a:schemeClr>
          </a:solidFill>
          <a:ln w="12700">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 name="テキスト ボックス 2">
            <a:extLst>
              <a:ext uri="{FF2B5EF4-FFF2-40B4-BE49-F238E27FC236}">
                <a16:creationId xmlns:a16="http://schemas.microsoft.com/office/drawing/2014/main" id="{587C6A52-87AA-F9D8-1297-492D3E9E1E0A}"/>
              </a:ext>
            </a:extLst>
          </p:cNvPr>
          <p:cNvSpPr txBox="1"/>
          <p:nvPr/>
        </p:nvSpPr>
        <p:spPr>
          <a:xfrm>
            <a:off x="1346949" y="1572660"/>
            <a:ext cx="9735988" cy="461665"/>
          </a:xfrm>
          <a:prstGeom prst="rect">
            <a:avLst/>
          </a:prstGeom>
          <a:noFill/>
        </p:spPr>
        <p:txBody>
          <a:bodyPr wrap="square" rtlCol="0">
            <a:spAutoFit/>
          </a:bodyPr>
          <a:lstStyle/>
          <a:p>
            <a:r>
              <a:rPr lang="ja-JP" altLang="en-US" sz="2400" dirty="0">
                <a:latin typeface="+mn-ea"/>
              </a:rPr>
              <a:t>言語的コミュニケーションスキル</a:t>
            </a:r>
          </a:p>
        </p:txBody>
      </p:sp>
      <p:sp>
        <p:nvSpPr>
          <p:cNvPr id="9" name="四角形: 角を丸くする 8">
            <a:extLst>
              <a:ext uri="{FF2B5EF4-FFF2-40B4-BE49-F238E27FC236}">
                <a16:creationId xmlns:a16="http://schemas.microsoft.com/office/drawing/2014/main" id="{5881AD9A-35C2-69C7-E467-AB95B4D224D9}"/>
              </a:ext>
            </a:extLst>
          </p:cNvPr>
          <p:cNvSpPr/>
          <p:nvPr/>
        </p:nvSpPr>
        <p:spPr>
          <a:xfrm>
            <a:off x="1350383" y="2196745"/>
            <a:ext cx="3037138" cy="1609860"/>
          </a:xfrm>
          <a:prstGeom prst="roundRect">
            <a:avLst/>
          </a:prstGeom>
          <a:solidFill>
            <a:schemeClr val="accent6">
              <a:lumMod val="20000"/>
              <a:lumOff val="8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これまでに、</a:t>
            </a:r>
            <a:r>
              <a:rPr lang="en-US" altLang="ja-JP" sz="1800" dirty="0">
                <a:solidFill>
                  <a:schemeClr val="tx1"/>
                </a:solidFill>
              </a:rPr>
              <a:t> A</a:t>
            </a:r>
            <a:r>
              <a:rPr lang="ja-JP" altLang="en-US" dirty="0">
                <a:solidFill>
                  <a:schemeClr val="tx1"/>
                </a:solidFill>
              </a:rPr>
              <a:t>さんの</a:t>
            </a:r>
            <a:endParaRPr lang="en-US" altLang="ja-JP" dirty="0">
              <a:solidFill>
                <a:schemeClr val="tx1"/>
              </a:solidFill>
            </a:endParaRPr>
          </a:p>
          <a:p>
            <a:pPr algn="ctr"/>
            <a:r>
              <a:rPr lang="ja-JP" altLang="en-US" dirty="0">
                <a:solidFill>
                  <a:schemeClr val="tx1"/>
                </a:solidFill>
              </a:rPr>
              <a:t>助けになったことが</a:t>
            </a:r>
            <a:br>
              <a:rPr lang="en-US" altLang="ja-JP" dirty="0">
                <a:solidFill>
                  <a:schemeClr val="tx1"/>
                </a:solidFill>
              </a:rPr>
            </a:br>
            <a:r>
              <a:rPr lang="ja-JP" altLang="en-US" dirty="0">
                <a:solidFill>
                  <a:schemeClr val="tx1"/>
                </a:solidFill>
              </a:rPr>
              <a:t>あれば、教えてもらえ</a:t>
            </a:r>
            <a:br>
              <a:rPr lang="en-US" altLang="ja-JP" dirty="0">
                <a:solidFill>
                  <a:schemeClr val="tx1"/>
                </a:solidFill>
              </a:rPr>
            </a:br>
            <a:r>
              <a:rPr lang="ja-JP" altLang="en-US" dirty="0">
                <a:solidFill>
                  <a:schemeClr val="tx1"/>
                </a:solidFill>
              </a:rPr>
              <a:t>ませんか。</a:t>
            </a:r>
          </a:p>
        </p:txBody>
      </p:sp>
      <p:sp>
        <p:nvSpPr>
          <p:cNvPr id="10" name="四角形: 角を丸くする 9">
            <a:extLst>
              <a:ext uri="{FF2B5EF4-FFF2-40B4-BE49-F238E27FC236}">
                <a16:creationId xmlns:a16="http://schemas.microsoft.com/office/drawing/2014/main" id="{140D7AC9-4C83-F74B-2D63-B14860605D41}"/>
              </a:ext>
            </a:extLst>
          </p:cNvPr>
          <p:cNvSpPr/>
          <p:nvPr/>
        </p:nvSpPr>
        <p:spPr>
          <a:xfrm>
            <a:off x="1350383" y="3895467"/>
            <a:ext cx="3037138" cy="1609860"/>
          </a:xfrm>
          <a:prstGeom prst="roundRect">
            <a:avLst/>
          </a:prstGeom>
          <a:solidFill>
            <a:schemeClr val="accent6">
              <a:lumMod val="20000"/>
              <a:lumOff val="8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sz="1800" dirty="0">
                <a:solidFill>
                  <a:schemeClr val="tx1"/>
                </a:solidFill>
              </a:rPr>
              <a:t>A</a:t>
            </a:r>
            <a:r>
              <a:rPr lang="ja-JP" altLang="en-US" dirty="0">
                <a:solidFill>
                  <a:schemeClr val="tx1"/>
                </a:solidFill>
              </a:rPr>
              <a:t>さんが何を求めて</a:t>
            </a:r>
            <a:br>
              <a:rPr lang="en-US" altLang="ja-JP" dirty="0">
                <a:solidFill>
                  <a:schemeClr val="tx1"/>
                </a:solidFill>
              </a:rPr>
            </a:br>
            <a:r>
              <a:rPr lang="ja-JP" altLang="en-US" dirty="0">
                <a:solidFill>
                  <a:schemeClr val="tx1"/>
                </a:solidFill>
              </a:rPr>
              <a:t>いるのかを知りたいので、私たちが理解するために</a:t>
            </a:r>
          </a:p>
          <a:p>
            <a:pPr algn="ctr"/>
            <a:r>
              <a:rPr lang="ja-JP" altLang="en-US" dirty="0">
                <a:solidFill>
                  <a:schemeClr val="tx1"/>
                </a:solidFill>
              </a:rPr>
              <a:t>協力してもらえませんか。</a:t>
            </a:r>
          </a:p>
        </p:txBody>
      </p:sp>
      <p:sp>
        <p:nvSpPr>
          <p:cNvPr id="12" name="四角形: 角を丸くする 11">
            <a:extLst>
              <a:ext uri="{FF2B5EF4-FFF2-40B4-BE49-F238E27FC236}">
                <a16:creationId xmlns:a16="http://schemas.microsoft.com/office/drawing/2014/main" id="{A72BE2FA-5A15-A159-17E2-333595F2A8F2}"/>
              </a:ext>
            </a:extLst>
          </p:cNvPr>
          <p:cNvSpPr/>
          <p:nvPr/>
        </p:nvSpPr>
        <p:spPr>
          <a:xfrm>
            <a:off x="7768251" y="2183730"/>
            <a:ext cx="3037138" cy="1609860"/>
          </a:xfrm>
          <a:prstGeom prst="roundRect">
            <a:avLst/>
          </a:prstGeom>
          <a:solidFill>
            <a:schemeClr val="accent6">
              <a:lumMod val="20000"/>
              <a:lumOff val="8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sz="1800" dirty="0">
                <a:solidFill>
                  <a:schemeClr val="tx1"/>
                </a:solidFill>
              </a:rPr>
              <a:t>A</a:t>
            </a:r>
            <a:r>
              <a:rPr lang="ja-JP" altLang="en-US" dirty="0">
                <a:solidFill>
                  <a:schemeClr val="tx1"/>
                </a:solidFill>
              </a:rPr>
              <a:t>さんは、</a:t>
            </a:r>
            <a:br>
              <a:rPr lang="en-US" altLang="ja-JP" dirty="0">
                <a:solidFill>
                  <a:schemeClr val="tx1"/>
                </a:solidFill>
              </a:rPr>
            </a:br>
            <a:r>
              <a:rPr lang="ja-JP" altLang="en-US" dirty="0">
                <a:solidFill>
                  <a:schemeClr val="tx1"/>
                </a:solidFill>
              </a:rPr>
              <a:t>〇〇という気持ちでいると理解したのですが、合っていますか。</a:t>
            </a:r>
          </a:p>
        </p:txBody>
      </p:sp>
      <p:sp>
        <p:nvSpPr>
          <p:cNvPr id="14" name="四角形: 角を丸くする 13">
            <a:extLst>
              <a:ext uri="{FF2B5EF4-FFF2-40B4-BE49-F238E27FC236}">
                <a16:creationId xmlns:a16="http://schemas.microsoft.com/office/drawing/2014/main" id="{5582DEFC-4819-1315-AEEC-C2FDCC871386}"/>
              </a:ext>
            </a:extLst>
          </p:cNvPr>
          <p:cNvSpPr/>
          <p:nvPr/>
        </p:nvSpPr>
        <p:spPr>
          <a:xfrm>
            <a:off x="7768251" y="3882452"/>
            <a:ext cx="3037138" cy="1609860"/>
          </a:xfrm>
          <a:prstGeom prst="roundRect">
            <a:avLst/>
          </a:prstGeom>
          <a:solidFill>
            <a:schemeClr val="accent6">
              <a:lumMod val="20000"/>
              <a:lumOff val="8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sz="1800" dirty="0">
                <a:solidFill>
                  <a:schemeClr val="tx1"/>
                </a:solidFill>
              </a:rPr>
              <a:t>A</a:t>
            </a:r>
            <a:r>
              <a:rPr lang="ja-JP" altLang="en-US" dirty="0">
                <a:solidFill>
                  <a:schemeClr val="tx1"/>
                </a:solidFill>
              </a:rPr>
              <a:t>さんが〇〇という</a:t>
            </a:r>
            <a:br>
              <a:rPr lang="en-US" altLang="ja-JP" dirty="0">
                <a:solidFill>
                  <a:schemeClr val="tx1"/>
                </a:solidFill>
              </a:rPr>
            </a:br>
            <a:r>
              <a:rPr lang="ja-JP" altLang="en-US" dirty="0">
                <a:solidFill>
                  <a:schemeClr val="tx1"/>
                </a:solidFill>
              </a:rPr>
              <a:t>気持ちでいることは</a:t>
            </a:r>
            <a:br>
              <a:rPr lang="en-US" altLang="ja-JP" dirty="0">
                <a:solidFill>
                  <a:schemeClr val="tx1"/>
                </a:solidFill>
              </a:rPr>
            </a:br>
            <a:r>
              <a:rPr lang="ja-JP" altLang="en-US" dirty="0">
                <a:solidFill>
                  <a:schemeClr val="tx1"/>
                </a:solidFill>
              </a:rPr>
              <a:t>分かりました。</a:t>
            </a:r>
          </a:p>
          <a:p>
            <a:pPr algn="ctr"/>
            <a:r>
              <a:rPr lang="ja-JP" altLang="en-US" dirty="0">
                <a:solidFill>
                  <a:schemeClr val="tx1"/>
                </a:solidFill>
              </a:rPr>
              <a:t>でも、大きな声を出さずにお話ししましょう。</a:t>
            </a:r>
          </a:p>
        </p:txBody>
      </p:sp>
      <p:sp>
        <p:nvSpPr>
          <p:cNvPr id="7" name="テキスト ボックス 6">
            <a:extLst>
              <a:ext uri="{FF2B5EF4-FFF2-40B4-BE49-F238E27FC236}">
                <a16:creationId xmlns:a16="http://schemas.microsoft.com/office/drawing/2014/main" id="{38DF6D09-6CB7-5A82-52C3-9085DB1BC142}"/>
              </a:ext>
            </a:extLst>
          </p:cNvPr>
          <p:cNvSpPr txBox="1"/>
          <p:nvPr/>
        </p:nvSpPr>
        <p:spPr>
          <a:xfrm>
            <a:off x="769835" y="6367528"/>
            <a:ext cx="10506811" cy="492443"/>
          </a:xfrm>
          <a:prstGeom prst="rect">
            <a:avLst/>
          </a:prstGeom>
          <a:noFill/>
        </p:spPr>
        <p:txBody>
          <a:bodyPr wrap="square" rtlCol="0">
            <a:spAutoFit/>
          </a:bodyPr>
          <a:lstStyle/>
          <a:p>
            <a:pPr algn="r"/>
            <a:r>
              <a:rPr kumimoji="1" lang="en-US" altLang="ja-JP" sz="1300" dirty="0">
                <a:latin typeface="+mn-ea"/>
              </a:rPr>
              <a:t>NICE: Violence and aggression: short-term management in mental health,</a:t>
            </a:r>
            <a:r>
              <a:rPr lang="ja-JP" altLang="en-US" sz="1300" dirty="0">
                <a:latin typeface="+mn-ea"/>
              </a:rPr>
              <a:t> </a:t>
            </a:r>
            <a:r>
              <a:rPr kumimoji="1" lang="en-US" altLang="ja-JP" sz="1300" dirty="0">
                <a:latin typeface="+mn-ea"/>
              </a:rPr>
              <a:t>health and community settings, NICE guideline[NG10], 2015</a:t>
            </a:r>
          </a:p>
          <a:p>
            <a:pPr algn="r"/>
            <a:r>
              <a:rPr kumimoji="1" lang="ja-JP" altLang="en-US" sz="1300" dirty="0">
                <a:latin typeface="+mn-ea"/>
              </a:rPr>
              <a:t>日本精神科救急学会：精神科救急医療ガイドライン，</a:t>
            </a:r>
            <a:r>
              <a:rPr kumimoji="1" lang="en-US" altLang="ja-JP" sz="1300" dirty="0">
                <a:latin typeface="+mn-ea"/>
              </a:rPr>
              <a:t>2022</a:t>
            </a:r>
            <a:r>
              <a:rPr kumimoji="1" lang="ja-JP" altLang="en-US" sz="1300" dirty="0">
                <a:latin typeface="+mn-ea"/>
              </a:rPr>
              <a:t>版</a:t>
            </a:r>
          </a:p>
        </p:txBody>
      </p:sp>
      <p:sp>
        <p:nvSpPr>
          <p:cNvPr id="15" name="正方形/長方形 14">
            <a:extLst>
              <a:ext uri="{FF2B5EF4-FFF2-40B4-BE49-F238E27FC236}">
                <a16:creationId xmlns:a16="http://schemas.microsoft.com/office/drawing/2014/main" id="{FF791FC2-E3D7-E02D-506D-AE017FF4FD4E}"/>
              </a:ext>
            </a:extLst>
          </p:cNvPr>
          <p:cNvSpPr/>
          <p:nvPr/>
        </p:nvSpPr>
        <p:spPr>
          <a:xfrm>
            <a:off x="1467089" y="5633313"/>
            <a:ext cx="2281346" cy="601250"/>
          </a:xfrm>
          <a:prstGeom prst="rect">
            <a:avLst/>
          </a:prstGeom>
          <a:noFill/>
          <a:ln w="2857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rtlCol="0" anchor="ctr"/>
          <a:lstStyle/>
          <a:p>
            <a:pPr algn="ctr"/>
            <a:r>
              <a:rPr lang="ja-JP" altLang="en-US" sz="1600" dirty="0">
                <a:solidFill>
                  <a:schemeClr val="tx1"/>
                </a:solidFill>
              </a:rPr>
              <a:t>低い声で</a:t>
            </a:r>
          </a:p>
          <a:p>
            <a:pPr algn="ctr"/>
            <a:r>
              <a:rPr lang="ja-JP" altLang="en-US" sz="1600" dirty="0">
                <a:solidFill>
                  <a:schemeClr val="tx1"/>
                </a:solidFill>
              </a:rPr>
              <a:t>静かに話す</a:t>
            </a:r>
          </a:p>
        </p:txBody>
      </p:sp>
      <p:sp>
        <p:nvSpPr>
          <p:cNvPr id="16" name="正方形/長方形 15">
            <a:extLst>
              <a:ext uri="{FF2B5EF4-FFF2-40B4-BE49-F238E27FC236}">
                <a16:creationId xmlns:a16="http://schemas.microsoft.com/office/drawing/2014/main" id="{FB2F7BCF-08D1-ABAE-61D0-9CE1B1B4C4CA}"/>
              </a:ext>
            </a:extLst>
          </p:cNvPr>
          <p:cNvSpPr/>
          <p:nvPr/>
        </p:nvSpPr>
        <p:spPr>
          <a:xfrm>
            <a:off x="8443565" y="5626434"/>
            <a:ext cx="2281346" cy="601250"/>
          </a:xfrm>
          <a:prstGeom prst="rect">
            <a:avLst/>
          </a:prstGeom>
          <a:noFill/>
          <a:ln w="2857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rtlCol="0" anchor="ctr"/>
          <a:lstStyle/>
          <a:p>
            <a:pPr algn="ctr"/>
            <a:r>
              <a:rPr lang="ja-JP" altLang="en-US" sz="1600" dirty="0">
                <a:solidFill>
                  <a:schemeClr val="tx1"/>
                </a:solidFill>
              </a:rPr>
              <a:t>一緒に問題解決</a:t>
            </a:r>
          </a:p>
          <a:p>
            <a:pPr algn="ctr"/>
            <a:r>
              <a:rPr lang="ja-JP" altLang="en-US" sz="1600" dirty="0">
                <a:solidFill>
                  <a:schemeClr val="tx1"/>
                </a:solidFill>
              </a:rPr>
              <a:t>する姿勢</a:t>
            </a:r>
          </a:p>
        </p:txBody>
      </p:sp>
      <p:sp>
        <p:nvSpPr>
          <p:cNvPr id="17" name="正方形/長方形 16">
            <a:extLst>
              <a:ext uri="{FF2B5EF4-FFF2-40B4-BE49-F238E27FC236}">
                <a16:creationId xmlns:a16="http://schemas.microsoft.com/office/drawing/2014/main" id="{2470AF1B-D729-C8B6-CD9A-CB4176397B43}"/>
              </a:ext>
            </a:extLst>
          </p:cNvPr>
          <p:cNvSpPr/>
          <p:nvPr/>
        </p:nvSpPr>
        <p:spPr>
          <a:xfrm>
            <a:off x="3792581" y="5633313"/>
            <a:ext cx="2281346" cy="601250"/>
          </a:xfrm>
          <a:prstGeom prst="rect">
            <a:avLst/>
          </a:prstGeom>
          <a:noFill/>
          <a:ln w="2857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rtlCol="0" anchor="ctr"/>
          <a:lstStyle/>
          <a:p>
            <a:pPr algn="ctr"/>
            <a:r>
              <a:rPr lang="ja-JP" altLang="en-US" sz="1600" dirty="0">
                <a:solidFill>
                  <a:schemeClr val="tx1"/>
                </a:solidFill>
              </a:rPr>
              <a:t>穏やかにはっきりと</a:t>
            </a:r>
          </a:p>
          <a:p>
            <a:pPr algn="ctr"/>
            <a:r>
              <a:rPr lang="ja-JP" altLang="en-US" sz="1600" dirty="0">
                <a:solidFill>
                  <a:schemeClr val="tx1"/>
                </a:solidFill>
              </a:rPr>
              <a:t>短く、具体的に</a:t>
            </a:r>
          </a:p>
        </p:txBody>
      </p:sp>
      <p:sp>
        <p:nvSpPr>
          <p:cNvPr id="18" name="正方形/長方形 17">
            <a:extLst>
              <a:ext uri="{FF2B5EF4-FFF2-40B4-BE49-F238E27FC236}">
                <a16:creationId xmlns:a16="http://schemas.microsoft.com/office/drawing/2014/main" id="{0420A078-DCCD-FB60-AB5E-FC271F2B062B}"/>
              </a:ext>
            </a:extLst>
          </p:cNvPr>
          <p:cNvSpPr/>
          <p:nvPr/>
        </p:nvSpPr>
        <p:spPr>
          <a:xfrm>
            <a:off x="6118073" y="5633313"/>
            <a:ext cx="2281346" cy="601250"/>
          </a:xfrm>
          <a:prstGeom prst="rect">
            <a:avLst/>
          </a:prstGeom>
          <a:noFill/>
          <a:ln w="2857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rtlCol="0" anchor="ctr"/>
          <a:lstStyle/>
          <a:p>
            <a:pPr algn="ctr"/>
            <a:r>
              <a:rPr lang="ja-JP" altLang="en-US" sz="1600" dirty="0">
                <a:solidFill>
                  <a:schemeClr val="tx1"/>
                </a:solidFill>
              </a:rPr>
              <a:t>感情的にならず</a:t>
            </a:r>
          </a:p>
          <a:p>
            <a:pPr algn="ctr"/>
            <a:r>
              <a:rPr lang="ja-JP" altLang="en-US" sz="1600" dirty="0">
                <a:solidFill>
                  <a:schemeClr val="tx1"/>
                </a:solidFill>
              </a:rPr>
              <a:t>冷静に対応</a:t>
            </a:r>
          </a:p>
        </p:txBody>
      </p:sp>
      <p:pic>
        <p:nvPicPr>
          <p:cNvPr id="22" name="図 21" descr="おもちゃ, 挿絵 が含まれている画像&#10;&#10;AI によって生成されたコンテンツは間違っている可能性があります。">
            <a:extLst>
              <a:ext uri="{FF2B5EF4-FFF2-40B4-BE49-F238E27FC236}">
                <a16:creationId xmlns:a16="http://schemas.microsoft.com/office/drawing/2014/main" id="{8E293F8D-5429-2008-166A-5841BF50FDAE}"/>
              </a:ext>
            </a:extLst>
          </p:cNvPr>
          <p:cNvPicPr>
            <a:picLocks noChangeAspect="1"/>
          </p:cNvPicPr>
          <p:nvPr/>
        </p:nvPicPr>
        <p:blipFill>
          <a:blip r:embed="rId5">
            <a:extLst>
              <a:ext uri="{28A0092B-C50C-407E-A947-70E740481C1C}">
                <a14:useLocalDpi xmlns:a14="http://schemas.microsoft.com/office/drawing/2010/main" val="0"/>
              </a:ext>
            </a:extLst>
          </a:blip>
          <a:srcRect b="50000"/>
          <a:stretch/>
        </p:blipFill>
        <p:spPr>
          <a:xfrm>
            <a:off x="4332179" y="2860532"/>
            <a:ext cx="3586779" cy="2728279"/>
          </a:xfrm>
          <a:prstGeom prst="rect">
            <a:avLst/>
          </a:prstGeom>
        </p:spPr>
      </p:pic>
      <p:pic>
        <p:nvPicPr>
          <p:cNvPr id="23" name="16">
            <a:hlinkClick r:id="" action="ppaction://media"/>
            <a:extLst>
              <a:ext uri="{FF2B5EF4-FFF2-40B4-BE49-F238E27FC236}">
                <a16:creationId xmlns:a16="http://schemas.microsoft.com/office/drawing/2014/main" id="{EE952CB1-DFE0-ADF2-FE7F-F027F1D0EC5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10115" y="6096749"/>
            <a:ext cx="609600" cy="609600"/>
          </a:xfrm>
          <a:prstGeom prst="rect">
            <a:avLst/>
          </a:prstGeom>
        </p:spPr>
      </p:pic>
      <p:sp>
        <p:nvSpPr>
          <p:cNvPr id="11" name="テキスト ボックス 10">
            <a:extLst>
              <a:ext uri="{FF2B5EF4-FFF2-40B4-BE49-F238E27FC236}">
                <a16:creationId xmlns:a16="http://schemas.microsoft.com/office/drawing/2014/main" id="{2D814287-8A32-AA15-C1B7-A99D1934AF50}"/>
              </a:ext>
            </a:extLst>
          </p:cNvPr>
          <p:cNvSpPr txBox="1"/>
          <p:nvPr/>
        </p:nvSpPr>
        <p:spPr>
          <a:xfrm>
            <a:off x="3025765" y="705174"/>
            <a:ext cx="6279797" cy="646331"/>
          </a:xfrm>
          <a:prstGeom prst="rect">
            <a:avLst/>
          </a:prstGeom>
          <a:noFill/>
        </p:spPr>
        <p:txBody>
          <a:bodyPr wrap="square" rtlCol="0">
            <a:spAutoFit/>
          </a:bodyPr>
          <a:lstStyle/>
          <a:p>
            <a:r>
              <a:rPr kumimoji="1" lang="ja-JP" altLang="en-US" sz="3600" dirty="0"/>
              <a:t>ディエスカレーションの方法</a:t>
            </a:r>
          </a:p>
        </p:txBody>
      </p:sp>
      <p:sp>
        <p:nvSpPr>
          <p:cNvPr id="13" name="四角形: 角を丸くする 12">
            <a:extLst>
              <a:ext uri="{FF2B5EF4-FFF2-40B4-BE49-F238E27FC236}">
                <a16:creationId xmlns:a16="http://schemas.microsoft.com/office/drawing/2014/main" id="{F79B507C-E421-C518-6502-401C823ED005}"/>
              </a:ext>
            </a:extLst>
          </p:cNvPr>
          <p:cNvSpPr/>
          <p:nvPr/>
        </p:nvSpPr>
        <p:spPr>
          <a:xfrm>
            <a:off x="1109428" y="617061"/>
            <a:ext cx="1777010" cy="711428"/>
          </a:xfrm>
          <a:prstGeom prst="roundRect">
            <a:avLst/>
          </a:prstGeom>
          <a:solidFill>
            <a:schemeClr val="accent6">
              <a:lumMod val="20000"/>
              <a:lumOff val="80000"/>
            </a:schemeClr>
          </a:solidFill>
          <a:ln w="19050">
            <a:solidFill>
              <a:schemeClr val="accent6">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9" name="テキスト ボックス 18">
            <a:extLst>
              <a:ext uri="{FF2B5EF4-FFF2-40B4-BE49-F238E27FC236}">
                <a16:creationId xmlns:a16="http://schemas.microsoft.com/office/drawing/2014/main" id="{E327135B-F770-B8BD-CDCC-EA75F7D40BEB}"/>
              </a:ext>
            </a:extLst>
          </p:cNvPr>
          <p:cNvSpPr txBox="1"/>
          <p:nvPr/>
        </p:nvSpPr>
        <p:spPr>
          <a:xfrm>
            <a:off x="1487134" y="705174"/>
            <a:ext cx="1354918" cy="584775"/>
          </a:xfrm>
          <a:prstGeom prst="rect">
            <a:avLst/>
          </a:prstGeom>
          <a:noFill/>
        </p:spPr>
        <p:txBody>
          <a:bodyPr wrap="square" rtlCol="0">
            <a:spAutoFit/>
          </a:bodyPr>
          <a:lstStyle/>
          <a:p>
            <a:r>
              <a:rPr kumimoji="1" lang="ja-JP" altLang="en-US" sz="3200" dirty="0">
                <a:latin typeface="+mn-ea"/>
              </a:rPr>
              <a:t>介入</a:t>
            </a:r>
          </a:p>
        </p:txBody>
      </p:sp>
      <p:cxnSp>
        <p:nvCxnSpPr>
          <p:cNvPr id="20" name="直線コネクタ 19">
            <a:extLst>
              <a:ext uri="{FF2B5EF4-FFF2-40B4-BE49-F238E27FC236}">
                <a16:creationId xmlns:a16="http://schemas.microsoft.com/office/drawing/2014/main" id="{A9969CD5-455A-3403-0805-07DA58032AD3}"/>
              </a:ext>
            </a:extLst>
          </p:cNvPr>
          <p:cNvCxnSpPr>
            <a:cxnSpLocks/>
          </p:cNvCxnSpPr>
          <p:nvPr/>
        </p:nvCxnSpPr>
        <p:spPr>
          <a:xfrm>
            <a:off x="2796681" y="1328489"/>
            <a:ext cx="6463066" cy="0"/>
          </a:xfrm>
          <a:prstGeom prst="line">
            <a:avLst/>
          </a:prstGeom>
          <a:ln>
            <a:solidFill>
              <a:schemeClr val="accent6">
                <a:lumMod val="40000"/>
                <a:lumOff val="60000"/>
              </a:schemeClr>
            </a:solidFill>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603764833"/>
      </p:ext>
    </p:extLst>
  </p:cSld>
  <p:clrMapOvr>
    <a:masterClrMapping/>
  </p:clrMapOvr>
  <mc:AlternateContent xmlns:mc="http://schemas.openxmlformats.org/markup-compatibility/2006" xmlns:p14="http://schemas.microsoft.com/office/powerpoint/2010/main">
    <mc:Choice Requires="p14">
      <p:transition spd="slow" p14:dur="2000" advTm="67598"/>
    </mc:Choice>
    <mc:Fallback xmlns="">
      <p:transition spd="slow" advTm="675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66686" fill="hold"/>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3"/>
                </p:tgtEl>
              </p:cMediaNode>
            </p:audio>
          </p:childTnLst>
        </p:cTn>
      </p:par>
    </p:tnLst>
  </p:timing>
  <p:extLst>
    <p:ext uri="{E180D4A7-C9FB-4DFB-919C-405C955672EB}">
      <p14:showEvtLst xmlns:p14="http://schemas.microsoft.com/office/powerpoint/2010/main">
        <p14:playEvt time="6" objId="23"/>
        <p14:stopEvt time="66726" objId="23"/>
      </p14:showEvtLst>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6C76F4-F41E-0A41-2AD1-F4ACAE390BDF}"/>
            </a:ext>
          </a:extLst>
        </p:cNvPr>
        <p:cNvGrpSpPr/>
        <p:nvPr/>
      </p:nvGrpSpPr>
      <p:grpSpPr>
        <a:xfrm>
          <a:off x="0" y="0"/>
          <a:ext cx="0" cy="0"/>
          <a:chOff x="0" y="0"/>
          <a:chExt cx="0" cy="0"/>
        </a:xfrm>
      </p:grpSpPr>
      <p:sp>
        <p:nvSpPr>
          <p:cNvPr id="13" name="テキスト ボックス 12">
            <a:extLst>
              <a:ext uri="{FF2B5EF4-FFF2-40B4-BE49-F238E27FC236}">
                <a16:creationId xmlns:a16="http://schemas.microsoft.com/office/drawing/2014/main" id="{4D60B789-8DA3-A306-DC0D-9DD92E159B49}"/>
              </a:ext>
            </a:extLst>
          </p:cNvPr>
          <p:cNvSpPr txBox="1"/>
          <p:nvPr/>
        </p:nvSpPr>
        <p:spPr>
          <a:xfrm>
            <a:off x="1240007" y="2145586"/>
            <a:ext cx="10183820" cy="2085186"/>
          </a:xfrm>
          <a:prstGeom prst="rect">
            <a:avLst/>
          </a:prstGeom>
          <a:noFill/>
        </p:spPr>
        <p:txBody>
          <a:bodyPr wrap="square" rtlCol="0">
            <a:spAutoFit/>
          </a:bodyPr>
          <a:lstStyle/>
          <a:p>
            <a:pPr marL="342900" indent="-342900">
              <a:spcBef>
                <a:spcPts val="1500"/>
              </a:spcBef>
              <a:buFont typeface="Arial" panose="020B0604020202020204" pitchFamily="34" charset="0"/>
              <a:buChar char="•"/>
              <a:defRPr/>
            </a:pPr>
            <a:r>
              <a:rPr kumimoji="1" lang="ja-JP" altLang="en-US" sz="2300" i="0" u="none" strike="noStrike" kern="1200" cap="none" spc="0" normalizeH="0" baseline="0" noProof="0" dirty="0">
                <a:ln>
                  <a:noFill/>
                </a:ln>
                <a:effectLst/>
                <a:uLnTx/>
                <a:uFillTx/>
                <a:latin typeface="+mn-ea"/>
                <a:cs typeface="+mn-cs"/>
              </a:rPr>
              <a:t>ディエスカレーションの定義について確認した。</a:t>
            </a:r>
          </a:p>
          <a:p>
            <a:pPr marL="342900" indent="-342900">
              <a:spcBef>
                <a:spcPts val="1500"/>
              </a:spcBef>
              <a:buFont typeface="Arial" panose="020B0604020202020204" pitchFamily="34" charset="0"/>
              <a:buChar char="•"/>
              <a:defRPr/>
            </a:pPr>
            <a:r>
              <a:rPr kumimoji="1" lang="ja-JP" altLang="en-US" sz="2300" i="0" u="none" strike="noStrike" kern="1200" cap="none" spc="0" normalizeH="0" baseline="0" noProof="0" dirty="0">
                <a:ln>
                  <a:noFill/>
                </a:ln>
                <a:effectLst/>
                <a:uLnTx/>
                <a:uFillTx/>
                <a:latin typeface="+mn-ea"/>
                <a:cs typeface="+mn-cs"/>
              </a:rPr>
              <a:t>興奮、苛立ち、怒り、攻撃性の初期兆候について説明した。</a:t>
            </a:r>
          </a:p>
          <a:p>
            <a:pPr marL="342900" indent="-342900">
              <a:spcBef>
                <a:spcPts val="1500"/>
              </a:spcBef>
              <a:buFont typeface="Arial" panose="020B0604020202020204" pitchFamily="34" charset="0"/>
              <a:buChar char="•"/>
              <a:defRPr/>
            </a:pPr>
            <a:r>
              <a:rPr kumimoji="1" lang="ja-JP" altLang="en-US" sz="2300" i="0" u="none" strike="noStrike" kern="1200" cap="none" spc="0" normalizeH="0" baseline="0" noProof="0" dirty="0">
                <a:ln>
                  <a:noFill/>
                </a:ln>
                <a:effectLst/>
                <a:uLnTx/>
                <a:uFillTx/>
                <a:latin typeface="+mn-ea"/>
                <a:cs typeface="+mn-cs"/>
              </a:rPr>
              <a:t>攻撃性や暴力について理解を深めるための方法を説明した。</a:t>
            </a:r>
          </a:p>
          <a:p>
            <a:pPr marL="342900" indent="-342900">
              <a:spcBef>
                <a:spcPts val="1500"/>
              </a:spcBef>
              <a:buFont typeface="Arial" panose="020B0604020202020204" pitchFamily="34" charset="0"/>
              <a:buChar char="•"/>
              <a:defRPr/>
            </a:pPr>
            <a:r>
              <a:rPr kumimoji="1" lang="ja-JP" altLang="en-US" sz="2300" i="0" u="none" strike="noStrike" kern="1200" cap="none" spc="0" normalizeH="0" baseline="0" noProof="0" dirty="0">
                <a:ln>
                  <a:noFill/>
                </a:ln>
                <a:effectLst/>
                <a:uLnTx/>
                <a:uFillTx/>
                <a:latin typeface="+mn-ea"/>
                <a:cs typeface="+mn-cs"/>
              </a:rPr>
              <a:t>ディエスカレーションの原則や方法について紹介した。</a:t>
            </a:r>
          </a:p>
        </p:txBody>
      </p:sp>
      <p:sp>
        <p:nvSpPr>
          <p:cNvPr id="2" name="テキスト ボックス 1">
            <a:extLst>
              <a:ext uri="{FF2B5EF4-FFF2-40B4-BE49-F238E27FC236}">
                <a16:creationId xmlns:a16="http://schemas.microsoft.com/office/drawing/2014/main" id="{16FFD193-4E51-3434-0C9B-34D3885EAE41}"/>
              </a:ext>
            </a:extLst>
          </p:cNvPr>
          <p:cNvSpPr txBox="1"/>
          <p:nvPr/>
        </p:nvSpPr>
        <p:spPr>
          <a:xfrm>
            <a:off x="1074591" y="558333"/>
            <a:ext cx="11676205" cy="707886"/>
          </a:xfrm>
          <a:prstGeom prst="rect">
            <a:avLst/>
          </a:prstGeom>
          <a:noFill/>
        </p:spPr>
        <p:txBody>
          <a:bodyPr wrap="square" rtlCol="0">
            <a:spAutoFit/>
          </a:bodyPr>
          <a:lstStyle/>
          <a:p>
            <a:r>
              <a:rPr kumimoji="1" lang="ja-JP" altLang="en-US" sz="4000" dirty="0"/>
              <a:t>まとめ</a:t>
            </a:r>
          </a:p>
        </p:txBody>
      </p:sp>
      <p:grpSp>
        <p:nvGrpSpPr>
          <p:cNvPr id="8" name="グループ化 7">
            <a:extLst>
              <a:ext uri="{FF2B5EF4-FFF2-40B4-BE49-F238E27FC236}">
                <a16:creationId xmlns:a16="http://schemas.microsoft.com/office/drawing/2014/main" id="{1B128CEA-38E1-5F1D-8B0C-797B4BCA45A8}"/>
              </a:ext>
            </a:extLst>
          </p:cNvPr>
          <p:cNvGrpSpPr/>
          <p:nvPr/>
        </p:nvGrpSpPr>
        <p:grpSpPr>
          <a:xfrm>
            <a:off x="11534873" y="1"/>
            <a:ext cx="666276" cy="6858000"/>
            <a:chOff x="11534873" y="1"/>
            <a:chExt cx="666276" cy="6858000"/>
          </a:xfrm>
        </p:grpSpPr>
        <p:sp>
          <p:nvSpPr>
            <p:cNvPr id="3" name="正方形/長方形 2">
              <a:extLst>
                <a:ext uri="{FF2B5EF4-FFF2-40B4-BE49-F238E27FC236}">
                  <a16:creationId xmlns:a16="http://schemas.microsoft.com/office/drawing/2014/main" id="{F9DC95BB-A0CA-2089-4092-3CFA4DDB6495}"/>
                </a:ext>
              </a:extLst>
            </p:cNvPr>
            <p:cNvSpPr/>
            <p:nvPr/>
          </p:nvSpPr>
          <p:spPr>
            <a:xfrm>
              <a:off x="11534873" y="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7A5086A8-4C1A-BF4B-F2BD-916FB23F61D2}"/>
                </a:ext>
              </a:extLst>
            </p:cNvPr>
            <p:cNvSpPr/>
            <p:nvPr/>
          </p:nvSpPr>
          <p:spPr>
            <a:xfrm>
              <a:off x="11756965" y="60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EA350D89-7DB8-FB6C-A06A-74D2CCD13001}"/>
                </a:ext>
              </a:extLst>
            </p:cNvPr>
            <p:cNvSpPr/>
            <p:nvPr/>
          </p:nvSpPr>
          <p:spPr>
            <a:xfrm>
              <a:off x="11979057" y="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F70DCFC9-8557-A2AF-EC34-185521658726}"/>
                </a:ext>
              </a:extLst>
            </p:cNvPr>
            <p:cNvSpPr/>
            <p:nvPr/>
          </p:nvSpPr>
          <p:spPr>
            <a:xfrm>
              <a:off x="11534873" y="120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DE583FE8-220B-5DA9-80F9-A7C075F87AFE}"/>
                </a:ext>
              </a:extLst>
            </p:cNvPr>
            <p:cNvSpPr/>
            <p:nvPr/>
          </p:nvSpPr>
          <p:spPr>
            <a:xfrm>
              <a:off x="11756965" y="1803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3498BC69-38F1-69ED-FF75-270736BB6B1C}"/>
                </a:ext>
              </a:extLst>
            </p:cNvPr>
            <p:cNvSpPr/>
            <p:nvPr/>
          </p:nvSpPr>
          <p:spPr>
            <a:xfrm>
              <a:off x="11979057" y="120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D5BBA9B1-1073-B2E4-5378-F62200BFE04B}"/>
                </a:ext>
              </a:extLst>
            </p:cNvPr>
            <p:cNvSpPr/>
            <p:nvPr/>
          </p:nvSpPr>
          <p:spPr>
            <a:xfrm>
              <a:off x="11534873" y="2405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B006A6CD-CB25-217D-2A24-B03CCC7B3A54}"/>
                </a:ext>
              </a:extLst>
            </p:cNvPr>
            <p:cNvSpPr/>
            <p:nvPr/>
          </p:nvSpPr>
          <p:spPr>
            <a:xfrm>
              <a:off x="11756965" y="3006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AA0D930D-5390-A1E4-67A4-5BC0A02F0F13}"/>
                </a:ext>
              </a:extLst>
            </p:cNvPr>
            <p:cNvSpPr/>
            <p:nvPr/>
          </p:nvSpPr>
          <p:spPr>
            <a:xfrm>
              <a:off x="11979057" y="2405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300CFD62-1BA7-3A85-D0F4-46FC0CC29418}"/>
                </a:ext>
              </a:extLst>
            </p:cNvPr>
            <p:cNvSpPr/>
            <p:nvPr/>
          </p:nvSpPr>
          <p:spPr>
            <a:xfrm>
              <a:off x="11534873" y="3607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a:extLst>
                <a:ext uri="{FF2B5EF4-FFF2-40B4-BE49-F238E27FC236}">
                  <a16:creationId xmlns:a16="http://schemas.microsoft.com/office/drawing/2014/main" id="{EDAB5D9E-341D-28F8-07EA-5FE3EDDAE8FC}"/>
                </a:ext>
              </a:extLst>
            </p:cNvPr>
            <p:cNvSpPr/>
            <p:nvPr/>
          </p:nvSpPr>
          <p:spPr>
            <a:xfrm>
              <a:off x="11756965" y="4208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82D8A7E1-0458-9B5A-6626-328FF29284DB}"/>
                </a:ext>
              </a:extLst>
            </p:cNvPr>
            <p:cNvSpPr/>
            <p:nvPr/>
          </p:nvSpPr>
          <p:spPr>
            <a:xfrm>
              <a:off x="11979057" y="3607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E7410254-26AE-CE95-4934-7D4026EBEBC9}"/>
                </a:ext>
              </a:extLst>
            </p:cNvPr>
            <p:cNvSpPr/>
            <p:nvPr/>
          </p:nvSpPr>
          <p:spPr>
            <a:xfrm>
              <a:off x="11534873" y="4810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a:extLst>
                <a:ext uri="{FF2B5EF4-FFF2-40B4-BE49-F238E27FC236}">
                  <a16:creationId xmlns:a16="http://schemas.microsoft.com/office/drawing/2014/main" id="{57408FE8-D977-2B98-0559-BFD38452A371}"/>
                </a:ext>
              </a:extLst>
            </p:cNvPr>
            <p:cNvSpPr/>
            <p:nvPr/>
          </p:nvSpPr>
          <p:spPr>
            <a:xfrm>
              <a:off x="11756965" y="541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a:extLst>
                <a:ext uri="{FF2B5EF4-FFF2-40B4-BE49-F238E27FC236}">
                  <a16:creationId xmlns:a16="http://schemas.microsoft.com/office/drawing/2014/main" id="{3761D4E1-3B90-53C5-EBCC-D2CB230864E5}"/>
                </a:ext>
              </a:extLst>
            </p:cNvPr>
            <p:cNvSpPr/>
            <p:nvPr/>
          </p:nvSpPr>
          <p:spPr>
            <a:xfrm>
              <a:off x="11979057" y="4810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6635630E-D5A3-47B6-A68C-353CA8D4C7D2}"/>
                </a:ext>
              </a:extLst>
            </p:cNvPr>
            <p:cNvSpPr/>
            <p:nvPr/>
          </p:nvSpPr>
          <p:spPr>
            <a:xfrm>
              <a:off x="11534873" y="601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a:extLst>
                <a:ext uri="{FF2B5EF4-FFF2-40B4-BE49-F238E27FC236}">
                  <a16:creationId xmlns:a16="http://schemas.microsoft.com/office/drawing/2014/main" id="{F3B74C81-7079-AD8E-0A50-BB8B0D8D1A53}"/>
                </a:ext>
              </a:extLst>
            </p:cNvPr>
            <p:cNvSpPr/>
            <p:nvPr/>
          </p:nvSpPr>
          <p:spPr>
            <a:xfrm>
              <a:off x="11756965" y="6613751"/>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a:extLst>
                <a:ext uri="{FF2B5EF4-FFF2-40B4-BE49-F238E27FC236}">
                  <a16:creationId xmlns:a16="http://schemas.microsoft.com/office/drawing/2014/main" id="{6D328219-F531-9344-BF19-F175167FAE02}"/>
                </a:ext>
              </a:extLst>
            </p:cNvPr>
            <p:cNvSpPr/>
            <p:nvPr/>
          </p:nvSpPr>
          <p:spPr>
            <a:xfrm>
              <a:off x="11979057" y="601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 name="グループ化 6">
            <a:extLst>
              <a:ext uri="{FF2B5EF4-FFF2-40B4-BE49-F238E27FC236}">
                <a16:creationId xmlns:a16="http://schemas.microsoft.com/office/drawing/2014/main" id="{CE436090-F742-AA2C-3922-EF7AC4D8830F}"/>
              </a:ext>
            </a:extLst>
          </p:cNvPr>
          <p:cNvGrpSpPr/>
          <p:nvPr/>
        </p:nvGrpSpPr>
        <p:grpSpPr>
          <a:xfrm>
            <a:off x="-9149" y="0"/>
            <a:ext cx="666276" cy="6858000"/>
            <a:chOff x="-9149" y="0"/>
            <a:chExt cx="666276" cy="6858000"/>
          </a:xfrm>
        </p:grpSpPr>
        <p:sp>
          <p:nvSpPr>
            <p:cNvPr id="30" name="正方形/長方形 29">
              <a:extLst>
                <a:ext uri="{FF2B5EF4-FFF2-40B4-BE49-F238E27FC236}">
                  <a16:creationId xmlns:a16="http://schemas.microsoft.com/office/drawing/2014/main" id="{C518B9E4-9E1B-B07A-88CA-D8102A6A70E7}"/>
                </a:ext>
              </a:extLst>
            </p:cNvPr>
            <p:cNvSpPr/>
            <p:nvPr/>
          </p:nvSpPr>
          <p:spPr>
            <a:xfrm>
              <a:off x="-9149" y="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53DAC77F-0548-E04E-1902-ED1DA4FB3B5D}"/>
                </a:ext>
              </a:extLst>
            </p:cNvPr>
            <p:cNvSpPr/>
            <p:nvPr/>
          </p:nvSpPr>
          <p:spPr>
            <a:xfrm>
              <a:off x="212943" y="60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a:extLst>
                <a:ext uri="{FF2B5EF4-FFF2-40B4-BE49-F238E27FC236}">
                  <a16:creationId xmlns:a16="http://schemas.microsoft.com/office/drawing/2014/main" id="{8616BFE4-873C-1385-6FA6-73C206B54A21}"/>
                </a:ext>
              </a:extLst>
            </p:cNvPr>
            <p:cNvSpPr/>
            <p:nvPr/>
          </p:nvSpPr>
          <p:spPr>
            <a:xfrm>
              <a:off x="435035" y="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a:extLst>
                <a:ext uri="{FF2B5EF4-FFF2-40B4-BE49-F238E27FC236}">
                  <a16:creationId xmlns:a16="http://schemas.microsoft.com/office/drawing/2014/main" id="{E321BB67-E39E-3A23-0170-CC978AE3ED90}"/>
                </a:ext>
              </a:extLst>
            </p:cNvPr>
            <p:cNvSpPr/>
            <p:nvPr/>
          </p:nvSpPr>
          <p:spPr>
            <a:xfrm>
              <a:off x="-9149" y="120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a:extLst>
                <a:ext uri="{FF2B5EF4-FFF2-40B4-BE49-F238E27FC236}">
                  <a16:creationId xmlns:a16="http://schemas.microsoft.com/office/drawing/2014/main" id="{1B9CC3C6-D70A-56C5-434C-AAC8D2507ACE}"/>
                </a:ext>
              </a:extLst>
            </p:cNvPr>
            <p:cNvSpPr/>
            <p:nvPr/>
          </p:nvSpPr>
          <p:spPr>
            <a:xfrm>
              <a:off x="212943" y="1803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a:extLst>
                <a:ext uri="{FF2B5EF4-FFF2-40B4-BE49-F238E27FC236}">
                  <a16:creationId xmlns:a16="http://schemas.microsoft.com/office/drawing/2014/main" id="{0658C631-C077-4481-6263-D932952FC98E}"/>
                </a:ext>
              </a:extLst>
            </p:cNvPr>
            <p:cNvSpPr/>
            <p:nvPr/>
          </p:nvSpPr>
          <p:spPr>
            <a:xfrm>
              <a:off x="435035" y="120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a:extLst>
                <a:ext uri="{FF2B5EF4-FFF2-40B4-BE49-F238E27FC236}">
                  <a16:creationId xmlns:a16="http://schemas.microsoft.com/office/drawing/2014/main" id="{926BAE58-2C5F-221F-1591-C83C63D0CFBF}"/>
                </a:ext>
              </a:extLst>
            </p:cNvPr>
            <p:cNvSpPr/>
            <p:nvPr/>
          </p:nvSpPr>
          <p:spPr>
            <a:xfrm>
              <a:off x="-9149" y="2405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a:extLst>
                <a:ext uri="{FF2B5EF4-FFF2-40B4-BE49-F238E27FC236}">
                  <a16:creationId xmlns:a16="http://schemas.microsoft.com/office/drawing/2014/main" id="{5AF28017-D576-3B19-1F34-2B7C1D095FE9}"/>
                </a:ext>
              </a:extLst>
            </p:cNvPr>
            <p:cNvSpPr/>
            <p:nvPr/>
          </p:nvSpPr>
          <p:spPr>
            <a:xfrm>
              <a:off x="212943" y="3006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a:extLst>
                <a:ext uri="{FF2B5EF4-FFF2-40B4-BE49-F238E27FC236}">
                  <a16:creationId xmlns:a16="http://schemas.microsoft.com/office/drawing/2014/main" id="{8F9C1C22-151E-7D10-8DB5-747EA5467625}"/>
                </a:ext>
              </a:extLst>
            </p:cNvPr>
            <p:cNvSpPr/>
            <p:nvPr/>
          </p:nvSpPr>
          <p:spPr>
            <a:xfrm>
              <a:off x="435035" y="2405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a:extLst>
                <a:ext uri="{FF2B5EF4-FFF2-40B4-BE49-F238E27FC236}">
                  <a16:creationId xmlns:a16="http://schemas.microsoft.com/office/drawing/2014/main" id="{CB21A474-E014-A484-CD88-594FB8B7BE33}"/>
                </a:ext>
              </a:extLst>
            </p:cNvPr>
            <p:cNvSpPr/>
            <p:nvPr/>
          </p:nvSpPr>
          <p:spPr>
            <a:xfrm>
              <a:off x="-9149" y="3607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9A273FB2-CAA5-E646-283E-85F8B895AECF}"/>
                </a:ext>
              </a:extLst>
            </p:cNvPr>
            <p:cNvSpPr/>
            <p:nvPr/>
          </p:nvSpPr>
          <p:spPr>
            <a:xfrm>
              <a:off x="212943" y="4208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正方形/長方形 40">
              <a:extLst>
                <a:ext uri="{FF2B5EF4-FFF2-40B4-BE49-F238E27FC236}">
                  <a16:creationId xmlns:a16="http://schemas.microsoft.com/office/drawing/2014/main" id="{B8344459-C6F2-9890-CC49-8E8547EC239F}"/>
                </a:ext>
              </a:extLst>
            </p:cNvPr>
            <p:cNvSpPr/>
            <p:nvPr/>
          </p:nvSpPr>
          <p:spPr>
            <a:xfrm>
              <a:off x="435035" y="3607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08C0896D-82D4-955D-760E-499D2FD1A49F}"/>
                </a:ext>
              </a:extLst>
            </p:cNvPr>
            <p:cNvSpPr/>
            <p:nvPr/>
          </p:nvSpPr>
          <p:spPr>
            <a:xfrm>
              <a:off x="-9149" y="4810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a:extLst>
                <a:ext uri="{FF2B5EF4-FFF2-40B4-BE49-F238E27FC236}">
                  <a16:creationId xmlns:a16="http://schemas.microsoft.com/office/drawing/2014/main" id="{A2155632-D0B5-30D6-8591-DCCA3837D4A1}"/>
                </a:ext>
              </a:extLst>
            </p:cNvPr>
            <p:cNvSpPr/>
            <p:nvPr/>
          </p:nvSpPr>
          <p:spPr>
            <a:xfrm>
              <a:off x="212943" y="541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FAA71718-5072-27AA-7273-AE1636C6ECF8}"/>
                </a:ext>
              </a:extLst>
            </p:cNvPr>
            <p:cNvSpPr/>
            <p:nvPr/>
          </p:nvSpPr>
          <p:spPr>
            <a:xfrm>
              <a:off x="435035" y="4810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正方形/長方形 44">
              <a:extLst>
                <a:ext uri="{FF2B5EF4-FFF2-40B4-BE49-F238E27FC236}">
                  <a16:creationId xmlns:a16="http://schemas.microsoft.com/office/drawing/2014/main" id="{717360B5-1C43-AEDC-7FFD-4318BAA99C7A}"/>
                </a:ext>
              </a:extLst>
            </p:cNvPr>
            <p:cNvSpPr/>
            <p:nvPr/>
          </p:nvSpPr>
          <p:spPr>
            <a:xfrm>
              <a:off x="-9149" y="601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832AD2DE-E272-305F-E7AA-CA016672B4B8}"/>
                </a:ext>
              </a:extLst>
            </p:cNvPr>
            <p:cNvSpPr/>
            <p:nvPr/>
          </p:nvSpPr>
          <p:spPr>
            <a:xfrm>
              <a:off x="212943" y="6613750"/>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正方形/長方形 46">
              <a:extLst>
                <a:ext uri="{FF2B5EF4-FFF2-40B4-BE49-F238E27FC236}">
                  <a16:creationId xmlns:a16="http://schemas.microsoft.com/office/drawing/2014/main" id="{338A3514-1939-08AA-48DE-5E1C28C5A468}"/>
                </a:ext>
              </a:extLst>
            </p:cNvPr>
            <p:cNvSpPr/>
            <p:nvPr/>
          </p:nvSpPr>
          <p:spPr>
            <a:xfrm>
              <a:off x="435035" y="601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9" name="17">
            <a:hlinkClick r:id="" action="ppaction://media"/>
            <a:extLst>
              <a:ext uri="{FF2B5EF4-FFF2-40B4-BE49-F238E27FC236}">
                <a16:creationId xmlns:a16="http://schemas.microsoft.com/office/drawing/2014/main" id="{9BB476B2-05FB-FF55-169E-DE64348DE1E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7691" y="6093525"/>
            <a:ext cx="609600" cy="609600"/>
          </a:xfrm>
          <a:prstGeom prst="rect">
            <a:avLst/>
          </a:prstGeom>
        </p:spPr>
      </p:pic>
    </p:spTree>
    <p:extLst>
      <p:ext uri="{BB962C8B-B14F-4D97-AF65-F5344CB8AC3E}">
        <p14:creationId xmlns:p14="http://schemas.microsoft.com/office/powerpoint/2010/main" val="700612617"/>
      </p:ext>
    </p:extLst>
  </p:cSld>
  <p:clrMapOvr>
    <a:masterClrMapping/>
  </p:clrMapOvr>
  <mc:AlternateContent xmlns:mc="http://schemas.openxmlformats.org/markup-compatibility/2006" xmlns:p14="http://schemas.microsoft.com/office/powerpoint/2010/main">
    <mc:Choice Requires="p14">
      <p:transition spd="slow" p14:dur="2000" advTm="56471"/>
    </mc:Choice>
    <mc:Fallback xmlns="">
      <p:transition spd="slow" advTm="5647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5324"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9"/>
                </p:tgtEl>
              </p:cMediaNode>
            </p:audio>
          </p:childTnLst>
        </p:cTn>
      </p:par>
    </p:tnLst>
  </p:timing>
  <p:extLst>
    <p:ext uri="{E180D4A7-C9FB-4DFB-919C-405C955672EB}">
      <p14:showEvtLst xmlns:p14="http://schemas.microsoft.com/office/powerpoint/2010/main">
        <p14:playEvt time="6" objId="9"/>
        <p14:stopEvt time="55352" objId="9"/>
      </p14:showEvtLst>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F2393015-49D6-1373-D2A6-D25754605C8F}"/>
              </a:ext>
            </a:extLst>
          </p:cNvPr>
          <p:cNvSpPr txBox="1"/>
          <p:nvPr/>
        </p:nvSpPr>
        <p:spPr>
          <a:xfrm>
            <a:off x="1074591" y="558333"/>
            <a:ext cx="11676205" cy="707886"/>
          </a:xfrm>
          <a:prstGeom prst="rect">
            <a:avLst/>
          </a:prstGeom>
          <a:noFill/>
        </p:spPr>
        <p:txBody>
          <a:bodyPr wrap="square" rtlCol="0">
            <a:spAutoFit/>
          </a:bodyPr>
          <a:lstStyle/>
          <a:p>
            <a:r>
              <a:rPr kumimoji="1" lang="ja-JP" altLang="en-US" sz="4000" dirty="0"/>
              <a:t>ディエスカレーションとは</a:t>
            </a:r>
          </a:p>
        </p:txBody>
      </p:sp>
      <p:grpSp>
        <p:nvGrpSpPr>
          <p:cNvPr id="8" name="グループ化 7">
            <a:extLst>
              <a:ext uri="{FF2B5EF4-FFF2-40B4-BE49-F238E27FC236}">
                <a16:creationId xmlns:a16="http://schemas.microsoft.com/office/drawing/2014/main" id="{7C6C03BE-BA97-BF42-A6F4-A47B7C1CEFA0}"/>
              </a:ext>
            </a:extLst>
          </p:cNvPr>
          <p:cNvGrpSpPr/>
          <p:nvPr/>
        </p:nvGrpSpPr>
        <p:grpSpPr>
          <a:xfrm>
            <a:off x="11534873" y="1"/>
            <a:ext cx="666276" cy="6858000"/>
            <a:chOff x="11534873" y="1"/>
            <a:chExt cx="666276" cy="6858000"/>
          </a:xfrm>
        </p:grpSpPr>
        <p:sp>
          <p:nvSpPr>
            <p:cNvPr id="3" name="正方形/長方形 2">
              <a:extLst>
                <a:ext uri="{FF2B5EF4-FFF2-40B4-BE49-F238E27FC236}">
                  <a16:creationId xmlns:a16="http://schemas.microsoft.com/office/drawing/2014/main" id="{6C992376-A00A-AFF1-4AAC-A6AE3BE89E35}"/>
                </a:ext>
              </a:extLst>
            </p:cNvPr>
            <p:cNvSpPr/>
            <p:nvPr/>
          </p:nvSpPr>
          <p:spPr>
            <a:xfrm>
              <a:off x="11534873" y="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5442C145-CAB1-691E-3CB5-2FB59295BEC6}"/>
                </a:ext>
              </a:extLst>
            </p:cNvPr>
            <p:cNvSpPr/>
            <p:nvPr/>
          </p:nvSpPr>
          <p:spPr>
            <a:xfrm>
              <a:off x="11756965" y="60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20485BB0-BF85-7055-E021-B1903C7421CB}"/>
                </a:ext>
              </a:extLst>
            </p:cNvPr>
            <p:cNvSpPr/>
            <p:nvPr/>
          </p:nvSpPr>
          <p:spPr>
            <a:xfrm>
              <a:off x="11979057" y="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7D42FA9B-1CC9-E0F2-368B-06B692358A64}"/>
                </a:ext>
              </a:extLst>
            </p:cNvPr>
            <p:cNvSpPr/>
            <p:nvPr/>
          </p:nvSpPr>
          <p:spPr>
            <a:xfrm>
              <a:off x="11534873" y="120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298D28A4-693A-56E7-86BE-170EF6E77C9F}"/>
                </a:ext>
              </a:extLst>
            </p:cNvPr>
            <p:cNvSpPr/>
            <p:nvPr/>
          </p:nvSpPr>
          <p:spPr>
            <a:xfrm>
              <a:off x="11756965" y="1803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0B232692-B5A6-7FFA-A82C-D98DB0A0318E}"/>
                </a:ext>
              </a:extLst>
            </p:cNvPr>
            <p:cNvSpPr/>
            <p:nvPr/>
          </p:nvSpPr>
          <p:spPr>
            <a:xfrm>
              <a:off x="11979057" y="120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17BC7048-22C4-4656-EDA9-7DD1D1CA34B9}"/>
                </a:ext>
              </a:extLst>
            </p:cNvPr>
            <p:cNvSpPr/>
            <p:nvPr/>
          </p:nvSpPr>
          <p:spPr>
            <a:xfrm>
              <a:off x="11534873" y="2405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1699467F-222E-6990-2416-66F138FF020D}"/>
                </a:ext>
              </a:extLst>
            </p:cNvPr>
            <p:cNvSpPr/>
            <p:nvPr/>
          </p:nvSpPr>
          <p:spPr>
            <a:xfrm>
              <a:off x="11756965" y="3006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723657A1-FE6D-5CEC-DB21-FFE3CFDAC63E}"/>
                </a:ext>
              </a:extLst>
            </p:cNvPr>
            <p:cNvSpPr/>
            <p:nvPr/>
          </p:nvSpPr>
          <p:spPr>
            <a:xfrm>
              <a:off x="11979057" y="2405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FD19737F-5304-6763-AF76-5798B51E28E7}"/>
                </a:ext>
              </a:extLst>
            </p:cNvPr>
            <p:cNvSpPr/>
            <p:nvPr/>
          </p:nvSpPr>
          <p:spPr>
            <a:xfrm>
              <a:off x="11534873" y="3607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a:extLst>
                <a:ext uri="{FF2B5EF4-FFF2-40B4-BE49-F238E27FC236}">
                  <a16:creationId xmlns:a16="http://schemas.microsoft.com/office/drawing/2014/main" id="{5B473FE6-9D1E-D937-DC7D-41A5C645CB1F}"/>
                </a:ext>
              </a:extLst>
            </p:cNvPr>
            <p:cNvSpPr/>
            <p:nvPr/>
          </p:nvSpPr>
          <p:spPr>
            <a:xfrm>
              <a:off x="11756965" y="4208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18186B17-66DA-E1DE-8FBF-4CBED51C769E}"/>
                </a:ext>
              </a:extLst>
            </p:cNvPr>
            <p:cNvSpPr/>
            <p:nvPr/>
          </p:nvSpPr>
          <p:spPr>
            <a:xfrm>
              <a:off x="11979057" y="3607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6D35DCC3-6F26-5252-D825-9C78C0702674}"/>
                </a:ext>
              </a:extLst>
            </p:cNvPr>
            <p:cNvSpPr/>
            <p:nvPr/>
          </p:nvSpPr>
          <p:spPr>
            <a:xfrm>
              <a:off x="11534873" y="4810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a:extLst>
                <a:ext uri="{FF2B5EF4-FFF2-40B4-BE49-F238E27FC236}">
                  <a16:creationId xmlns:a16="http://schemas.microsoft.com/office/drawing/2014/main" id="{0B570472-79C2-A8F5-8DD3-5B525531EE5F}"/>
                </a:ext>
              </a:extLst>
            </p:cNvPr>
            <p:cNvSpPr/>
            <p:nvPr/>
          </p:nvSpPr>
          <p:spPr>
            <a:xfrm>
              <a:off x="11756965" y="541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a:extLst>
                <a:ext uri="{FF2B5EF4-FFF2-40B4-BE49-F238E27FC236}">
                  <a16:creationId xmlns:a16="http://schemas.microsoft.com/office/drawing/2014/main" id="{AA462AA4-9668-C089-5151-AB16CCE1EFA9}"/>
                </a:ext>
              </a:extLst>
            </p:cNvPr>
            <p:cNvSpPr/>
            <p:nvPr/>
          </p:nvSpPr>
          <p:spPr>
            <a:xfrm>
              <a:off x="11979057" y="4810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AB6D1B25-0675-B2FB-B956-FD77A9B46D39}"/>
                </a:ext>
              </a:extLst>
            </p:cNvPr>
            <p:cNvSpPr/>
            <p:nvPr/>
          </p:nvSpPr>
          <p:spPr>
            <a:xfrm>
              <a:off x="11534873" y="601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a:extLst>
                <a:ext uri="{FF2B5EF4-FFF2-40B4-BE49-F238E27FC236}">
                  <a16:creationId xmlns:a16="http://schemas.microsoft.com/office/drawing/2014/main" id="{0F990822-F394-D70A-6079-379C843FB6C6}"/>
                </a:ext>
              </a:extLst>
            </p:cNvPr>
            <p:cNvSpPr/>
            <p:nvPr/>
          </p:nvSpPr>
          <p:spPr>
            <a:xfrm>
              <a:off x="11756965" y="6613751"/>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a:extLst>
                <a:ext uri="{FF2B5EF4-FFF2-40B4-BE49-F238E27FC236}">
                  <a16:creationId xmlns:a16="http://schemas.microsoft.com/office/drawing/2014/main" id="{5338C81B-D821-E16B-3184-31E58FF0F532}"/>
                </a:ext>
              </a:extLst>
            </p:cNvPr>
            <p:cNvSpPr/>
            <p:nvPr/>
          </p:nvSpPr>
          <p:spPr>
            <a:xfrm>
              <a:off x="11979057" y="601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 name="グループ化 6">
            <a:extLst>
              <a:ext uri="{FF2B5EF4-FFF2-40B4-BE49-F238E27FC236}">
                <a16:creationId xmlns:a16="http://schemas.microsoft.com/office/drawing/2014/main" id="{539D233C-7DC9-4452-B687-61BC9BFFE638}"/>
              </a:ext>
            </a:extLst>
          </p:cNvPr>
          <p:cNvGrpSpPr/>
          <p:nvPr/>
        </p:nvGrpSpPr>
        <p:grpSpPr>
          <a:xfrm>
            <a:off x="-9149" y="0"/>
            <a:ext cx="666276" cy="6858000"/>
            <a:chOff x="-9149" y="0"/>
            <a:chExt cx="666276" cy="6858000"/>
          </a:xfrm>
        </p:grpSpPr>
        <p:sp>
          <p:nvSpPr>
            <p:cNvPr id="30" name="正方形/長方形 29">
              <a:extLst>
                <a:ext uri="{FF2B5EF4-FFF2-40B4-BE49-F238E27FC236}">
                  <a16:creationId xmlns:a16="http://schemas.microsoft.com/office/drawing/2014/main" id="{CA6B4FC2-ACBB-6473-5CBD-D040AD01DA2F}"/>
                </a:ext>
              </a:extLst>
            </p:cNvPr>
            <p:cNvSpPr/>
            <p:nvPr/>
          </p:nvSpPr>
          <p:spPr>
            <a:xfrm>
              <a:off x="-9149" y="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6A9AA52F-846F-5CEF-EE4A-8B8669D5943A}"/>
                </a:ext>
              </a:extLst>
            </p:cNvPr>
            <p:cNvSpPr/>
            <p:nvPr/>
          </p:nvSpPr>
          <p:spPr>
            <a:xfrm>
              <a:off x="212943" y="60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a:extLst>
                <a:ext uri="{FF2B5EF4-FFF2-40B4-BE49-F238E27FC236}">
                  <a16:creationId xmlns:a16="http://schemas.microsoft.com/office/drawing/2014/main" id="{173841C5-98B2-554A-0095-9580EF306A88}"/>
                </a:ext>
              </a:extLst>
            </p:cNvPr>
            <p:cNvSpPr/>
            <p:nvPr/>
          </p:nvSpPr>
          <p:spPr>
            <a:xfrm>
              <a:off x="435035" y="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a:extLst>
                <a:ext uri="{FF2B5EF4-FFF2-40B4-BE49-F238E27FC236}">
                  <a16:creationId xmlns:a16="http://schemas.microsoft.com/office/drawing/2014/main" id="{ADCC1249-0EFD-06E4-86ED-C044EFE04814}"/>
                </a:ext>
              </a:extLst>
            </p:cNvPr>
            <p:cNvSpPr/>
            <p:nvPr/>
          </p:nvSpPr>
          <p:spPr>
            <a:xfrm>
              <a:off x="-9149" y="120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a:extLst>
                <a:ext uri="{FF2B5EF4-FFF2-40B4-BE49-F238E27FC236}">
                  <a16:creationId xmlns:a16="http://schemas.microsoft.com/office/drawing/2014/main" id="{690BF246-BAA2-F07E-3ED2-24CE227FBF4F}"/>
                </a:ext>
              </a:extLst>
            </p:cNvPr>
            <p:cNvSpPr/>
            <p:nvPr/>
          </p:nvSpPr>
          <p:spPr>
            <a:xfrm>
              <a:off x="212943" y="1803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a:extLst>
                <a:ext uri="{FF2B5EF4-FFF2-40B4-BE49-F238E27FC236}">
                  <a16:creationId xmlns:a16="http://schemas.microsoft.com/office/drawing/2014/main" id="{66B5CC16-13A4-CE96-8D8C-390CC9910FD8}"/>
                </a:ext>
              </a:extLst>
            </p:cNvPr>
            <p:cNvSpPr/>
            <p:nvPr/>
          </p:nvSpPr>
          <p:spPr>
            <a:xfrm>
              <a:off x="435035" y="120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a:extLst>
                <a:ext uri="{FF2B5EF4-FFF2-40B4-BE49-F238E27FC236}">
                  <a16:creationId xmlns:a16="http://schemas.microsoft.com/office/drawing/2014/main" id="{E63A51D8-7BC7-83C1-8ECB-61864C45E81A}"/>
                </a:ext>
              </a:extLst>
            </p:cNvPr>
            <p:cNvSpPr/>
            <p:nvPr/>
          </p:nvSpPr>
          <p:spPr>
            <a:xfrm>
              <a:off x="-9149" y="2405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a:extLst>
                <a:ext uri="{FF2B5EF4-FFF2-40B4-BE49-F238E27FC236}">
                  <a16:creationId xmlns:a16="http://schemas.microsoft.com/office/drawing/2014/main" id="{25A7DC94-4DCA-45DB-19EE-20C6D82F7993}"/>
                </a:ext>
              </a:extLst>
            </p:cNvPr>
            <p:cNvSpPr/>
            <p:nvPr/>
          </p:nvSpPr>
          <p:spPr>
            <a:xfrm>
              <a:off x="212943" y="3006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a:extLst>
                <a:ext uri="{FF2B5EF4-FFF2-40B4-BE49-F238E27FC236}">
                  <a16:creationId xmlns:a16="http://schemas.microsoft.com/office/drawing/2014/main" id="{2278C674-0873-2B8C-664D-CF41EEC0B8C9}"/>
                </a:ext>
              </a:extLst>
            </p:cNvPr>
            <p:cNvSpPr/>
            <p:nvPr/>
          </p:nvSpPr>
          <p:spPr>
            <a:xfrm>
              <a:off x="435035" y="2405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a:extLst>
                <a:ext uri="{FF2B5EF4-FFF2-40B4-BE49-F238E27FC236}">
                  <a16:creationId xmlns:a16="http://schemas.microsoft.com/office/drawing/2014/main" id="{677F31A7-D03A-CF99-8705-E4FA79CD8466}"/>
                </a:ext>
              </a:extLst>
            </p:cNvPr>
            <p:cNvSpPr/>
            <p:nvPr/>
          </p:nvSpPr>
          <p:spPr>
            <a:xfrm>
              <a:off x="-9149" y="3607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D821A7C0-F0DA-0A57-FDD4-82F434A36B54}"/>
                </a:ext>
              </a:extLst>
            </p:cNvPr>
            <p:cNvSpPr/>
            <p:nvPr/>
          </p:nvSpPr>
          <p:spPr>
            <a:xfrm>
              <a:off x="212943" y="4208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正方形/長方形 40">
              <a:extLst>
                <a:ext uri="{FF2B5EF4-FFF2-40B4-BE49-F238E27FC236}">
                  <a16:creationId xmlns:a16="http://schemas.microsoft.com/office/drawing/2014/main" id="{AB39379A-8B90-CAB7-B4B2-25A375A341D8}"/>
                </a:ext>
              </a:extLst>
            </p:cNvPr>
            <p:cNvSpPr/>
            <p:nvPr/>
          </p:nvSpPr>
          <p:spPr>
            <a:xfrm>
              <a:off x="435035" y="3607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43938124-7F94-4C0A-2289-4D991EA9D0C7}"/>
                </a:ext>
              </a:extLst>
            </p:cNvPr>
            <p:cNvSpPr/>
            <p:nvPr/>
          </p:nvSpPr>
          <p:spPr>
            <a:xfrm>
              <a:off x="-9149" y="4810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a:extLst>
                <a:ext uri="{FF2B5EF4-FFF2-40B4-BE49-F238E27FC236}">
                  <a16:creationId xmlns:a16="http://schemas.microsoft.com/office/drawing/2014/main" id="{D7F947AC-E43A-3434-D740-0CCA7874EEB3}"/>
                </a:ext>
              </a:extLst>
            </p:cNvPr>
            <p:cNvSpPr/>
            <p:nvPr/>
          </p:nvSpPr>
          <p:spPr>
            <a:xfrm>
              <a:off x="212943" y="541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DDC3B353-7514-8B06-9AF7-EE3597D10505}"/>
                </a:ext>
              </a:extLst>
            </p:cNvPr>
            <p:cNvSpPr/>
            <p:nvPr/>
          </p:nvSpPr>
          <p:spPr>
            <a:xfrm>
              <a:off x="435035" y="4810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正方形/長方形 44">
              <a:extLst>
                <a:ext uri="{FF2B5EF4-FFF2-40B4-BE49-F238E27FC236}">
                  <a16:creationId xmlns:a16="http://schemas.microsoft.com/office/drawing/2014/main" id="{C2A0A633-D5AD-0B63-6DF4-13BB1223DC6B}"/>
                </a:ext>
              </a:extLst>
            </p:cNvPr>
            <p:cNvSpPr/>
            <p:nvPr/>
          </p:nvSpPr>
          <p:spPr>
            <a:xfrm>
              <a:off x="-9149" y="601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AD4B3BEF-E71D-8814-B78E-B34BA89AABDB}"/>
                </a:ext>
              </a:extLst>
            </p:cNvPr>
            <p:cNvSpPr/>
            <p:nvPr/>
          </p:nvSpPr>
          <p:spPr>
            <a:xfrm>
              <a:off x="212943" y="6613750"/>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正方形/長方形 46">
              <a:extLst>
                <a:ext uri="{FF2B5EF4-FFF2-40B4-BE49-F238E27FC236}">
                  <a16:creationId xmlns:a16="http://schemas.microsoft.com/office/drawing/2014/main" id="{6BCCA562-7A45-5A00-7346-9BF8B70A3071}"/>
                </a:ext>
              </a:extLst>
            </p:cNvPr>
            <p:cNvSpPr/>
            <p:nvPr/>
          </p:nvSpPr>
          <p:spPr>
            <a:xfrm>
              <a:off x="435035" y="601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 name="正方形/長方形 8">
            <a:extLst>
              <a:ext uri="{FF2B5EF4-FFF2-40B4-BE49-F238E27FC236}">
                <a16:creationId xmlns:a16="http://schemas.microsoft.com/office/drawing/2014/main" id="{8D31DCF4-0807-3B6D-4D2B-04638A9A278F}"/>
              </a:ext>
            </a:extLst>
          </p:cNvPr>
          <p:cNvSpPr/>
          <p:nvPr/>
        </p:nvSpPr>
        <p:spPr>
          <a:xfrm>
            <a:off x="1235903" y="2160950"/>
            <a:ext cx="9735988" cy="2364158"/>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2800" dirty="0">
                <a:solidFill>
                  <a:schemeClr val="tx1"/>
                </a:solidFill>
                <a:latin typeface="+mn-ea"/>
              </a:rPr>
              <a:t>怒りを和らげ、攻撃性を回避することを目的とした技術</a:t>
            </a:r>
            <a:endParaRPr lang="en-US" altLang="ja-JP" sz="2800" dirty="0">
              <a:solidFill>
                <a:schemeClr val="tx1"/>
              </a:solidFill>
              <a:latin typeface="+mn-ea"/>
            </a:endParaRPr>
          </a:p>
          <a:p>
            <a:pPr algn="ctr"/>
            <a:endParaRPr lang="ja-JP" altLang="en-US" sz="2800" dirty="0">
              <a:solidFill>
                <a:schemeClr val="tx1"/>
              </a:solidFill>
              <a:latin typeface="+mn-ea"/>
            </a:endParaRPr>
          </a:p>
          <a:p>
            <a:pPr algn="ctr"/>
            <a:r>
              <a:rPr lang="ja-JP" altLang="en-US" sz="2800" dirty="0">
                <a:solidFill>
                  <a:schemeClr val="tx1"/>
                </a:solidFill>
                <a:latin typeface="+mn-ea"/>
              </a:rPr>
              <a:t>　</a:t>
            </a:r>
            <a:r>
              <a:rPr lang="ja-JP" altLang="en-US" sz="2400" dirty="0">
                <a:solidFill>
                  <a:schemeClr val="tx1"/>
                </a:solidFill>
                <a:latin typeface="+mn-ea"/>
              </a:rPr>
              <a:t>（言語的および非言語的コミュニケーションスキルを含む</a:t>
            </a:r>
            <a:r>
              <a:rPr lang="ja-JP" altLang="en-US" sz="2800" dirty="0">
                <a:solidFill>
                  <a:schemeClr val="tx1"/>
                </a:solidFill>
                <a:latin typeface="+mn-ea"/>
              </a:rPr>
              <a:t>）</a:t>
            </a:r>
          </a:p>
        </p:txBody>
      </p:sp>
      <p:sp>
        <p:nvSpPr>
          <p:cNvPr id="12" name="コンテンツ プレースホルダー 2">
            <a:extLst>
              <a:ext uri="{FF2B5EF4-FFF2-40B4-BE49-F238E27FC236}">
                <a16:creationId xmlns:a16="http://schemas.microsoft.com/office/drawing/2014/main" id="{E17CDCC9-ECC3-BCFF-03B7-1994BDE2FD31}"/>
              </a:ext>
            </a:extLst>
          </p:cNvPr>
          <p:cNvSpPr txBox="1">
            <a:spLocks/>
          </p:cNvSpPr>
          <p:nvPr/>
        </p:nvSpPr>
        <p:spPr>
          <a:xfrm>
            <a:off x="1056966" y="5913053"/>
            <a:ext cx="10327105" cy="80957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spcBef>
                <a:spcPts val="500"/>
              </a:spcBef>
              <a:buFont typeface="Arial" panose="020B0604020202020204" pitchFamily="34" charset="0"/>
              <a:buNone/>
            </a:pPr>
            <a:r>
              <a:rPr lang="en-US" altLang="ja-JP" sz="1600" dirty="0"/>
              <a:t>NICE: Violence and aggression: short-term management in mental health,</a:t>
            </a:r>
          </a:p>
          <a:p>
            <a:pPr marL="0" indent="0" algn="r">
              <a:spcBef>
                <a:spcPts val="500"/>
              </a:spcBef>
              <a:buFont typeface="Arial" panose="020B0604020202020204" pitchFamily="34" charset="0"/>
              <a:buNone/>
            </a:pPr>
            <a:r>
              <a:rPr lang="en-US" altLang="ja-JP" sz="1600" dirty="0"/>
              <a:t>health and community settings, NICE guideline[NG10],</a:t>
            </a:r>
          </a:p>
          <a:p>
            <a:pPr marL="0" indent="0" algn="r">
              <a:spcBef>
                <a:spcPts val="500"/>
              </a:spcBef>
              <a:buFont typeface="Arial" panose="020B0604020202020204" pitchFamily="34" charset="0"/>
              <a:buNone/>
            </a:pPr>
            <a:r>
              <a:rPr lang="en-US" altLang="ja-JP" sz="1600" dirty="0"/>
              <a:t>2015</a:t>
            </a:r>
          </a:p>
        </p:txBody>
      </p:sp>
      <p:pic>
        <p:nvPicPr>
          <p:cNvPr id="11" name="2">
            <a:hlinkClick r:id="" action="ppaction://media"/>
            <a:extLst>
              <a:ext uri="{FF2B5EF4-FFF2-40B4-BE49-F238E27FC236}">
                <a16:creationId xmlns:a16="http://schemas.microsoft.com/office/drawing/2014/main" id="{9EB1EEC5-E2B2-304E-6943-5581FDBCEA2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7692" y="6124598"/>
            <a:ext cx="609600" cy="609600"/>
          </a:xfrm>
          <a:prstGeom prst="rect">
            <a:avLst/>
          </a:prstGeom>
        </p:spPr>
      </p:pic>
    </p:spTree>
    <p:extLst>
      <p:ext uri="{BB962C8B-B14F-4D97-AF65-F5344CB8AC3E}">
        <p14:creationId xmlns:p14="http://schemas.microsoft.com/office/powerpoint/2010/main" val="3449936152"/>
      </p:ext>
    </p:extLst>
  </p:cSld>
  <p:clrMapOvr>
    <a:masterClrMapping/>
  </p:clrMapOvr>
  <mc:AlternateContent xmlns:mc="http://schemas.openxmlformats.org/markup-compatibility/2006" xmlns:p14="http://schemas.microsoft.com/office/powerpoint/2010/main">
    <mc:Choice Requires="p14">
      <p:transition spd="slow" p14:dur="2000" advTm="17595"/>
    </mc:Choice>
    <mc:Fallback xmlns="">
      <p:transition spd="slow" advTm="1759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698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1"/>
                </p:tgtEl>
              </p:cMediaNode>
            </p:audio>
          </p:childTnLst>
        </p:cTn>
      </p:par>
    </p:tnLst>
  </p:timing>
  <p:extLst>
    <p:ext uri="{E180D4A7-C9FB-4DFB-919C-405C955672EB}">
      <p14:showEvtLst xmlns:p14="http://schemas.microsoft.com/office/powerpoint/2010/main">
        <p14:playEvt time="5" objId="11"/>
        <p14:stopEvt time="16992" objId="11"/>
      </p14:showEvtLst>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D1F24C-5DB8-28E9-8AED-772AEC8839BF}"/>
            </a:ext>
          </a:extLst>
        </p:cNvPr>
        <p:cNvGrpSpPr/>
        <p:nvPr/>
      </p:nvGrpSpPr>
      <p:grpSpPr>
        <a:xfrm>
          <a:off x="0" y="0"/>
          <a:ext cx="0" cy="0"/>
          <a:chOff x="0" y="0"/>
          <a:chExt cx="0" cy="0"/>
        </a:xfrm>
      </p:grpSpPr>
      <p:sp>
        <p:nvSpPr>
          <p:cNvPr id="13" name="テキスト ボックス 12">
            <a:extLst>
              <a:ext uri="{FF2B5EF4-FFF2-40B4-BE49-F238E27FC236}">
                <a16:creationId xmlns:a16="http://schemas.microsoft.com/office/drawing/2014/main" id="{B542CAB5-5479-ABB2-A57D-C7F9155887B1}"/>
              </a:ext>
            </a:extLst>
          </p:cNvPr>
          <p:cNvSpPr txBox="1"/>
          <p:nvPr/>
        </p:nvSpPr>
        <p:spPr>
          <a:xfrm>
            <a:off x="1943728" y="5533707"/>
            <a:ext cx="9000390" cy="954107"/>
          </a:xfrm>
          <a:prstGeom prst="homePlate">
            <a:avLst>
              <a:gd name="adj" fmla="val 61058"/>
            </a:avLst>
          </a:prstGeom>
          <a:ln w="9525">
            <a:solidFill>
              <a:schemeClr val="accent6">
                <a:lumMod val="75000"/>
              </a:schemeClr>
            </a:solidFill>
          </a:ln>
        </p:spPr>
        <p:style>
          <a:lnRef idx="2">
            <a:schemeClr val="accent3"/>
          </a:lnRef>
          <a:fillRef idx="1">
            <a:schemeClr val="lt1"/>
          </a:fillRef>
          <a:effectRef idx="0">
            <a:schemeClr val="accent3"/>
          </a:effectRef>
          <a:fontRef idx="minor">
            <a:schemeClr val="dk1"/>
          </a:fontRef>
        </p:style>
        <p:txBody>
          <a:bodyPr wrap="square" rtlCol="0">
            <a:spAutoFit/>
          </a:bodyPr>
          <a:lstStyle/>
          <a:p>
            <a:pPr algn="ctr">
              <a:spcBef>
                <a:spcPts val="1500"/>
              </a:spcBef>
              <a:defRPr/>
            </a:pPr>
            <a:r>
              <a:rPr kumimoji="1" lang="ja-JP" altLang="en-US" sz="2800" i="0" u="none" strike="noStrike" kern="1200" cap="none" spc="0" normalizeH="0" baseline="0" noProof="0" dirty="0">
                <a:ln>
                  <a:noFill/>
                </a:ln>
                <a:effectLst/>
                <a:uLnTx/>
                <a:uFillTx/>
                <a:latin typeface="+mn-ea"/>
                <a:cs typeface="+mn-cs"/>
              </a:rPr>
              <a:t>「怒りや攻撃性」についても</a:t>
            </a:r>
            <a:br>
              <a:rPr lang="en-US" altLang="ja-JP" sz="2800" dirty="0">
                <a:latin typeface="+mn-ea"/>
              </a:rPr>
            </a:br>
            <a:r>
              <a:rPr kumimoji="1" lang="ja-JP" altLang="en-US" sz="2800" i="0" u="none" strike="noStrike" kern="1200" cap="none" spc="0" normalizeH="0" baseline="0" noProof="0" dirty="0">
                <a:ln>
                  <a:noFill/>
                </a:ln>
                <a:effectLst/>
                <a:uLnTx/>
                <a:uFillTx/>
                <a:latin typeface="+mn-ea"/>
                <a:cs typeface="+mn-cs"/>
              </a:rPr>
              <a:t>社会モデルに基づいて考えることができる</a:t>
            </a:r>
          </a:p>
        </p:txBody>
      </p:sp>
      <p:sp>
        <p:nvSpPr>
          <p:cNvPr id="2" name="テキスト ボックス 1">
            <a:extLst>
              <a:ext uri="{FF2B5EF4-FFF2-40B4-BE49-F238E27FC236}">
                <a16:creationId xmlns:a16="http://schemas.microsoft.com/office/drawing/2014/main" id="{8863975C-4537-2EBD-5C39-B34503D3FB8E}"/>
              </a:ext>
            </a:extLst>
          </p:cNvPr>
          <p:cNvSpPr txBox="1"/>
          <p:nvPr/>
        </p:nvSpPr>
        <p:spPr>
          <a:xfrm>
            <a:off x="1074592" y="558333"/>
            <a:ext cx="10164904" cy="707886"/>
          </a:xfrm>
          <a:prstGeom prst="rect">
            <a:avLst/>
          </a:prstGeom>
          <a:noFill/>
        </p:spPr>
        <p:txBody>
          <a:bodyPr wrap="square" rtlCol="0">
            <a:spAutoFit/>
          </a:bodyPr>
          <a:lstStyle/>
          <a:p>
            <a:r>
              <a:rPr kumimoji="1" lang="ja-JP" altLang="en-US" sz="4000" dirty="0"/>
              <a:t>社会モデルとディエスカレーション</a:t>
            </a:r>
          </a:p>
        </p:txBody>
      </p:sp>
      <p:grpSp>
        <p:nvGrpSpPr>
          <p:cNvPr id="8" name="グループ化 7">
            <a:extLst>
              <a:ext uri="{FF2B5EF4-FFF2-40B4-BE49-F238E27FC236}">
                <a16:creationId xmlns:a16="http://schemas.microsoft.com/office/drawing/2014/main" id="{A9647D4D-8CA5-F144-4FC0-E055F384C4D7}"/>
              </a:ext>
            </a:extLst>
          </p:cNvPr>
          <p:cNvGrpSpPr/>
          <p:nvPr/>
        </p:nvGrpSpPr>
        <p:grpSpPr>
          <a:xfrm>
            <a:off x="11534873" y="1"/>
            <a:ext cx="666276" cy="6858000"/>
            <a:chOff x="11534873" y="1"/>
            <a:chExt cx="666276" cy="6858000"/>
          </a:xfrm>
        </p:grpSpPr>
        <p:sp>
          <p:nvSpPr>
            <p:cNvPr id="3" name="正方形/長方形 2">
              <a:extLst>
                <a:ext uri="{FF2B5EF4-FFF2-40B4-BE49-F238E27FC236}">
                  <a16:creationId xmlns:a16="http://schemas.microsoft.com/office/drawing/2014/main" id="{86B4D252-E923-EF60-5865-8FC861B0B513}"/>
                </a:ext>
              </a:extLst>
            </p:cNvPr>
            <p:cNvSpPr/>
            <p:nvPr/>
          </p:nvSpPr>
          <p:spPr>
            <a:xfrm>
              <a:off x="11534873" y="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0FCDF60C-7DCE-6811-EC56-8C94DA0BB711}"/>
                </a:ext>
              </a:extLst>
            </p:cNvPr>
            <p:cNvSpPr/>
            <p:nvPr/>
          </p:nvSpPr>
          <p:spPr>
            <a:xfrm>
              <a:off x="11756965" y="60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9048F912-73FA-D548-7BFD-6B934BF72441}"/>
                </a:ext>
              </a:extLst>
            </p:cNvPr>
            <p:cNvSpPr/>
            <p:nvPr/>
          </p:nvSpPr>
          <p:spPr>
            <a:xfrm>
              <a:off x="11979057" y="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B96AC786-092F-BD94-F82C-CCE8393E6928}"/>
                </a:ext>
              </a:extLst>
            </p:cNvPr>
            <p:cNvSpPr/>
            <p:nvPr/>
          </p:nvSpPr>
          <p:spPr>
            <a:xfrm>
              <a:off x="11534873" y="120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8DDF1CE6-7827-62BE-40DA-8EFDA5599E79}"/>
                </a:ext>
              </a:extLst>
            </p:cNvPr>
            <p:cNvSpPr/>
            <p:nvPr/>
          </p:nvSpPr>
          <p:spPr>
            <a:xfrm>
              <a:off x="11756965" y="1803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F37D1087-3CEC-6DE7-8EDA-F9B27EE25E7D}"/>
                </a:ext>
              </a:extLst>
            </p:cNvPr>
            <p:cNvSpPr/>
            <p:nvPr/>
          </p:nvSpPr>
          <p:spPr>
            <a:xfrm>
              <a:off x="11979057" y="120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1C024553-5C50-8E1C-A225-C24402A2CF38}"/>
                </a:ext>
              </a:extLst>
            </p:cNvPr>
            <p:cNvSpPr/>
            <p:nvPr/>
          </p:nvSpPr>
          <p:spPr>
            <a:xfrm>
              <a:off x="11534873" y="2405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7F1BBE03-86B2-FB30-D84E-509B40736DCA}"/>
                </a:ext>
              </a:extLst>
            </p:cNvPr>
            <p:cNvSpPr/>
            <p:nvPr/>
          </p:nvSpPr>
          <p:spPr>
            <a:xfrm>
              <a:off x="11756965" y="3006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091075FB-5EE1-F54D-BCB3-EE467A08CEEB}"/>
                </a:ext>
              </a:extLst>
            </p:cNvPr>
            <p:cNvSpPr/>
            <p:nvPr/>
          </p:nvSpPr>
          <p:spPr>
            <a:xfrm>
              <a:off x="11979057" y="2405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9FF6209E-A0B9-4E27-831F-00AB0CDAFAAD}"/>
                </a:ext>
              </a:extLst>
            </p:cNvPr>
            <p:cNvSpPr/>
            <p:nvPr/>
          </p:nvSpPr>
          <p:spPr>
            <a:xfrm>
              <a:off x="11534873" y="3607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a:extLst>
                <a:ext uri="{FF2B5EF4-FFF2-40B4-BE49-F238E27FC236}">
                  <a16:creationId xmlns:a16="http://schemas.microsoft.com/office/drawing/2014/main" id="{198B9028-408B-7BDF-FB7C-AB295B5951D7}"/>
                </a:ext>
              </a:extLst>
            </p:cNvPr>
            <p:cNvSpPr/>
            <p:nvPr/>
          </p:nvSpPr>
          <p:spPr>
            <a:xfrm>
              <a:off x="11756965" y="4208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DCCBC4AC-8D23-C051-D106-DACE0A613DF5}"/>
                </a:ext>
              </a:extLst>
            </p:cNvPr>
            <p:cNvSpPr/>
            <p:nvPr/>
          </p:nvSpPr>
          <p:spPr>
            <a:xfrm>
              <a:off x="11979057" y="3607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E9C406D5-59E9-E949-6587-15A18601B02C}"/>
                </a:ext>
              </a:extLst>
            </p:cNvPr>
            <p:cNvSpPr/>
            <p:nvPr/>
          </p:nvSpPr>
          <p:spPr>
            <a:xfrm>
              <a:off x="11534873" y="4810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a:extLst>
                <a:ext uri="{FF2B5EF4-FFF2-40B4-BE49-F238E27FC236}">
                  <a16:creationId xmlns:a16="http://schemas.microsoft.com/office/drawing/2014/main" id="{65AFAE15-BE47-DBD5-936A-68D7FC3F4E20}"/>
                </a:ext>
              </a:extLst>
            </p:cNvPr>
            <p:cNvSpPr/>
            <p:nvPr/>
          </p:nvSpPr>
          <p:spPr>
            <a:xfrm>
              <a:off x="11756965" y="541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a:extLst>
                <a:ext uri="{FF2B5EF4-FFF2-40B4-BE49-F238E27FC236}">
                  <a16:creationId xmlns:a16="http://schemas.microsoft.com/office/drawing/2014/main" id="{A1366D84-C126-0C14-8B53-B917526FACC5}"/>
                </a:ext>
              </a:extLst>
            </p:cNvPr>
            <p:cNvSpPr/>
            <p:nvPr/>
          </p:nvSpPr>
          <p:spPr>
            <a:xfrm>
              <a:off x="11979057" y="4810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B572D6EB-22E9-8DA0-D4F8-8E9BAD6790BA}"/>
                </a:ext>
              </a:extLst>
            </p:cNvPr>
            <p:cNvSpPr/>
            <p:nvPr/>
          </p:nvSpPr>
          <p:spPr>
            <a:xfrm>
              <a:off x="11534873" y="601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a:extLst>
                <a:ext uri="{FF2B5EF4-FFF2-40B4-BE49-F238E27FC236}">
                  <a16:creationId xmlns:a16="http://schemas.microsoft.com/office/drawing/2014/main" id="{C7122ECD-7912-F112-75AA-6C32E59ABF3E}"/>
                </a:ext>
              </a:extLst>
            </p:cNvPr>
            <p:cNvSpPr/>
            <p:nvPr/>
          </p:nvSpPr>
          <p:spPr>
            <a:xfrm>
              <a:off x="11756965" y="6613751"/>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a:extLst>
                <a:ext uri="{FF2B5EF4-FFF2-40B4-BE49-F238E27FC236}">
                  <a16:creationId xmlns:a16="http://schemas.microsoft.com/office/drawing/2014/main" id="{2F46C782-5FB5-4E60-DCA5-AE0C55BBF463}"/>
                </a:ext>
              </a:extLst>
            </p:cNvPr>
            <p:cNvSpPr/>
            <p:nvPr/>
          </p:nvSpPr>
          <p:spPr>
            <a:xfrm>
              <a:off x="11979057" y="601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 name="グループ化 6">
            <a:extLst>
              <a:ext uri="{FF2B5EF4-FFF2-40B4-BE49-F238E27FC236}">
                <a16:creationId xmlns:a16="http://schemas.microsoft.com/office/drawing/2014/main" id="{5A6989D8-67B3-26DC-018E-46D01DF3DA85}"/>
              </a:ext>
            </a:extLst>
          </p:cNvPr>
          <p:cNvGrpSpPr/>
          <p:nvPr/>
        </p:nvGrpSpPr>
        <p:grpSpPr>
          <a:xfrm>
            <a:off x="-9149" y="0"/>
            <a:ext cx="666276" cy="6858000"/>
            <a:chOff x="-9149" y="0"/>
            <a:chExt cx="666276" cy="6858000"/>
          </a:xfrm>
        </p:grpSpPr>
        <p:sp>
          <p:nvSpPr>
            <p:cNvPr id="30" name="正方形/長方形 29">
              <a:extLst>
                <a:ext uri="{FF2B5EF4-FFF2-40B4-BE49-F238E27FC236}">
                  <a16:creationId xmlns:a16="http://schemas.microsoft.com/office/drawing/2014/main" id="{AD5002DC-6267-5A8A-A24F-75809C0B741E}"/>
                </a:ext>
              </a:extLst>
            </p:cNvPr>
            <p:cNvSpPr/>
            <p:nvPr/>
          </p:nvSpPr>
          <p:spPr>
            <a:xfrm>
              <a:off x="-9149" y="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8A9C5D8F-1553-26D5-6A0A-8540691310F3}"/>
                </a:ext>
              </a:extLst>
            </p:cNvPr>
            <p:cNvSpPr/>
            <p:nvPr/>
          </p:nvSpPr>
          <p:spPr>
            <a:xfrm>
              <a:off x="212943" y="60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a:extLst>
                <a:ext uri="{FF2B5EF4-FFF2-40B4-BE49-F238E27FC236}">
                  <a16:creationId xmlns:a16="http://schemas.microsoft.com/office/drawing/2014/main" id="{E51B27BB-5DA1-1EA1-CC94-40FA2DD2A2EB}"/>
                </a:ext>
              </a:extLst>
            </p:cNvPr>
            <p:cNvSpPr/>
            <p:nvPr/>
          </p:nvSpPr>
          <p:spPr>
            <a:xfrm>
              <a:off x="435035" y="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a:extLst>
                <a:ext uri="{FF2B5EF4-FFF2-40B4-BE49-F238E27FC236}">
                  <a16:creationId xmlns:a16="http://schemas.microsoft.com/office/drawing/2014/main" id="{71170B23-4D2A-43F2-1C14-AED4330252C5}"/>
                </a:ext>
              </a:extLst>
            </p:cNvPr>
            <p:cNvSpPr/>
            <p:nvPr/>
          </p:nvSpPr>
          <p:spPr>
            <a:xfrm>
              <a:off x="-9149" y="120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a:extLst>
                <a:ext uri="{FF2B5EF4-FFF2-40B4-BE49-F238E27FC236}">
                  <a16:creationId xmlns:a16="http://schemas.microsoft.com/office/drawing/2014/main" id="{0D2D33E6-4FCA-BBF8-EA87-BFA3C4187204}"/>
                </a:ext>
              </a:extLst>
            </p:cNvPr>
            <p:cNvSpPr/>
            <p:nvPr/>
          </p:nvSpPr>
          <p:spPr>
            <a:xfrm>
              <a:off x="212943" y="1803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a:extLst>
                <a:ext uri="{FF2B5EF4-FFF2-40B4-BE49-F238E27FC236}">
                  <a16:creationId xmlns:a16="http://schemas.microsoft.com/office/drawing/2014/main" id="{B175AF4B-28A7-BA38-7F22-A5B0B74191E9}"/>
                </a:ext>
              </a:extLst>
            </p:cNvPr>
            <p:cNvSpPr/>
            <p:nvPr/>
          </p:nvSpPr>
          <p:spPr>
            <a:xfrm>
              <a:off x="435035" y="120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a:extLst>
                <a:ext uri="{FF2B5EF4-FFF2-40B4-BE49-F238E27FC236}">
                  <a16:creationId xmlns:a16="http://schemas.microsoft.com/office/drawing/2014/main" id="{69E79728-7121-C8B1-728A-6DBB6CEDFF10}"/>
                </a:ext>
              </a:extLst>
            </p:cNvPr>
            <p:cNvSpPr/>
            <p:nvPr/>
          </p:nvSpPr>
          <p:spPr>
            <a:xfrm>
              <a:off x="-9149" y="2405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a:extLst>
                <a:ext uri="{FF2B5EF4-FFF2-40B4-BE49-F238E27FC236}">
                  <a16:creationId xmlns:a16="http://schemas.microsoft.com/office/drawing/2014/main" id="{AC8616EE-7EC7-1EF8-D02F-3D2459EA761D}"/>
                </a:ext>
              </a:extLst>
            </p:cNvPr>
            <p:cNvSpPr/>
            <p:nvPr/>
          </p:nvSpPr>
          <p:spPr>
            <a:xfrm>
              <a:off x="212943" y="3006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a:extLst>
                <a:ext uri="{FF2B5EF4-FFF2-40B4-BE49-F238E27FC236}">
                  <a16:creationId xmlns:a16="http://schemas.microsoft.com/office/drawing/2014/main" id="{26F90E95-CEAA-0220-419B-2E2364A819D7}"/>
                </a:ext>
              </a:extLst>
            </p:cNvPr>
            <p:cNvSpPr/>
            <p:nvPr/>
          </p:nvSpPr>
          <p:spPr>
            <a:xfrm>
              <a:off x="435035" y="2405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a:extLst>
                <a:ext uri="{FF2B5EF4-FFF2-40B4-BE49-F238E27FC236}">
                  <a16:creationId xmlns:a16="http://schemas.microsoft.com/office/drawing/2014/main" id="{0E861D73-9A4B-4240-D4FF-6DD17F1ED344}"/>
                </a:ext>
              </a:extLst>
            </p:cNvPr>
            <p:cNvSpPr/>
            <p:nvPr/>
          </p:nvSpPr>
          <p:spPr>
            <a:xfrm>
              <a:off x="-9149" y="3607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EACC37DE-06C1-5CE8-A6F6-FE9817AF071C}"/>
                </a:ext>
              </a:extLst>
            </p:cNvPr>
            <p:cNvSpPr/>
            <p:nvPr/>
          </p:nvSpPr>
          <p:spPr>
            <a:xfrm>
              <a:off x="212943" y="4208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正方形/長方形 40">
              <a:extLst>
                <a:ext uri="{FF2B5EF4-FFF2-40B4-BE49-F238E27FC236}">
                  <a16:creationId xmlns:a16="http://schemas.microsoft.com/office/drawing/2014/main" id="{23705C5C-ECE8-1851-4F17-62FFD3959CFC}"/>
                </a:ext>
              </a:extLst>
            </p:cNvPr>
            <p:cNvSpPr/>
            <p:nvPr/>
          </p:nvSpPr>
          <p:spPr>
            <a:xfrm>
              <a:off x="435035" y="3607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F9BF8224-123B-C399-3197-E789BBB3819C}"/>
                </a:ext>
              </a:extLst>
            </p:cNvPr>
            <p:cNvSpPr/>
            <p:nvPr/>
          </p:nvSpPr>
          <p:spPr>
            <a:xfrm>
              <a:off x="-9149" y="4810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a:extLst>
                <a:ext uri="{FF2B5EF4-FFF2-40B4-BE49-F238E27FC236}">
                  <a16:creationId xmlns:a16="http://schemas.microsoft.com/office/drawing/2014/main" id="{0CF63FA6-DD80-F0F1-2854-D7EA85537EA6}"/>
                </a:ext>
              </a:extLst>
            </p:cNvPr>
            <p:cNvSpPr/>
            <p:nvPr/>
          </p:nvSpPr>
          <p:spPr>
            <a:xfrm>
              <a:off x="212943" y="541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FC3B9306-7070-A393-B3A0-93B2815DD2DE}"/>
                </a:ext>
              </a:extLst>
            </p:cNvPr>
            <p:cNvSpPr/>
            <p:nvPr/>
          </p:nvSpPr>
          <p:spPr>
            <a:xfrm>
              <a:off x="435035" y="4810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正方形/長方形 44">
              <a:extLst>
                <a:ext uri="{FF2B5EF4-FFF2-40B4-BE49-F238E27FC236}">
                  <a16:creationId xmlns:a16="http://schemas.microsoft.com/office/drawing/2014/main" id="{AC36FC9D-3CEC-87D9-8749-44695FDE1285}"/>
                </a:ext>
              </a:extLst>
            </p:cNvPr>
            <p:cNvSpPr/>
            <p:nvPr/>
          </p:nvSpPr>
          <p:spPr>
            <a:xfrm>
              <a:off x="-9149" y="601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E5C352A2-91F5-67B1-E898-5E96E6B1ED95}"/>
                </a:ext>
              </a:extLst>
            </p:cNvPr>
            <p:cNvSpPr/>
            <p:nvPr/>
          </p:nvSpPr>
          <p:spPr>
            <a:xfrm>
              <a:off x="212943" y="6613750"/>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正方形/長方形 46">
              <a:extLst>
                <a:ext uri="{FF2B5EF4-FFF2-40B4-BE49-F238E27FC236}">
                  <a16:creationId xmlns:a16="http://schemas.microsoft.com/office/drawing/2014/main" id="{B22D1B8E-33C2-FFE9-AD1A-483F8B4E702E}"/>
                </a:ext>
              </a:extLst>
            </p:cNvPr>
            <p:cNvSpPr/>
            <p:nvPr/>
          </p:nvSpPr>
          <p:spPr>
            <a:xfrm>
              <a:off x="435035" y="601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 name="正方形/長方形 8">
            <a:extLst>
              <a:ext uri="{FF2B5EF4-FFF2-40B4-BE49-F238E27FC236}">
                <a16:creationId xmlns:a16="http://schemas.microsoft.com/office/drawing/2014/main" id="{BB824F45-0B66-5820-AE26-E1F02B26DA17}"/>
              </a:ext>
            </a:extLst>
          </p:cNvPr>
          <p:cNvSpPr/>
          <p:nvPr/>
        </p:nvSpPr>
        <p:spPr>
          <a:xfrm>
            <a:off x="1208130" y="2511636"/>
            <a:ext cx="9735988" cy="2332493"/>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3FA471BC-DA7A-56D5-2054-872C29C0FCD1}"/>
              </a:ext>
            </a:extLst>
          </p:cNvPr>
          <p:cNvSpPr txBox="1"/>
          <p:nvPr/>
        </p:nvSpPr>
        <p:spPr>
          <a:xfrm>
            <a:off x="2334110" y="2705625"/>
            <a:ext cx="7484027" cy="1938992"/>
          </a:xfrm>
          <a:prstGeom prst="rect">
            <a:avLst/>
          </a:prstGeom>
          <a:noFill/>
        </p:spPr>
        <p:txBody>
          <a:bodyPr wrap="square" rtlCol="0">
            <a:spAutoFit/>
          </a:bodyPr>
          <a:lstStyle/>
          <a:p>
            <a:r>
              <a:rPr lang="ja-JP" altLang="en-US" sz="2400" dirty="0">
                <a:latin typeface="+mn-ea"/>
              </a:rPr>
              <a:t>機能障害を有する者とこれらの者に対する</a:t>
            </a:r>
            <a:endParaRPr lang="en-US" altLang="ja-JP" sz="2400" dirty="0">
              <a:latin typeface="+mn-ea"/>
            </a:endParaRPr>
          </a:p>
          <a:p>
            <a:r>
              <a:rPr lang="ja-JP" altLang="en-US" sz="2400" b="1" dirty="0">
                <a:latin typeface="+mn-ea"/>
              </a:rPr>
              <a:t>態度及び環境による障壁との間の相互作用</a:t>
            </a:r>
            <a:r>
              <a:rPr lang="ja-JP" altLang="en-US" sz="2400" dirty="0">
                <a:latin typeface="+mn-ea"/>
              </a:rPr>
              <a:t>であって、</a:t>
            </a:r>
          </a:p>
          <a:p>
            <a:r>
              <a:rPr lang="ja-JP" altLang="en-US" sz="2400" dirty="0">
                <a:latin typeface="+mn-ea"/>
              </a:rPr>
              <a:t>これらの者が他の者との平等を基礎として</a:t>
            </a:r>
          </a:p>
          <a:p>
            <a:r>
              <a:rPr lang="ja-JP" altLang="en-US" sz="2400" dirty="0">
                <a:latin typeface="+mn-ea"/>
              </a:rPr>
              <a:t>社会に完全かつ効果的に参加することを妨げるもの</a:t>
            </a:r>
          </a:p>
          <a:p>
            <a:r>
              <a:rPr lang="ja-JP" altLang="en-US" sz="2400" dirty="0">
                <a:latin typeface="+mn-ea"/>
              </a:rPr>
              <a:t>によって生ずること</a:t>
            </a:r>
          </a:p>
        </p:txBody>
      </p:sp>
      <p:sp>
        <p:nvSpPr>
          <p:cNvPr id="14" name="テキスト ボックス 13">
            <a:extLst>
              <a:ext uri="{FF2B5EF4-FFF2-40B4-BE49-F238E27FC236}">
                <a16:creationId xmlns:a16="http://schemas.microsoft.com/office/drawing/2014/main" id="{5CA0E66C-B4BF-700F-85D7-096679B44732}"/>
              </a:ext>
            </a:extLst>
          </p:cNvPr>
          <p:cNvSpPr txBox="1"/>
          <p:nvPr/>
        </p:nvSpPr>
        <p:spPr>
          <a:xfrm>
            <a:off x="1208130" y="1832705"/>
            <a:ext cx="6388424" cy="584775"/>
          </a:xfrm>
          <a:prstGeom prst="rect">
            <a:avLst/>
          </a:prstGeom>
          <a:noFill/>
        </p:spPr>
        <p:txBody>
          <a:bodyPr wrap="square" rtlCol="0">
            <a:spAutoFit/>
          </a:bodyPr>
          <a:lstStyle/>
          <a:p>
            <a:pPr algn="ctr"/>
            <a:r>
              <a:rPr lang="ja-JP" altLang="en-US" sz="3200" dirty="0">
                <a:latin typeface="+mn-ea"/>
              </a:rPr>
              <a:t>社会モデルにおける「障害」とは</a:t>
            </a:r>
          </a:p>
        </p:txBody>
      </p:sp>
      <p:sp>
        <p:nvSpPr>
          <p:cNvPr id="15" name="テキスト ボックス 14">
            <a:extLst>
              <a:ext uri="{FF2B5EF4-FFF2-40B4-BE49-F238E27FC236}">
                <a16:creationId xmlns:a16="http://schemas.microsoft.com/office/drawing/2014/main" id="{C6BCC529-3C74-00AE-DF3A-FED347F90BBB}"/>
              </a:ext>
            </a:extLst>
          </p:cNvPr>
          <p:cNvSpPr txBox="1"/>
          <p:nvPr/>
        </p:nvSpPr>
        <p:spPr>
          <a:xfrm>
            <a:off x="7151077" y="4933211"/>
            <a:ext cx="3793042" cy="400110"/>
          </a:xfrm>
          <a:prstGeom prst="rect">
            <a:avLst/>
          </a:prstGeom>
          <a:noFill/>
        </p:spPr>
        <p:txBody>
          <a:bodyPr wrap="square" rtlCol="0">
            <a:spAutoFit/>
          </a:bodyPr>
          <a:lstStyle/>
          <a:p>
            <a:pPr algn="ctr"/>
            <a:r>
              <a:rPr lang="ja-JP" altLang="en-US" sz="2000" dirty="0">
                <a:latin typeface="+mn-ea"/>
              </a:rPr>
              <a:t>障害者の権利に関する条約より</a:t>
            </a:r>
          </a:p>
        </p:txBody>
      </p:sp>
      <p:sp>
        <p:nvSpPr>
          <p:cNvPr id="16" name="矢印: 五方向 15">
            <a:extLst>
              <a:ext uri="{FF2B5EF4-FFF2-40B4-BE49-F238E27FC236}">
                <a16:creationId xmlns:a16="http://schemas.microsoft.com/office/drawing/2014/main" id="{CE3599B7-3DFF-AC73-3A5F-E1CC5774EF0D}"/>
              </a:ext>
            </a:extLst>
          </p:cNvPr>
          <p:cNvSpPr/>
          <p:nvPr/>
        </p:nvSpPr>
        <p:spPr>
          <a:xfrm>
            <a:off x="1208130" y="5521569"/>
            <a:ext cx="690673" cy="998216"/>
          </a:xfrm>
          <a:prstGeom prst="homePlate">
            <a:avLst>
              <a:gd name="adj" fmla="val 95322"/>
            </a:avLst>
          </a:prstGeom>
          <a:solidFill>
            <a:schemeClr val="accent6">
              <a:lumMod val="40000"/>
              <a:lumOff val="60000"/>
            </a:schemeClr>
          </a:solidFill>
          <a:ln>
            <a:solidFill>
              <a:schemeClr val="accent6">
                <a:lumMod val="60000"/>
                <a:lumOff val="40000"/>
              </a:schemeClr>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kumimoji="1" lang="ja-JP" altLang="en-US"/>
          </a:p>
        </p:txBody>
      </p:sp>
      <p:pic>
        <p:nvPicPr>
          <p:cNvPr id="12" name="3">
            <a:hlinkClick r:id="" action="ppaction://media"/>
            <a:extLst>
              <a:ext uri="{FF2B5EF4-FFF2-40B4-BE49-F238E27FC236}">
                <a16:creationId xmlns:a16="http://schemas.microsoft.com/office/drawing/2014/main" id="{81B363A5-099D-42C0-4261-CDC250DE06D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4357" y="6126275"/>
            <a:ext cx="609600" cy="609600"/>
          </a:xfrm>
          <a:prstGeom prst="rect">
            <a:avLst/>
          </a:prstGeom>
        </p:spPr>
      </p:pic>
    </p:spTree>
    <p:extLst>
      <p:ext uri="{BB962C8B-B14F-4D97-AF65-F5344CB8AC3E}">
        <p14:creationId xmlns:p14="http://schemas.microsoft.com/office/powerpoint/2010/main" val="622177615"/>
      </p:ext>
    </p:extLst>
  </p:cSld>
  <p:clrMapOvr>
    <a:masterClrMapping/>
  </p:clrMapOvr>
  <mc:AlternateContent xmlns:mc="http://schemas.openxmlformats.org/markup-compatibility/2006" xmlns:p14="http://schemas.microsoft.com/office/powerpoint/2010/main">
    <mc:Choice Requires="p14">
      <p:transition spd="slow" p14:dur="2000" advTm="76528"/>
    </mc:Choice>
    <mc:Fallback xmlns="">
      <p:transition spd="slow" advTm="765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75572"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2"/>
                </p:tgtEl>
              </p:cMediaNode>
            </p:audio>
          </p:childTnLst>
        </p:cTn>
      </p:par>
    </p:tnLst>
  </p:timing>
  <p:extLst>
    <p:ext uri="{E180D4A7-C9FB-4DFB-919C-405C955672EB}">
      <p14:showEvtLst xmlns:p14="http://schemas.microsoft.com/office/powerpoint/2010/main">
        <p14:playEvt time="6" objId="12"/>
        <p14:stopEvt time="75588" objId="12"/>
      </p14:showEvtLst>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E82764-5F60-B687-4ED6-C68FF41DAD0E}"/>
            </a:ext>
          </a:extLst>
        </p:cNvPr>
        <p:cNvGrpSpPr/>
        <p:nvPr/>
      </p:nvGrpSpPr>
      <p:grpSpPr>
        <a:xfrm>
          <a:off x="0" y="0"/>
          <a:ext cx="0" cy="0"/>
          <a:chOff x="0" y="0"/>
          <a:chExt cx="0" cy="0"/>
        </a:xfrm>
      </p:grpSpPr>
      <p:sp>
        <p:nvSpPr>
          <p:cNvPr id="77" name="テキスト ボックス 76">
            <a:extLst>
              <a:ext uri="{FF2B5EF4-FFF2-40B4-BE49-F238E27FC236}">
                <a16:creationId xmlns:a16="http://schemas.microsoft.com/office/drawing/2014/main" id="{F9044415-1D7E-BE0E-E9D0-E7B0883127C0}"/>
              </a:ext>
            </a:extLst>
          </p:cNvPr>
          <p:cNvSpPr txBox="1"/>
          <p:nvPr/>
        </p:nvSpPr>
        <p:spPr>
          <a:xfrm>
            <a:off x="657127" y="6536805"/>
            <a:ext cx="10910977" cy="292388"/>
          </a:xfrm>
          <a:prstGeom prst="rect">
            <a:avLst/>
          </a:prstGeom>
          <a:noFill/>
        </p:spPr>
        <p:txBody>
          <a:bodyPr wrap="square" rtlCol="0">
            <a:spAutoFit/>
          </a:bodyPr>
          <a:lstStyle/>
          <a:p>
            <a:pPr algn="ctr"/>
            <a:r>
              <a:rPr kumimoji="1" lang="en-US" altLang="ja-JP" sz="1300" dirty="0">
                <a:latin typeface="+mn-ea"/>
              </a:rPr>
              <a:t>NICE: Violence and aggression: short-term management in mental health, health and community settings, NICE guideline[NG10], 2015</a:t>
            </a:r>
          </a:p>
        </p:txBody>
      </p:sp>
      <p:grpSp>
        <p:nvGrpSpPr>
          <p:cNvPr id="97" name="グループ化 96">
            <a:extLst>
              <a:ext uri="{FF2B5EF4-FFF2-40B4-BE49-F238E27FC236}">
                <a16:creationId xmlns:a16="http://schemas.microsoft.com/office/drawing/2014/main" id="{F30AA86B-A2A6-18DF-45E1-045F5E84E1CB}"/>
              </a:ext>
            </a:extLst>
          </p:cNvPr>
          <p:cNvGrpSpPr/>
          <p:nvPr/>
        </p:nvGrpSpPr>
        <p:grpSpPr>
          <a:xfrm>
            <a:off x="-9149" y="0"/>
            <a:ext cx="666276" cy="6858000"/>
            <a:chOff x="-9149" y="0"/>
            <a:chExt cx="666276" cy="6858000"/>
          </a:xfrm>
        </p:grpSpPr>
        <p:sp>
          <p:nvSpPr>
            <p:cNvPr id="98" name="正方形/長方形 97">
              <a:extLst>
                <a:ext uri="{FF2B5EF4-FFF2-40B4-BE49-F238E27FC236}">
                  <a16:creationId xmlns:a16="http://schemas.microsoft.com/office/drawing/2014/main" id="{614F1C01-BBCC-F8A1-1E4C-1B8FB453DF05}"/>
                </a:ext>
              </a:extLst>
            </p:cNvPr>
            <p:cNvSpPr/>
            <p:nvPr/>
          </p:nvSpPr>
          <p:spPr>
            <a:xfrm>
              <a:off x="-9149" y="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9" name="正方形/長方形 98">
              <a:extLst>
                <a:ext uri="{FF2B5EF4-FFF2-40B4-BE49-F238E27FC236}">
                  <a16:creationId xmlns:a16="http://schemas.microsoft.com/office/drawing/2014/main" id="{0FABCA95-305B-B428-A9B6-ABAE2A0F1BCF}"/>
                </a:ext>
              </a:extLst>
            </p:cNvPr>
            <p:cNvSpPr/>
            <p:nvPr/>
          </p:nvSpPr>
          <p:spPr>
            <a:xfrm>
              <a:off x="212943" y="60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0" name="正方形/長方形 99">
              <a:extLst>
                <a:ext uri="{FF2B5EF4-FFF2-40B4-BE49-F238E27FC236}">
                  <a16:creationId xmlns:a16="http://schemas.microsoft.com/office/drawing/2014/main" id="{9E9025B5-C9F9-599C-8CF9-D455EA5521CB}"/>
                </a:ext>
              </a:extLst>
            </p:cNvPr>
            <p:cNvSpPr/>
            <p:nvPr/>
          </p:nvSpPr>
          <p:spPr>
            <a:xfrm>
              <a:off x="435035" y="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1" name="正方形/長方形 100">
              <a:extLst>
                <a:ext uri="{FF2B5EF4-FFF2-40B4-BE49-F238E27FC236}">
                  <a16:creationId xmlns:a16="http://schemas.microsoft.com/office/drawing/2014/main" id="{A86E5FA7-9769-7970-A097-979789A3D311}"/>
                </a:ext>
              </a:extLst>
            </p:cNvPr>
            <p:cNvSpPr/>
            <p:nvPr/>
          </p:nvSpPr>
          <p:spPr>
            <a:xfrm>
              <a:off x="-9149" y="120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2" name="正方形/長方形 101">
              <a:extLst>
                <a:ext uri="{FF2B5EF4-FFF2-40B4-BE49-F238E27FC236}">
                  <a16:creationId xmlns:a16="http://schemas.microsoft.com/office/drawing/2014/main" id="{7EAE05ED-D803-459A-EF23-BD22DD7EE53C}"/>
                </a:ext>
              </a:extLst>
            </p:cNvPr>
            <p:cNvSpPr/>
            <p:nvPr/>
          </p:nvSpPr>
          <p:spPr>
            <a:xfrm>
              <a:off x="212943" y="1803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3" name="正方形/長方形 102">
              <a:extLst>
                <a:ext uri="{FF2B5EF4-FFF2-40B4-BE49-F238E27FC236}">
                  <a16:creationId xmlns:a16="http://schemas.microsoft.com/office/drawing/2014/main" id="{5915C31D-20BD-FFBA-D313-827D1320B588}"/>
                </a:ext>
              </a:extLst>
            </p:cNvPr>
            <p:cNvSpPr/>
            <p:nvPr/>
          </p:nvSpPr>
          <p:spPr>
            <a:xfrm>
              <a:off x="435035" y="120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4" name="正方形/長方形 103">
              <a:extLst>
                <a:ext uri="{FF2B5EF4-FFF2-40B4-BE49-F238E27FC236}">
                  <a16:creationId xmlns:a16="http://schemas.microsoft.com/office/drawing/2014/main" id="{8FC886D7-EEC7-DCD5-6535-AE8AE9338396}"/>
                </a:ext>
              </a:extLst>
            </p:cNvPr>
            <p:cNvSpPr/>
            <p:nvPr/>
          </p:nvSpPr>
          <p:spPr>
            <a:xfrm>
              <a:off x="-9149" y="2405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5" name="正方形/長方形 104">
              <a:extLst>
                <a:ext uri="{FF2B5EF4-FFF2-40B4-BE49-F238E27FC236}">
                  <a16:creationId xmlns:a16="http://schemas.microsoft.com/office/drawing/2014/main" id="{026A78BF-AD62-33C9-A3D0-CF62A1B30CA4}"/>
                </a:ext>
              </a:extLst>
            </p:cNvPr>
            <p:cNvSpPr/>
            <p:nvPr/>
          </p:nvSpPr>
          <p:spPr>
            <a:xfrm>
              <a:off x="212943" y="3006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6" name="正方形/長方形 105">
              <a:extLst>
                <a:ext uri="{FF2B5EF4-FFF2-40B4-BE49-F238E27FC236}">
                  <a16:creationId xmlns:a16="http://schemas.microsoft.com/office/drawing/2014/main" id="{B03D40EA-70D4-EF8C-2C3C-17412F039AB7}"/>
                </a:ext>
              </a:extLst>
            </p:cNvPr>
            <p:cNvSpPr/>
            <p:nvPr/>
          </p:nvSpPr>
          <p:spPr>
            <a:xfrm>
              <a:off x="435035" y="2405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7" name="正方形/長方形 106">
              <a:extLst>
                <a:ext uri="{FF2B5EF4-FFF2-40B4-BE49-F238E27FC236}">
                  <a16:creationId xmlns:a16="http://schemas.microsoft.com/office/drawing/2014/main" id="{9E7A43F4-3DAB-39E3-EFAF-786052139E3C}"/>
                </a:ext>
              </a:extLst>
            </p:cNvPr>
            <p:cNvSpPr/>
            <p:nvPr/>
          </p:nvSpPr>
          <p:spPr>
            <a:xfrm>
              <a:off x="-9149" y="3607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8" name="正方形/長方形 107">
              <a:extLst>
                <a:ext uri="{FF2B5EF4-FFF2-40B4-BE49-F238E27FC236}">
                  <a16:creationId xmlns:a16="http://schemas.microsoft.com/office/drawing/2014/main" id="{C7813F99-9298-A2B1-FF98-C1C6B091A051}"/>
                </a:ext>
              </a:extLst>
            </p:cNvPr>
            <p:cNvSpPr/>
            <p:nvPr/>
          </p:nvSpPr>
          <p:spPr>
            <a:xfrm>
              <a:off x="212943" y="4208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9" name="正方形/長方形 108">
              <a:extLst>
                <a:ext uri="{FF2B5EF4-FFF2-40B4-BE49-F238E27FC236}">
                  <a16:creationId xmlns:a16="http://schemas.microsoft.com/office/drawing/2014/main" id="{C2CF2C12-0BE7-7F89-56DE-8808275A08E4}"/>
                </a:ext>
              </a:extLst>
            </p:cNvPr>
            <p:cNvSpPr/>
            <p:nvPr/>
          </p:nvSpPr>
          <p:spPr>
            <a:xfrm>
              <a:off x="435035" y="3607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0" name="正方形/長方形 109">
              <a:extLst>
                <a:ext uri="{FF2B5EF4-FFF2-40B4-BE49-F238E27FC236}">
                  <a16:creationId xmlns:a16="http://schemas.microsoft.com/office/drawing/2014/main" id="{25CB6503-B2B4-0068-F7EE-8EE4446C7D64}"/>
                </a:ext>
              </a:extLst>
            </p:cNvPr>
            <p:cNvSpPr/>
            <p:nvPr/>
          </p:nvSpPr>
          <p:spPr>
            <a:xfrm>
              <a:off x="-9149" y="4810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1" name="正方形/長方形 110">
              <a:extLst>
                <a:ext uri="{FF2B5EF4-FFF2-40B4-BE49-F238E27FC236}">
                  <a16:creationId xmlns:a16="http://schemas.microsoft.com/office/drawing/2014/main" id="{64BD9A12-0CC9-2F37-26B1-A64BFE1FEF34}"/>
                </a:ext>
              </a:extLst>
            </p:cNvPr>
            <p:cNvSpPr/>
            <p:nvPr/>
          </p:nvSpPr>
          <p:spPr>
            <a:xfrm>
              <a:off x="212943" y="541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2" name="正方形/長方形 111">
              <a:extLst>
                <a:ext uri="{FF2B5EF4-FFF2-40B4-BE49-F238E27FC236}">
                  <a16:creationId xmlns:a16="http://schemas.microsoft.com/office/drawing/2014/main" id="{BAC5AEFE-644A-73DC-FE32-44B08FBF6816}"/>
                </a:ext>
              </a:extLst>
            </p:cNvPr>
            <p:cNvSpPr/>
            <p:nvPr/>
          </p:nvSpPr>
          <p:spPr>
            <a:xfrm>
              <a:off x="435035" y="4810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3" name="正方形/長方形 112">
              <a:extLst>
                <a:ext uri="{FF2B5EF4-FFF2-40B4-BE49-F238E27FC236}">
                  <a16:creationId xmlns:a16="http://schemas.microsoft.com/office/drawing/2014/main" id="{6CD8E123-6CF3-2475-DB97-C6C71DB577F5}"/>
                </a:ext>
              </a:extLst>
            </p:cNvPr>
            <p:cNvSpPr/>
            <p:nvPr/>
          </p:nvSpPr>
          <p:spPr>
            <a:xfrm>
              <a:off x="-9149" y="601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4" name="正方形/長方形 113">
              <a:extLst>
                <a:ext uri="{FF2B5EF4-FFF2-40B4-BE49-F238E27FC236}">
                  <a16:creationId xmlns:a16="http://schemas.microsoft.com/office/drawing/2014/main" id="{13611FB6-40A3-C78A-D4A2-F7EDBDC963EE}"/>
                </a:ext>
              </a:extLst>
            </p:cNvPr>
            <p:cNvSpPr/>
            <p:nvPr/>
          </p:nvSpPr>
          <p:spPr>
            <a:xfrm>
              <a:off x="212943" y="6613750"/>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5" name="正方形/長方形 114">
              <a:extLst>
                <a:ext uri="{FF2B5EF4-FFF2-40B4-BE49-F238E27FC236}">
                  <a16:creationId xmlns:a16="http://schemas.microsoft.com/office/drawing/2014/main" id="{989AD609-4542-9646-115C-AB833EC0835C}"/>
                </a:ext>
              </a:extLst>
            </p:cNvPr>
            <p:cNvSpPr/>
            <p:nvPr/>
          </p:nvSpPr>
          <p:spPr>
            <a:xfrm>
              <a:off x="435035" y="601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16" name="グループ化 115">
            <a:extLst>
              <a:ext uri="{FF2B5EF4-FFF2-40B4-BE49-F238E27FC236}">
                <a16:creationId xmlns:a16="http://schemas.microsoft.com/office/drawing/2014/main" id="{3E2C0A79-C3CE-325F-1933-C0EA353ADBB1}"/>
              </a:ext>
            </a:extLst>
          </p:cNvPr>
          <p:cNvGrpSpPr/>
          <p:nvPr/>
        </p:nvGrpSpPr>
        <p:grpSpPr>
          <a:xfrm>
            <a:off x="11534873" y="1"/>
            <a:ext cx="666276" cy="6858000"/>
            <a:chOff x="11534873" y="1"/>
            <a:chExt cx="666276" cy="6858000"/>
          </a:xfrm>
        </p:grpSpPr>
        <p:sp>
          <p:nvSpPr>
            <p:cNvPr id="117" name="正方形/長方形 116">
              <a:extLst>
                <a:ext uri="{FF2B5EF4-FFF2-40B4-BE49-F238E27FC236}">
                  <a16:creationId xmlns:a16="http://schemas.microsoft.com/office/drawing/2014/main" id="{045BFEB1-DB09-9148-D551-87CA53EFCCA4}"/>
                </a:ext>
              </a:extLst>
            </p:cNvPr>
            <p:cNvSpPr/>
            <p:nvPr/>
          </p:nvSpPr>
          <p:spPr>
            <a:xfrm>
              <a:off x="11534873" y="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8" name="正方形/長方形 117">
              <a:extLst>
                <a:ext uri="{FF2B5EF4-FFF2-40B4-BE49-F238E27FC236}">
                  <a16:creationId xmlns:a16="http://schemas.microsoft.com/office/drawing/2014/main" id="{0A01F659-BB00-A7B9-9E56-74622500528F}"/>
                </a:ext>
              </a:extLst>
            </p:cNvPr>
            <p:cNvSpPr/>
            <p:nvPr/>
          </p:nvSpPr>
          <p:spPr>
            <a:xfrm>
              <a:off x="11756965" y="60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9" name="正方形/長方形 118">
              <a:extLst>
                <a:ext uri="{FF2B5EF4-FFF2-40B4-BE49-F238E27FC236}">
                  <a16:creationId xmlns:a16="http://schemas.microsoft.com/office/drawing/2014/main" id="{7A10E3F7-344F-F1ED-692C-DEA045CDA733}"/>
                </a:ext>
              </a:extLst>
            </p:cNvPr>
            <p:cNvSpPr/>
            <p:nvPr/>
          </p:nvSpPr>
          <p:spPr>
            <a:xfrm>
              <a:off x="11979057" y="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0" name="正方形/長方形 119">
              <a:extLst>
                <a:ext uri="{FF2B5EF4-FFF2-40B4-BE49-F238E27FC236}">
                  <a16:creationId xmlns:a16="http://schemas.microsoft.com/office/drawing/2014/main" id="{ED512434-3F6E-E259-C825-378BF50FD756}"/>
                </a:ext>
              </a:extLst>
            </p:cNvPr>
            <p:cNvSpPr/>
            <p:nvPr/>
          </p:nvSpPr>
          <p:spPr>
            <a:xfrm>
              <a:off x="11534873" y="120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1" name="正方形/長方形 120">
              <a:extLst>
                <a:ext uri="{FF2B5EF4-FFF2-40B4-BE49-F238E27FC236}">
                  <a16:creationId xmlns:a16="http://schemas.microsoft.com/office/drawing/2014/main" id="{25E9BA8E-8B0A-1D5F-1410-51A0F5380BDD}"/>
                </a:ext>
              </a:extLst>
            </p:cNvPr>
            <p:cNvSpPr/>
            <p:nvPr/>
          </p:nvSpPr>
          <p:spPr>
            <a:xfrm>
              <a:off x="11756965" y="1803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2" name="正方形/長方形 121">
              <a:extLst>
                <a:ext uri="{FF2B5EF4-FFF2-40B4-BE49-F238E27FC236}">
                  <a16:creationId xmlns:a16="http://schemas.microsoft.com/office/drawing/2014/main" id="{9B007DA0-F473-8B2E-FD00-81E6AE42F9E7}"/>
                </a:ext>
              </a:extLst>
            </p:cNvPr>
            <p:cNvSpPr/>
            <p:nvPr/>
          </p:nvSpPr>
          <p:spPr>
            <a:xfrm>
              <a:off x="11979057" y="120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3" name="正方形/長方形 122">
              <a:extLst>
                <a:ext uri="{FF2B5EF4-FFF2-40B4-BE49-F238E27FC236}">
                  <a16:creationId xmlns:a16="http://schemas.microsoft.com/office/drawing/2014/main" id="{BC4191FA-15DD-1AE1-5A6A-B95DE7527F21}"/>
                </a:ext>
              </a:extLst>
            </p:cNvPr>
            <p:cNvSpPr/>
            <p:nvPr/>
          </p:nvSpPr>
          <p:spPr>
            <a:xfrm>
              <a:off x="11534873" y="2405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4" name="正方形/長方形 123">
              <a:extLst>
                <a:ext uri="{FF2B5EF4-FFF2-40B4-BE49-F238E27FC236}">
                  <a16:creationId xmlns:a16="http://schemas.microsoft.com/office/drawing/2014/main" id="{30A80A7B-737B-E0DF-C35B-FC0A4EE758B7}"/>
                </a:ext>
              </a:extLst>
            </p:cNvPr>
            <p:cNvSpPr/>
            <p:nvPr/>
          </p:nvSpPr>
          <p:spPr>
            <a:xfrm>
              <a:off x="11756965" y="3006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5" name="正方形/長方形 124">
              <a:extLst>
                <a:ext uri="{FF2B5EF4-FFF2-40B4-BE49-F238E27FC236}">
                  <a16:creationId xmlns:a16="http://schemas.microsoft.com/office/drawing/2014/main" id="{14500E4A-853B-725E-446E-E0635002E05E}"/>
                </a:ext>
              </a:extLst>
            </p:cNvPr>
            <p:cNvSpPr/>
            <p:nvPr/>
          </p:nvSpPr>
          <p:spPr>
            <a:xfrm>
              <a:off x="11979057" y="2405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6" name="正方形/長方形 125">
              <a:extLst>
                <a:ext uri="{FF2B5EF4-FFF2-40B4-BE49-F238E27FC236}">
                  <a16:creationId xmlns:a16="http://schemas.microsoft.com/office/drawing/2014/main" id="{F5BB5EB1-882F-C6AD-24DC-3D4F2C76B06D}"/>
                </a:ext>
              </a:extLst>
            </p:cNvPr>
            <p:cNvSpPr/>
            <p:nvPr/>
          </p:nvSpPr>
          <p:spPr>
            <a:xfrm>
              <a:off x="11534873" y="3607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7" name="正方形/長方形 126">
              <a:extLst>
                <a:ext uri="{FF2B5EF4-FFF2-40B4-BE49-F238E27FC236}">
                  <a16:creationId xmlns:a16="http://schemas.microsoft.com/office/drawing/2014/main" id="{E126882F-F6BB-8B54-8363-3CB7D75563D1}"/>
                </a:ext>
              </a:extLst>
            </p:cNvPr>
            <p:cNvSpPr/>
            <p:nvPr/>
          </p:nvSpPr>
          <p:spPr>
            <a:xfrm>
              <a:off x="11756965" y="4208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8" name="正方形/長方形 127">
              <a:extLst>
                <a:ext uri="{FF2B5EF4-FFF2-40B4-BE49-F238E27FC236}">
                  <a16:creationId xmlns:a16="http://schemas.microsoft.com/office/drawing/2014/main" id="{CA3CD386-59C5-7E0E-D95A-ABB532C92268}"/>
                </a:ext>
              </a:extLst>
            </p:cNvPr>
            <p:cNvSpPr/>
            <p:nvPr/>
          </p:nvSpPr>
          <p:spPr>
            <a:xfrm>
              <a:off x="11979057" y="3607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9" name="正方形/長方形 128">
              <a:extLst>
                <a:ext uri="{FF2B5EF4-FFF2-40B4-BE49-F238E27FC236}">
                  <a16:creationId xmlns:a16="http://schemas.microsoft.com/office/drawing/2014/main" id="{F91BB531-8CDA-DBC5-2587-34C1E22E759A}"/>
                </a:ext>
              </a:extLst>
            </p:cNvPr>
            <p:cNvSpPr/>
            <p:nvPr/>
          </p:nvSpPr>
          <p:spPr>
            <a:xfrm>
              <a:off x="11534873" y="4810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0" name="正方形/長方形 129">
              <a:extLst>
                <a:ext uri="{FF2B5EF4-FFF2-40B4-BE49-F238E27FC236}">
                  <a16:creationId xmlns:a16="http://schemas.microsoft.com/office/drawing/2014/main" id="{BDBDADB0-D498-68F5-4CEC-C26365BD013F}"/>
                </a:ext>
              </a:extLst>
            </p:cNvPr>
            <p:cNvSpPr/>
            <p:nvPr/>
          </p:nvSpPr>
          <p:spPr>
            <a:xfrm>
              <a:off x="11756965" y="541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1" name="正方形/長方形 130">
              <a:extLst>
                <a:ext uri="{FF2B5EF4-FFF2-40B4-BE49-F238E27FC236}">
                  <a16:creationId xmlns:a16="http://schemas.microsoft.com/office/drawing/2014/main" id="{877681BE-23C7-9219-2010-ECD5C596AC7D}"/>
                </a:ext>
              </a:extLst>
            </p:cNvPr>
            <p:cNvSpPr/>
            <p:nvPr/>
          </p:nvSpPr>
          <p:spPr>
            <a:xfrm>
              <a:off x="11979057" y="4810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2" name="正方形/長方形 131">
              <a:extLst>
                <a:ext uri="{FF2B5EF4-FFF2-40B4-BE49-F238E27FC236}">
                  <a16:creationId xmlns:a16="http://schemas.microsoft.com/office/drawing/2014/main" id="{3548455C-BCC8-BF81-E591-B1E7831EC78A}"/>
                </a:ext>
              </a:extLst>
            </p:cNvPr>
            <p:cNvSpPr/>
            <p:nvPr/>
          </p:nvSpPr>
          <p:spPr>
            <a:xfrm>
              <a:off x="11534873" y="601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3" name="正方形/長方形 132">
              <a:extLst>
                <a:ext uri="{FF2B5EF4-FFF2-40B4-BE49-F238E27FC236}">
                  <a16:creationId xmlns:a16="http://schemas.microsoft.com/office/drawing/2014/main" id="{E4BD9811-B933-97A5-F02E-FAAC6E0DD187}"/>
                </a:ext>
              </a:extLst>
            </p:cNvPr>
            <p:cNvSpPr/>
            <p:nvPr/>
          </p:nvSpPr>
          <p:spPr>
            <a:xfrm>
              <a:off x="11756965" y="6613751"/>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4" name="正方形/長方形 133">
              <a:extLst>
                <a:ext uri="{FF2B5EF4-FFF2-40B4-BE49-F238E27FC236}">
                  <a16:creationId xmlns:a16="http://schemas.microsoft.com/office/drawing/2014/main" id="{8E8257AE-8C04-FDD5-A2F7-52FCB41F9761}"/>
                </a:ext>
              </a:extLst>
            </p:cNvPr>
            <p:cNvSpPr/>
            <p:nvPr/>
          </p:nvSpPr>
          <p:spPr>
            <a:xfrm>
              <a:off x="11979057" y="601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35" name="テキスト ボックス 134">
            <a:extLst>
              <a:ext uri="{FF2B5EF4-FFF2-40B4-BE49-F238E27FC236}">
                <a16:creationId xmlns:a16="http://schemas.microsoft.com/office/drawing/2014/main" id="{6C4D24E7-0168-14FB-AE4E-766603E7C004}"/>
              </a:ext>
            </a:extLst>
          </p:cNvPr>
          <p:cNvSpPr txBox="1"/>
          <p:nvPr/>
        </p:nvSpPr>
        <p:spPr>
          <a:xfrm>
            <a:off x="797208" y="298014"/>
            <a:ext cx="10628724" cy="769441"/>
          </a:xfrm>
          <a:prstGeom prst="rect">
            <a:avLst/>
          </a:prstGeom>
          <a:noFill/>
        </p:spPr>
        <p:txBody>
          <a:bodyPr wrap="square" rtlCol="0">
            <a:spAutoFit/>
          </a:bodyPr>
          <a:lstStyle/>
          <a:p>
            <a:r>
              <a:rPr kumimoji="1" lang="ja-JP" altLang="en-US" sz="4400" dirty="0"/>
              <a:t>ディエスカレーションの原則</a:t>
            </a:r>
          </a:p>
        </p:txBody>
      </p:sp>
      <p:sp>
        <p:nvSpPr>
          <p:cNvPr id="4" name="吹き出し: 四角形 3">
            <a:extLst>
              <a:ext uri="{FF2B5EF4-FFF2-40B4-BE49-F238E27FC236}">
                <a16:creationId xmlns:a16="http://schemas.microsoft.com/office/drawing/2014/main" id="{4886356E-BB91-7D1A-001F-C41590462A16}"/>
              </a:ext>
            </a:extLst>
          </p:cNvPr>
          <p:cNvSpPr/>
          <p:nvPr/>
        </p:nvSpPr>
        <p:spPr>
          <a:xfrm>
            <a:off x="5696198" y="4611852"/>
            <a:ext cx="3874169" cy="977980"/>
          </a:xfrm>
          <a:prstGeom prst="wedgeRectCallout">
            <a:avLst>
              <a:gd name="adj1" fmla="val 54944"/>
              <a:gd name="adj2" fmla="val 6572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ディエスカレーションの実践の</a:t>
            </a:r>
            <a:br>
              <a:rPr kumimoji="1" lang="en-US" altLang="ja-JP" dirty="0">
                <a:solidFill>
                  <a:schemeClr val="tx1"/>
                </a:solidFill>
              </a:rPr>
            </a:br>
            <a:r>
              <a:rPr kumimoji="1" lang="ja-JP" altLang="en-US" b="1" dirty="0">
                <a:solidFill>
                  <a:schemeClr val="tx1"/>
                </a:solidFill>
              </a:rPr>
              <a:t>「基本的な姿勢や対応」</a:t>
            </a:r>
            <a:r>
              <a:rPr kumimoji="1" lang="ja-JP" altLang="en-US" dirty="0">
                <a:solidFill>
                  <a:schemeClr val="tx1"/>
                </a:solidFill>
              </a:rPr>
              <a:t>です。</a:t>
            </a:r>
          </a:p>
        </p:txBody>
      </p:sp>
      <p:pic>
        <p:nvPicPr>
          <p:cNvPr id="9" name="図 8" descr="挿絵 が含まれている画像&#10;&#10;AI によって生成されたコンテンツは間違っている可能性があります。">
            <a:extLst>
              <a:ext uri="{FF2B5EF4-FFF2-40B4-BE49-F238E27FC236}">
                <a16:creationId xmlns:a16="http://schemas.microsoft.com/office/drawing/2014/main" id="{B399A6D7-813F-FA3A-6C70-B4BC8EBEFC75}"/>
              </a:ext>
            </a:extLst>
          </p:cNvPr>
          <p:cNvPicPr>
            <a:picLocks noChangeAspect="1"/>
          </p:cNvPicPr>
          <p:nvPr/>
        </p:nvPicPr>
        <p:blipFill>
          <a:blip r:embed="rId5">
            <a:alphaModFix/>
            <a:extLst>
              <a:ext uri="{28A0092B-C50C-407E-A947-70E740481C1C}">
                <a14:useLocalDpi xmlns:a14="http://schemas.microsoft.com/office/drawing/2010/main" val="0"/>
              </a:ext>
            </a:extLst>
          </a:blip>
          <a:stretch>
            <a:fillRect/>
          </a:stretch>
        </p:blipFill>
        <p:spPr>
          <a:xfrm>
            <a:off x="9256765" y="4507648"/>
            <a:ext cx="1833924" cy="1942156"/>
          </a:xfrm>
          <a:prstGeom prst="rect">
            <a:avLst/>
          </a:prstGeom>
        </p:spPr>
      </p:pic>
      <p:sp>
        <p:nvSpPr>
          <p:cNvPr id="5" name="テキスト ボックス 4">
            <a:extLst>
              <a:ext uri="{FF2B5EF4-FFF2-40B4-BE49-F238E27FC236}">
                <a16:creationId xmlns:a16="http://schemas.microsoft.com/office/drawing/2014/main" id="{E71ABACB-9A0B-536E-1BCD-DD20ECB767DF}"/>
              </a:ext>
            </a:extLst>
          </p:cNvPr>
          <p:cNvSpPr txBox="1"/>
          <p:nvPr/>
        </p:nvSpPr>
        <p:spPr>
          <a:xfrm>
            <a:off x="934062" y="1334423"/>
            <a:ext cx="10323876" cy="3263586"/>
          </a:xfrm>
          <a:prstGeom prst="rect">
            <a:avLst/>
          </a:prstGeom>
          <a:noFill/>
        </p:spPr>
        <p:txBody>
          <a:bodyPr wrap="square">
            <a:spAutoFit/>
          </a:bodyPr>
          <a:lstStyle/>
          <a:p>
            <a:pPr marL="457200" indent="-457200">
              <a:lnSpc>
                <a:spcPct val="150000"/>
              </a:lnSpc>
              <a:buFont typeface="Arial" panose="020B0604020202020204" pitchFamily="34" charset="0"/>
              <a:buChar char="•"/>
            </a:pPr>
            <a:r>
              <a:rPr kumimoji="1" lang="ja-JP" altLang="en-US" sz="2800" dirty="0">
                <a:solidFill>
                  <a:schemeClr val="tx1"/>
                </a:solidFill>
              </a:rPr>
              <a:t>患者との協力関係の構築</a:t>
            </a:r>
          </a:p>
          <a:p>
            <a:pPr marL="457200" indent="-457200">
              <a:lnSpc>
                <a:spcPct val="150000"/>
              </a:lnSpc>
              <a:buFont typeface="Arial" panose="020B0604020202020204" pitchFamily="34" charset="0"/>
              <a:buChar char="•"/>
            </a:pPr>
            <a:r>
              <a:rPr kumimoji="1" lang="ja-JP" altLang="en-US" sz="2800" dirty="0">
                <a:solidFill>
                  <a:schemeClr val="tx1"/>
                </a:solidFill>
              </a:rPr>
              <a:t>患者とスタッフの安全の確保</a:t>
            </a:r>
          </a:p>
          <a:p>
            <a:pPr marL="457200" indent="-457200">
              <a:lnSpc>
                <a:spcPct val="150000"/>
              </a:lnSpc>
              <a:buFont typeface="Arial" panose="020B0604020202020204" pitchFamily="34" charset="0"/>
              <a:buChar char="•"/>
            </a:pPr>
            <a:r>
              <a:rPr kumimoji="1" lang="ja-JP" altLang="en-US" sz="2800" dirty="0">
                <a:solidFill>
                  <a:schemeClr val="tx1"/>
                </a:solidFill>
              </a:rPr>
              <a:t>興奮や攻撃性を誘発する原因（状況）の回避</a:t>
            </a:r>
          </a:p>
          <a:p>
            <a:pPr marL="457200" indent="-457200">
              <a:lnSpc>
                <a:spcPct val="150000"/>
              </a:lnSpc>
              <a:buFont typeface="Arial" panose="020B0604020202020204" pitchFamily="34" charset="0"/>
              <a:buChar char="•"/>
            </a:pPr>
            <a:r>
              <a:rPr kumimoji="1" lang="ja-JP" altLang="en-US" sz="2800" dirty="0">
                <a:solidFill>
                  <a:schemeClr val="tx1"/>
                </a:solidFill>
              </a:rPr>
              <a:t>暴力や攻撃性に対する認識や対処についての話し合いと共有</a:t>
            </a:r>
          </a:p>
          <a:p>
            <a:pPr marL="457200" indent="-457200">
              <a:lnSpc>
                <a:spcPct val="150000"/>
              </a:lnSpc>
              <a:buFont typeface="Arial" panose="020B0604020202020204" pitchFamily="34" charset="0"/>
              <a:buChar char="•"/>
            </a:pPr>
            <a:r>
              <a:rPr kumimoji="1" lang="ja-JP" altLang="en-US" sz="2800" dirty="0">
                <a:solidFill>
                  <a:schemeClr val="tx1"/>
                </a:solidFill>
              </a:rPr>
              <a:t>患者に対する敬意と共感</a:t>
            </a:r>
          </a:p>
        </p:txBody>
      </p:sp>
      <p:pic>
        <p:nvPicPr>
          <p:cNvPr id="2" name="4">
            <a:hlinkClick r:id="" action="ppaction://media"/>
            <a:extLst>
              <a:ext uri="{FF2B5EF4-FFF2-40B4-BE49-F238E27FC236}">
                <a16:creationId xmlns:a16="http://schemas.microsoft.com/office/drawing/2014/main" id="{5ADAC05D-A036-4D84-BE64-B722DFB6887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17691" y="6121854"/>
            <a:ext cx="609600" cy="609600"/>
          </a:xfrm>
          <a:prstGeom prst="rect">
            <a:avLst/>
          </a:prstGeom>
        </p:spPr>
      </p:pic>
    </p:spTree>
    <p:extLst>
      <p:ext uri="{BB962C8B-B14F-4D97-AF65-F5344CB8AC3E}">
        <p14:creationId xmlns:p14="http://schemas.microsoft.com/office/powerpoint/2010/main" val="1366209313"/>
      </p:ext>
    </p:extLst>
  </p:cSld>
  <p:clrMapOvr>
    <a:masterClrMapping/>
  </p:clrMapOvr>
  <mc:AlternateContent xmlns:mc="http://schemas.openxmlformats.org/markup-compatibility/2006" xmlns:p14="http://schemas.microsoft.com/office/powerpoint/2010/main">
    <mc:Choice Requires="p14">
      <p:transition spd="slow" p14:dur="2000" advTm="109960"/>
    </mc:Choice>
    <mc:Fallback xmlns="">
      <p:transition spd="slow" advTm="1099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0884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p:ext uri="{E180D4A7-C9FB-4DFB-919C-405C955672EB}">
      <p14:showEvtLst xmlns:p14="http://schemas.microsoft.com/office/powerpoint/2010/main">
        <p14:playEvt time="41" objId="2"/>
        <p14:stopEvt time="108904" objId="2"/>
      </p14:showEvtLst>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3868F5-ACA7-C81E-A9FC-C71461D2AC88}"/>
            </a:ext>
          </a:extLst>
        </p:cNvPr>
        <p:cNvGrpSpPr/>
        <p:nvPr/>
      </p:nvGrpSpPr>
      <p:grpSpPr>
        <a:xfrm>
          <a:off x="0" y="0"/>
          <a:ext cx="0" cy="0"/>
          <a:chOff x="0" y="0"/>
          <a:chExt cx="0" cy="0"/>
        </a:xfrm>
      </p:grpSpPr>
      <p:grpSp>
        <p:nvGrpSpPr>
          <p:cNvPr id="97" name="グループ化 96">
            <a:extLst>
              <a:ext uri="{FF2B5EF4-FFF2-40B4-BE49-F238E27FC236}">
                <a16:creationId xmlns:a16="http://schemas.microsoft.com/office/drawing/2014/main" id="{5AA6C032-80D2-C2C2-F920-BB9DC6634EDD}"/>
              </a:ext>
            </a:extLst>
          </p:cNvPr>
          <p:cNvGrpSpPr/>
          <p:nvPr/>
        </p:nvGrpSpPr>
        <p:grpSpPr>
          <a:xfrm>
            <a:off x="-9149" y="0"/>
            <a:ext cx="666276" cy="6858000"/>
            <a:chOff x="-9149" y="0"/>
            <a:chExt cx="666276" cy="6858000"/>
          </a:xfrm>
        </p:grpSpPr>
        <p:sp>
          <p:nvSpPr>
            <p:cNvPr id="98" name="正方形/長方形 97">
              <a:extLst>
                <a:ext uri="{FF2B5EF4-FFF2-40B4-BE49-F238E27FC236}">
                  <a16:creationId xmlns:a16="http://schemas.microsoft.com/office/drawing/2014/main" id="{3A150074-87FE-4D4C-0E6E-CAECFB91540F}"/>
                </a:ext>
              </a:extLst>
            </p:cNvPr>
            <p:cNvSpPr/>
            <p:nvPr/>
          </p:nvSpPr>
          <p:spPr>
            <a:xfrm>
              <a:off x="-9149" y="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9" name="正方形/長方形 98">
              <a:extLst>
                <a:ext uri="{FF2B5EF4-FFF2-40B4-BE49-F238E27FC236}">
                  <a16:creationId xmlns:a16="http://schemas.microsoft.com/office/drawing/2014/main" id="{443E35CD-AC1F-A1E9-CF78-3461F15165D8}"/>
                </a:ext>
              </a:extLst>
            </p:cNvPr>
            <p:cNvSpPr/>
            <p:nvPr/>
          </p:nvSpPr>
          <p:spPr>
            <a:xfrm>
              <a:off x="212943" y="60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0" name="正方形/長方形 99">
              <a:extLst>
                <a:ext uri="{FF2B5EF4-FFF2-40B4-BE49-F238E27FC236}">
                  <a16:creationId xmlns:a16="http://schemas.microsoft.com/office/drawing/2014/main" id="{89A06068-38B2-E3B4-0FC3-C7E3FD4874E0}"/>
                </a:ext>
              </a:extLst>
            </p:cNvPr>
            <p:cNvSpPr/>
            <p:nvPr/>
          </p:nvSpPr>
          <p:spPr>
            <a:xfrm>
              <a:off x="435035" y="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1" name="正方形/長方形 100">
              <a:extLst>
                <a:ext uri="{FF2B5EF4-FFF2-40B4-BE49-F238E27FC236}">
                  <a16:creationId xmlns:a16="http://schemas.microsoft.com/office/drawing/2014/main" id="{D17EF89A-7E87-0C68-3309-698D1D0DF78E}"/>
                </a:ext>
              </a:extLst>
            </p:cNvPr>
            <p:cNvSpPr/>
            <p:nvPr/>
          </p:nvSpPr>
          <p:spPr>
            <a:xfrm>
              <a:off x="-9149" y="120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2" name="正方形/長方形 101">
              <a:extLst>
                <a:ext uri="{FF2B5EF4-FFF2-40B4-BE49-F238E27FC236}">
                  <a16:creationId xmlns:a16="http://schemas.microsoft.com/office/drawing/2014/main" id="{6ED9EBC4-4A25-ACCA-4A1D-EA2FEF08F188}"/>
                </a:ext>
              </a:extLst>
            </p:cNvPr>
            <p:cNvSpPr/>
            <p:nvPr/>
          </p:nvSpPr>
          <p:spPr>
            <a:xfrm>
              <a:off x="212943" y="1803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3" name="正方形/長方形 102">
              <a:extLst>
                <a:ext uri="{FF2B5EF4-FFF2-40B4-BE49-F238E27FC236}">
                  <a16:creationId xmlns:a16="http://schemas.microsoft.com/office/drawing/2014/main" id="{56E80E0B-D7DF-97D6-F56E-DB7936BB54ED}"/>
                </a:ext>
              </a:extLst>
            </p:cNvPr>
            <p:cNvSpPr/>
            <p:nvPr/>
          </p:nvSpPr>
          <p:spPr>
            <a:xfrm>
              <a:off x="435035" y="120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4" name="正方形/長方形 103">
              <a:extLst>
                <a:ext uri="{FF2B5EF4-FFF2-40B4-BE49-F238E27FC236}">
                  <a16:creationId xmlns:a16="http://schemas.microsoft.com/office/drawing/2014/main" id="{1DACD104-25E7-17C1-59E4-075FD26A37E4}"/>
                </a:ext>
              </a:extLst>
            </p:cNvPr>
            <p:cNvSpPr/>
            <p:nvPr/>
          </p:nvSpPr>
          <p:spPr>
            <a:xfrm>
              <a:off x="-9149" y="2405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5" name="正方形/長方形 104">
              <a:extLst>
                <a:ext uri="{FF2B5EF4-FFF2-40B4-BE49-F238E27FC236}">
                  <a16:creationId xmlns:a16="http://schemas.microsoft.com/office/drawing/2014/main" id="{EA33990A-EA49-70E7-13D6-FA1C91CE5A56}"/>
                </a:ext>
              </a:extLst>
            </p:cNvPr>
            <p:cNvSpPr/>
            <p:nvPr/>
          </p:nvSpPr>
          <p:spPr>
            <a:xfrm>
              <a:off x="212943" y="3006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6" name="正方形/長方形 105">
              <a:extLst>
                <a:ext uri="{FF2B5EF4-FFF2-40B4-BE49-F238E27FC236}">
                  <a16:creationId xmlns:a16="http://schemas.microsoft.com/office/drawing/2014/main" id="{EB23B5D2-4165-3A45-14D8-5F8544D423D0}"/>
                </a:ext>
              </a:extLst>
            </p:cNvPr>
            <p:cNvSpPr/>
            <p:nvPr/>
          </p:nvSpPr>
          <p:spPr>
            <a:xfrm>
              <a:off x="435035" y="2405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7" name="正方形/長方形 106">
              <a:extLst>
                <a:ext uri="{FF2B5EF4-FFF2-40B4-BE49-F238E27FC236}">
                  <a16:creationId xmlns:a16="http://schemas.microsoft.com/office/drawing/2014/main" id="{85D90543-1C19-8D4D-3470-A24D50F37B2A}"/>
                </a:ext>
              </a:extLst>
            </p:cNvPr>
            <p:cNvSpPr/>
            <p:nvPr/>
          </p:nvSpPr>
          <p:spPr>
            <a:xfrm>
              <a:off x="-9149" y="3607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8" name="正方形/長方形 107">
              <a:extLst>
                <a:ext uri="{FF2B5EF4-FFF2-40B4-BE49-F238E27FC236}">
                  <a16:creationId xmlns:a16="http://schemas.microsoft.com/office/drawing/2014/main" id="{CBABFB71-4229-810F-6FD6-DAD833E89B13}"/>
                </a:ext>
              </a:extLst>
            </p:cNvPr>
            <p:cNvSpPr/>
            <p:nvPr/>
          </p:nvSpPr>
          <p:spPr>
            <a:xfrm>
              <a:off x="212943" y="4208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9" name="正方形/長方形 108">
              <a:extLst>
                <a:ext uri="{FF2B5EF4-FFF2-40B4-BE49-F238E27FC236}">
                  <a16:creationId xmlns:a16="http://schemas.microsoft.com/office/drawing/2014/main" id="{960791C8-0F44-D5FA-FA04-DF0A3879305A}"/>
                </a:ext>
              </a:extLst>
            </p:cNvPr>
            <p:cNvSpPr/>
            <p:nvPr/>
          </p:nvSpPr>
          <p:spPr>
            <a:xfrm>
              <a:off x="435035" y="3607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0" name="正方形/長方形 109">
              <a:extLst>
                <a:ext uri="{FF2B5EF4-FFF2-40B4-BE49-F238E27FC236}">
                  <a16:creationId xmlns:a16="http://schemas.microsoft.com/office/drawing/2014/main" id="{FED5B14F-16B8-C29A-B522-D1D9B792D3E7}"/>
                </a:ext>
              </a:extLst>
            </p:cNvPr>
            <p:cNvSpPr/>
            <p:nvPr/>
          </p:nvSpPr>
          <p:spPr>
            <a:xfrm>
              <a:off x="-9149" y="4810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1" name="正方形/長方形 110">
              <a:extLst>
                <a:ext uri="{FF2B5EF4-FFF2-40B4-BE49-F238E27FC236}">
                  <a16:creationId xmlns:a16="http://schemas.microsoft.com/office/drawing/2014/main" id="{2D647B3A-AB16-D568-B521-E7C9FBDAE1F8}"/>
                </a:ext>
              </a:extLst>
            </p:cNvPr>
            <p:cNvSpPr/>
            <p:nvPr/>
          </p:nvSpPr>
          <p:spPr>
            <a:xfrm>
              <a:off x="212943" y="541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2" name="正方形/長方形 111">
              <a:extLst>
                <a:ext uri="{FF2B5EF4-FFF2-40B4-BE49-F238E27FC236}">
                  <a16:creationId xmlns:a16="http://schemas.microsoft.com/office/drawing/2014/main" id="{DA7FE997-6704-EF2F-0A86-D21358ACBFFA}"/>
                </a:ext>
              </a:extLst>
            </p:cNvPr>
            <p:cNvSpPr/>
            <p:nvPr/>
          </p:nvSpPr>
          <p:spPr>
            <a:xfrm>
              <a:off x="435035" y="4810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3" name="正方形/長方形 112">
              <a:extLst>
                <a:ext uri="{FF2B5EF4-FFF2-40B4-BE49-F238E27FC236}">
                  <a16:creationId xmlns:a16="http://schemas.microsoft.com/office/drawing/2014/main" id="{D56ABD7E-F92C-595A-D186-D485115D8420}"/>
                </a:ext>
              </a:extLst>
            </p:cNvPr>
            <p:cNvSpPr/>
            <p:nvPr/>
          </p:nvSpPr>
          <p:spPr>
            <a:xfrm>
              <a:off x="-9149" y="601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4" name="正方形/長方形 113">
              <a:extLst>
                <a:ext uri="{FF2B5EF4-FFF2-40B4-BE49-F238E27FC236}">
                  <a16:creationId xmlns:a16="http://schemas.microsoft.com/office/drawing/2014/main" id="{3DA41B56-A273-71BD-241F-366493EDE013}"/>
                </a:ext>
              </a:extLst>
            </p:cNvPr>
            <p:cNvSpPr/>
            <p:nvPr/>
          </p:nvSpPr>
          <p:spPr>
            <a:xfrm>
              <a:off x="212943" y="6613750"/>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5" name="正方形/長方形 114">
              <a:extLst>
                <a:ext uri="{FF2B5EF4-FFF2-40B4-BE49-F238E27FC236}">
                  <a16:creationId xmlns:a16="http://schemas.microsoft.com/office/drawing/2014/main" id="{0A8F13C6-5A6C-CE91-CCF1-F640C5F43CB0}"/>
                </a:ext>
              </a:extLst>
            </p:cNvPr>
            <p:cNvSpPr/>
            <p:nvPr/>
          </p:nvSpPr>
          <p:spPr>
            <a:xfrm>
              <a:off x="435035" y="601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16" name="グループ化 115">
            <a:extLst>
              <a:ext uri="{FF2B5EF4-FFF2-40B4-BE49-F238E27FC236}">
                <a16:creationId xmlns:a16="http://schemas.microsoft.com/office/drawing/2014/main" id="{502D2104-18F2-D206-DC4A-7D6B7C1D059B}"/>
              </a:ext>
            </a:extLst>
          </p:cNvPr>
          <p:cNvGrpSpPr/>
          <p:nvPr/>
        </p:nvGrpSpPr>
        <p:grpSpPr>
          <a:xfrm>
            <a:off x="11525724" y="0"/>
            <a:ext cx="666276" cy="6858000"/>
            <a:chOff x="11534873" y="1"/>
            <a:chExt cx="666276" cy="6858000"/>
          </a:xfrm>
        </p:grpSpPr>
        <p:sp>
          <p:nvSpPr>
            <p:cNvPr id="117" name="正方形/長方形 116">
              <a:extLst>
                <a:ext uri="{FF2B5EF4-FFF2-40B4-BE49-F238E27FC236}">
                  <a16:creationId xmlns:a16="http://schemas.microsoft.com/office/drawing/2014/main" id="{3BF8516E-6BF9-351D-8EE2-949F38B63889}"/>
                </a:ext>
              </a:extLst>
            </p:cNvPr>
            <p:cNvSpPr/>
            <p:nvPr/>
          </p:nvSpPr>
          <p:spPr>
            <a:xfrm>
              <a:off x="11534873" y="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8" name="正方形/長方形 117">
              <a:extLst>
                <a:ext uri="{FF2B5EF4-FFF2-40B4-BE49-F238E27FC236}">
                  <a16:creationId xmlns:a16="http://schemas.microsoft.com/office/drawing/2014/main" id="{45F65646-59D3-213A-C4FA-35D20B1E4428}"/>
                </a:ext>
              </a:extLst>
            </p:cNvPr>
            <p:cNvSpPr/>
            <p:nvPr/>
          </p:nvSpPr>
          <p:spPr>
            <a:xfrm>
              <a:off x="11756965" y="60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9" name="正方形/長方形 118">
              <a:extLst>
                <a:ext uri="{FF2B5EF4-FFF2-40B4-BE49-F238E27FC236}">
                  <a16:creationId xmlns:a16="http://schemas.microsoft.com/office/drawing/2014/main" id="{600A4604-362B-6897-05AE-3E5466EE70BC}"/>
                </a:ext>
              </a:extLst>
            </p:cNvPr>
            <p:cNvSpPr/>
            <p:nvPr/>
          </p:nvSpPr>
          <p:spPr>
            <a:xfrm>
              <a:off x="11979057" y="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0" name="正方形/長方形 119">
              <a:extLst>
                <a:ext uri="{FF2B5EF4-FFF2-40B4-BE49-F238E27FC236}">
                  <a16:creationId xmlns:a16="http://schemas.microsoft.com/office/drawing/2014/main" id="{6886CD16-7A54-EF83-8BDB-3FC6E531E020}"/>
                </a:ext>
              </a:extLst>
            </p:cNvPr>
            <p:cNvSpPr/>
            <p:nvPr/>
          </p:nvSpPr>
          <p:spPr>
            <a:xfrm>
              <a:off x="11534873" y="120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1" name="正方形/長方形 120">
              <a:extLst>
                <a:ext uri="{FF2B5EF4-FFF2-40B4-BE49-F238E27FC236}">
                  <a16:creationId xmlns:a16="http://schemas.microsoft.com/office/drawing/2014/main" id="{0B517427-EF99-89EA-0F58-B0C55E1740D7}"/>
                </a:ext>
              </a:extLst>
            </p:cNvPr>
            <p:cNvSpPr/>
            <p:nvPr/>
          </p:nvSpPr>
          <p:spPr>
            <a:xfrm>
              <a:off x="11756965" y="1803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2" name="正方形/長方形 121">
              <a:extLst>
                <a:ext uri="{FF2B5EF4-FFF2-40B4-BE49-F238E27FC236}">
                  <a16:creationId xmlns:a16="http://schemas.microsoft.com/office/drawing/2014/main" id="{39829899-90C2-0F5F-FDAF-B2F088EF65B8}"/>
                </a:ext>
              </a:extLst>
            </p:cNvPr>
            <p:cNvSpPr/>
            <p:nvPr/>
          </p:nvSpPr>
          <p:spPr>
            <a:xfrm>
              <a:off x="11979057" y="120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3" name="正方形/長方形 122">
              <a:extLst>
                <a:ext uri="{FF2B5EF4-FFF2-40B4-BE49-F238E27FC236}">
                  <a16:creationId xmlns:a16="http://schemas.microsoft.com/office/drawing/2014/main" id="{FEA98DE7-600B-9717-0B27-5B0B05DA9C8C}"/>
                </a:ext>
              </a:extLst>
            </p:cNvPr>
            <p:cNvSpPr/>
            <p:nvPr/>
          </p:nvSpPr>
          <p:spPr>
            <a:xfrm>
              <a:off x="11534873" y="2405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4" name="正方形/長方形 123">
              <a:extLst>
                <a:ext uri="{FF2B5EF4-FFF2-40B4-BE49-F238E27FC236}">
                  <a16:creationId xmlns:a16="http://schemas.microsoft.com/office/drawing/2014/main" id="{14FB97E2-7D61-3FF9-FB24-7F9D3CF1847D}"/>
                </a:ext>
              </a:extLst>
            </p:cNvPr>
            <p:cNvSpPr/>
            <p:nvPr/>
          </p:nvSpPr>
          <p:spPr>
            <a:xfrm>
              <a:off x="11756965" y="3006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5" name="正方形/長方形 124">
              <a:extLst>
                <a:ext uri="{FF2B5EF4-FFF2-40B4-BE49-F238E27FC236}">
                  <a16:creationId xmlns:a16="http://schemas.microsoft.com/office/drawing/2014/main" id="{CBE9E264-D8F2-AD80-5BE4-5FAAB7B61190}"/>
                </a:ext>
              </a:extLst>
            </p:cNvPr>
            <p:cNvSpPr/>
            <p:nvPr/>
          </p:nvSpPr>
          <p:spPr>
            <a:xfrm>
              <a:off x="11979057" y="2405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6" name="正方形/長方形 125">
              <a:extLst>
                <a:ext uri="{FF2B5EF4-FFF2-40B4-BE49-F238E27FC236}">
                  <a16:creationId xmlns:a16="http://schemas.microsoft.com/office/drawing/2014/main" id="{EDBFBED8-0F2B-D138-9FBC-E96B1755EF54}"/>
                </a:ext>
              </a:extLst>
            </p:cNvPr>
            <p:cNvSpPr/>
            <p:nvPr/>
          </p:nvSpPr>
          <p:spPr>
            <a:xfrm>
              <a:off x="11534873" y="3607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7" name="正方形/長方形 126">
              <a:extLst>
                <a:ext uri="{FF2B5EF4-FFF2-40B4-BE49-F238E27FC236}">
                  <a16:creationId xmlns:a16="http://schemas.microsoft.com/office/drawing/2014/main" id="{4329C89C-467D-EA1A-4567-D321DE3CDC67}"/>
                </a:ext>
              </a:extLst>
            </p:cNvPr>
            <p:cNvSpPr/>
            <p:nvPr/>
          </p:nvSpPr>
          <p:spPr>
            <a:xfrm>
              <a:off x="11756965" y="4208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8" name="正方形/長方形 127">
              <a:extLst>
                <a:ext uri="{FF2B5EF4-FFF2-40B4-BE49-F238E27FC236}">
                  <a16:creationId xmlns:a16="http://schemas.microsoft.com/office/drawing/2014/main" id="{86FD1EFB-6BF2-4B09-7F3D-A744D142ADEC}"/>
                </a:ext>
              </a:extLst>
            </p:cNvPr>
            <p:cNvSpPr/>
            <p:nvPr/>
          </p:nvSpPr>
          <p:spPr>
            <a:xfrm>
              <a:off x="11979057" y="3607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9" name="正方形/長方形 128">
              <a:extLst>
                <a:ext uri="{FF2B5EF4-FFF2-40B4-BE49-F238E27FC236}">
                  <a16:creationId xmlns:a16="http://schemas.microsoft.com/office/drawing/2014/main" id="{8854F888-124D-FC7D-9079-728C6AA9DDB6}"/>
                </a:ext>
              </a:extLst>
            </p:cNvPr>
            <p:cNvSpPr/>
            <p:nvPr/>
          </p:nvSpPr>
          <p:spPr>
            <a:xfrm>
              <a:off x="11534873" y="4810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0" name="正方形/長方形 129">
              <a:extLst>
                <a:ext uri="{FF2B5EF4-FFF2-40B4-BE49-F238E27FC236}">
                  <a16:creationId xmlns:a16="http://schemas.microsoft.com/office/drawing/2014/main" id="{5975D557-308C-6C8F-BBE7-BB913F8E1EDF}"/>
                </a:ext>
              </a:extLst>
            </p:cNvPr>
            <p:cNvSpPr/>
            <p:nvPr/>
          </p:nvSpPr>
          <p:spPr>
            <a:xfrm>
              <a:off x="11756965" y="541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1" name="正方形/長方形 130">
              <a:extLst>
                <a:ext uri="{FF2B5EF4-FFF2-40B4-BE49-F238E27FC236}">
                  <a16:creationId xmlns:a16="http://schemas.microsoft.com/office/drawing/2014/main" id="{104B3FE0-75CF-B464-AECF-B164987CA869}"/>
                </a:ext>
              </a:extLst>
            </p:cNvPr>
            <p:cNvSpPr/>
            <p:nvPr/>
          </p:nvSpPr>
          <p:spPr>
            <a:xfrm>
              <a:off x="11979057" y="4810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2" name="正方形/長方形 131">
              <a:extLst>
                <a:ext uri="{FF2B5EF4-FFF2-40B4-BE49-F238E27FC236}">
                  <a16:creationId xmlns:a16="http://schemas.microsoft.com/office/drawing/2014/main" id="{2F14DBDD-A363-95F4-2C86-6577EDC85700}"/>
                </a:ext>
              </a:extLst>
            </p:cNvPr>
            <p:cNvSpPr/>
            <p:nvPr/>
          </p:nvSpPr>
          <p:spPr>
            <a:xfrm>
              <a:off x="11534873" y="601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3" name="正方形/長方形 132">
              <a:extLst>
                <a:ext uri="{FF2B5EF4-FFF2-40B4-BE49-F238E27FC236}">
                  <a16:creationId xmlns:a16="http://schemas.microsoft.com/office/drawing/2014/main" id="{8858423B-D244-81FB-E465-8FEE171474F2}"/>
                </a:ext>
              </a:extLst>
            </p:cNvPr>
            <p:cNvSpPr/>
            <p:nvPr/>
          </p:nvSpPr>
          <p:spPr>
            <a:xfrm>
              <a:off x="11756965" y="6613751"/>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4" name="正方形/長方形 133">
              <a:extLst>
                <a:ext uri="{FF2B5EF4-FFF2-40B4-BE49-F238E27FC236}">
                  <a16:creationId xmlns:a16="http://schemas.microsoft.com/office/drawing/2014/main" id="{96665105-DE33-C448-0F0B-3C9855B96EF7}"/>
                </a:ext>
              </a:extLst>
            </p:cNvPr>
            <p:cNvSpPr/>
            <p:nvPr/>
          </p:nvSpPr>
          <p:spPr>
            <a:xfrm>
              <a:off x="11979057" y="601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3" name="テキスト ボックス 22">
            <a:extLst>
              <a:ext uri="{FF2B5EF4-FFF2-40B4-BE49-F238E27FC236}">
                <a16:creationId xmlns:a16="http://schemas.microsoft.com/office/drawing/2014/main" id="{3EDBC1D2-71BF-C39C-08F3-26D88610D210}"/>
              </a:ext>
            </a:extLst>
          </p:cNvPr>
          <p:cNvSpPr txBox="1"/>
          <p:nvPr/>
        </p:nvSpPr>
        <p:spPr>
          <a:xfrm>
            <a:off x="1074592" y="558333"/>
            <a:ext cx="10460282" cy="707886"/>
          </a:xfrm>
          <a:prstGeom prst="rect">
            <a:avLst/>
          </a:prstGeom>
          <a:noFill/>
        </p:spPr>
        <p:txBody>
          <a:bodyPr wrap="square" rtlCol="0">
            <a:spAutoFit/>
          </a:bodyPr>
          <a:lstStyle/>
          <a:p>
            <a:r>
              <a:rPr lang="ja-JP" altLang="en-US" sz="4000" dirty="0"/>
              <a:t>ディエスカレーション実践のための知識</a:t>
            </a:r>
            <a:endParaRPr kumimoji="1" lang="ja-JP" altLang="en-US" sz="4000" dirty="0"/>
          </a:p>
        </p:txBody>
      </p:sp>
      <p:sp>
        <p:nvSpPr>
          <p:cNvPr id="70" name="四角形: 角を丸くする 69">
            <a:extLst>
              <a:ext uri="{FF2B5EF4-FFF2-40B4-BE49-F238E27FC236}">
                <a16:creationId xmlns:a16="http://schemas.microsoft.com/office/drawing/2014/main" id="{6CA54668-0E20-962B-9964-BDB0C168431B}"/>
              </a:ext>
            </a:extLst>
          </p:cNvPr>
          <p:cNvSpPr/>
          <p:nvPr/>
        </p:nvSpPr>
        <p:spPr>
          <a:xfrm>
            <a:off x="934892" y="2148689"/>
            <a:ext cx="2796086" cy="1080000"/>
          </a:xfrm>
          <a:prstGeom prst="roundRect">
            <a:avLst/>
          </a:prstGeom>
          <a:solidFill>
            <a:schemeClr val="tx2">
              <a:lumMod val="10000"/>
              <a:lumOff val="90000"/>
            </a:schemeClr>
          </a:solidFill>
          <a:ln w="19050">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2800" dirty="0">
                <a:solidFill>
                  <a:schemeClr val="tx1"/>
                </a:solidFill>
                <a:latin typeface="+mn-ea"/>
              </a:rPr>
              <a:t>観察</a:t>
            </a:r>
            <a:endParaRPr kumimoji="1" lang="ja-JP" altLang="en-US" sz="2800" dirty="0">
              <a:solidFill>
                <a:schemeClr val="tx1"/>
              </a:solidFill>
              <a:latin typeface="+mn-ea"/>
            </a:endParaRPr>
          </a:p>
        </p:txBody>
      </p:sp>
      <p:sp>
        <p:nvSpPr>
          <p:cNvPr id="5" name="正方形/長方形 4">
            <a:extLst>
              <a:ext uri="{FF2B5EF4-FFF2-40B4-BE49-F238E27FC236}">
                <a16:creationId xmlns:a16="http://schemas.microsoft.com/office/drawing/2014/main" id="{1BE7F152-DA0D-DC67-1211-45FDF9F45274}"/>
              </a:ext>
            </a:extLst>
          </p:cNvPr>
          <p:cNvSpPr/>
          <p:nvPr/>
        </p:nvSpPr>
        <p:spPr>
          <a:xfrm>
            <a:off x="3826131" y="2142083"/>
            <a:ext cx="7321794" cy="1080000"/>
          </a:xfrm>
          <a:prstGeom prst="rect">
            <a:avLst/>
          </a:prstGeom>
          <a:solidFill>
            <a:schemeClr val="tx2">
              <a:lumMod val="10000"/>
              <a:lumOff val="9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r>
              <a:rPr lang="ja-JP" altLang="en-US" sz="2600" b="0" i="0" u="none" strike="noStrike" dirty="0">
                <a:solidFill>
                  <a:schemeClr val="tx1"/>
                </a:solidFill>
                <a:effectLst/>
                <a:latin typeface="ElsevierSans"/>
              </a:rPr>
              <a:t>興奮、苛立ち、怒り、</a:t>
            </a:r>
            <a:endParaRPr lang="en-US" altLang="ja-JP" sz="2600" b="0" i="0" u="none" strike="noStrike" dirty="0">
              <a:solidFill>
                <a:schemeClr val="tx1"/>
              </a:solidFill>
              <a:effectLst/>
              <a:latin typeface="ElsevierSans"/>
            </a:endParaRPr>
          </a:p>
          <a:p>
            <a:r>
              <a:rPr lang="ja-JP" altLang="en-US" sz="2600" b="0" i="0" u="none" strike="noStrike" dirty="0">
                <a:solidFill>
                  <a:schemeClr val="tx1"/>
                </a:solidFill>
                <a:effectLst/>
                <a:latin typeface="ElsevierSans"/>
              </a:rPr>
              <a:t>攻撃性の初期徴候を知ること</a:t>
            </a:r>
          </a:p>
        </p:txBody>
      </p:sp>
      <p:sp>
        <p:nvSpPr>
          <p:cNvPr id="6" name="四角形: 角を丸くする 5">
            <a:extLst>
              <a:ext uri="{FF2B5EF4-FFF2-40B4-BE49-F238E27FC236}">
                <a16:creationId xmlns:a16="http://schemas.microsoft.com/office/drawing/2014/main" id="{BF11210F-6B4F-0216-08BD-FDD608AA36B1}"/>
              </a:ext>
            </a:extLst>
          </p:cNvPr>
          <p:cNvSpPr/>
          <p:nvPr/>
        </p:nvSpPr>
        <p:spPr>
          <a:xfrm>
            <a:off x="956359" y="3346952"/>
            <a:ext cx="2796086" cy="1080000"/>
          </a:xfrm>
          <a:prstGeom prst="roundRect">
            <a:avLst/>
          </a:prstGeom>
          <a:solidFill>
            <a:schemeClr val="accent2">
              <a:lumMod val="20000"/>
              <a:lumOff val="80000"/>
            </a:schemeClr>
          </a:solidFill>
          <a:ln w="19050">
            <a:solidFill>
              <a:schemeClr val="accent2">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solidFill>
                  <a:schemeClr val="tx1"/>
                </a:solidFill>
                <a:latin typeface="+mn-ea"/>
              </a:rPr>
              <a:t>アセスメント</a:t>
            </a:r>
          </a:p>
        </p:txBody>
      </p:sp>
      <p:sp>
        <p:nvSpPr>
          <p:cNvPr id="7" name="正方形/長方形 6">
            <a:extLst>
              <a:ext uri="{FF2B5EF4-FFF2-40B4-BE49-F238E27FC236}">
                <a16:creationId xmlns:a16="http://schemas.microsoft.com/office/drawing/2014/main" id="{513C4821-D00B-CF34-1154-716AA1B15ADC}"/>
              </a:ext>
            </a:extLst>
          </p:cNvPr>
          <p:cNvSpPr/>
          <p:nvPr/>
        </p:nvSpPr>
        <p:spPr>
          <a:xfrm>
            <a:off x="3826131" y="3346952"/>
            <a:ext cx="7321794" cy="1080000"/>
          </a:xfrm>
          <a:prstGeom prst="rect">
            <a:avLst/>
          </a:prstGeom>
          <a:solidFill>
            <a:schemeClr val="accent2">
              <a:lumMod val="40000"/>
              <a:lumOff val="6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r>
              <a:rPr lang="ja-JP" altLang="en-US" sz="2600" b="0" i="0" u="none" strike="noStrike" dirty="0">
                <a:solidFill>
                  <a:schemeClr val="tx1"/>
                </a:solidFill>
                <a:effectLst/>
                <a:latin typeface="ElsevierSans"/>
              </a:rPr>
              <a:t>攻撃性や暴力の原因を理解すること</a:t>
            </a:r>
          </a:p>
        </p:txBody>
      </p:sp>
      <p:sp>
        <p:nvSpPr>
          <p:cNvPr id="8" name="四角形: 角を丸くする 7">
            <a:extLst>
              <a:ext uri="{FF2B5EF4-FFF2-40B4-BE49-F238E27FC236}">
                <a16:creationId xmlns:a16="http://schemas.microsoft.com/office/drawing/2014/main" id="{FFCBF6CD-4543-DCB0-E34F-1CEB043C57A9}"/>
              </a:ext>
            </a:extLst>
          </p:cNvPr>
          <p:cNvSpPr/>
          <p:nvPr/>
        </p:nvSpPr>
        <p:spPr>
          <a:xfrm>
            <a:off x="950899" y="4552519"/>
            <a:ext cx="2796086" cy="1080000"/>
          </a:xfrm>
          <a:prstGeom prst="roundRect">
            <a:avLst/>
          </a:prstGeom>
          <a:solidFill>
            <a:schemeClr val="accent6">
              <a:lumMod val="20000"/>
              <a:lumOff val="80000"/>
            </a:schemeClr>
          </a:solidFill>
          <a:ln w="19050">
            <a:solidFill>
              <a:schemeClr val="accent6">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2800" dirty="0">
                <a:solidFill>
                  <a:schemeClr val="tx1"/>
                </a:solidFill>
                <a:latin typeface="+mn-ea"/>
              </a:rPr>
              <a:t>介入</a:t>
            </a:r>
            <a:endParaRPr kumimoji="1" lang="ja-JP" altLang="en-US" sz="2800" dirty="0">
              <a:solidFill>
                <a:schemeClr val="tx1"/>
              </a:solidFill>
              <a:latin typeface="+mn-ea"/>
            </a:endParaRPr>
          </a:p>
        </p:txBody>
      </p:sp>
      <p:sp>
        <p:nvSpPr>
          <p:cNvPr id="9" name="正方形/長方形 8">
            <a:extLst>
              <a:ext uri="{FF2B5EF4-FFF2-40B4-BE49-F238E27FC236}">
                <a16:creationId xmlns:a16="http://schemas.microsoft.com/office/drawing/2014/main" id="{1AA5786B-FE04-77E3-EA28-52AD78EE9758}"/>
              </a:ext>
            </a:extLst>
          </p:cNvPr>
          <p:cNvSpPr/>
          <p:nvPr/>
        </p:nvSpPr>
        <p:spPr>
          <a:xfrm>
            <a:off x="3842138" y="4555058"/>
            <a:ext cx="7321794" cy="1080000"/>
          </a:xfrm>
          <a:prstGeom prst="rect">
            <a:avLst/>
          </a:prstGeom>
          <a:solidFill>
            <a:schemeClr val="accent6">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r>
              <a:rPr lang="ja-JP" altLang="en-US" sz="2600" b="0" i="0" u="none" strike="noStrike" dirty="0">
                <a:solidFill>
                  <a:schemeClr val="tx1"/>
                </a:solidFill>
                <a:effectLst/>
                <a:latin typeface="ElsevierSans"/>
              </a:rPr>
              <a:t>ディエスカレーションの方法を理解すること</a:t>
            </a:r>
          </a:p>
        </p:txBody>
      </p:sp>
      <p:pic>
        <p:nvPicPr>
          <p:cNvPr id="2" name="5">
            <a:hlinkClick r:id="" action="ppaction://media"/>
            <a:extLst>
              <a:ext uri="{FF2B5EF4-FFF2-40B4-BE49-F238E27FC236}">
                <a16:creationId xmlns:a16="http://schemas.microsoft.com/office/drawing/2014/main" id="{50AC9C33-AC65-211F-FBE5-8F72257FAA5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7691" y="6119518"/>
            <a:ext cx="609600" cy="609600"/>
          </a:xfrm>
          <a:prstGeom prst="rect">
            <a:avLst/>
          </a:prstGeom>
        </p:spPr>
      </p:pic>
      <p:sp>
        <p:nvSpPr>
          <p:cNvPr id="3" name="テキスト ボックス 2">
            <a:extLst>
              <a:ext uri="{FF2B5EF4-FFF2-40B4-BE49-F238E27FC236}">
                <a16:creationId xmlns:a16="http://schemas.microsoft.com/office/drawing/2014/main" id="{034AF039-9DB8-CAD4-51F4-44085337AC16}"/>
              </a:ext>
            </a:extLst>
          </p:cNvPr>
          <p:cNvSpPr txBox="1"/>
          <p:nvPr/>
        </p:nvSpPr>
        <p:spPr>
          <a:xfrm>
            <a:off x="771244" y="6366443"/>
            <a:ext cx="10506811" cy="492443"/>
          </a:xfrm>
          <a:prstGeom prst="rect">
            <a:avLst/>
          </a:prstGeom>
          <a:noFill/>
        </p:spPr>
        <p:txBody>
          <a:bodyPr wrap="square" rtlCol="0">
            <a:spAutoFit/>
          </a:bodyPr>
          <a:lstStyle/>
          <a:p>
            <a:pPr algn="r"/>
            <a:r>
              <a:rPr kumimoji="1" lang="en-US" altLang="ja-JP" sz="1300" dirty="0">
                <a:latin typeface="+mn-ea"/>
              </a:rPr>
              <a:t>NICE: Violence and aggression: short-term management in mental health,</a:t>
            </a:r>
            <a:r>
              <a:rPr lang="ja-JP" altLang="en-US" sz="1300" dirty="0">
                <a:latin typeface="+mn-ea"/>
              </a:rPr>
              <a:t> </a:t>
            </a:r>
            <a:r>
              <a:rPr kumimoji="1" lang="en-US" altLang="ja-JP" sz="1300" dirty="0">
                <a:latin typeface="+mn-ea"/>
              </a:rPr>
              <a:t>health and community settings, NICE guideline[NG10], 2015</a:t>
            </a:r>
          </a:p>
          <a:p>
            <a:pPr algn="r"/>
            <a:r>
              <a:rPr kumimoji="1" lang="ja-JP" altLang="en-US" sz="1300" dirty="0">
                <a:latin typeface="+mn-ea"/>
              </a:rPr>
              <a:t>日本精神科救急学会：精神科救急医療ガイドライン，</a:t>
            </a:r>
            <a:r>
              <a:rPr kumimoji="1" lang="en-US" altLang="ja-JP" sz="1300" dirty="0">
                <a:latin typeface="+mn-ea"/>
              </a:rPr>
              <a:t>2022</a:t>
            </a:r>
            <a:r>
              <a:rPr kumimoji="1" lang="ja-JP" altLang="en-US" sz="1300" dirty="0">
                <a:latin typeface="+mn-ea"/>
              </a:rPr>
              <a:t>版</a:t>
            </a:r>
          </a:p>
        </p:txBody>
      </p:sp>
    </p:spTree>
    <p:extLst>
      <p:ext uri="{BB962C8B-B14F-4D97-AF65-F5344CB8AC3E}">
        <p14:creationId xmlns:p14="http://schemas.microsoft.com/office/powerpoint/2010/main" val="602022752"/>
      </p:ext>
    </p:extLst>
  </p:cSld>
  <p:clrMapOvr>
    <a:masterClrMapping/>
  </p:clrMapOvr>
  <mc:AlternateContent xmlns:mc="http://schemas.openxmlformats.org/markup-compatibility/2006" xmlns:p14="http://schemas.microsoft.com/office/powerpoint/2010/main">
    <mc:Choice Requires="p14">
      <p:transition spd="slow" p14:dur="2000" advTm="62759"/>
    </mc:Choice>
    <mc:Fallback xmlns="">
      <p:transition spd="slow" advTm="6275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6205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p:ext uri="{E180D4A7-C9FB-4DFB-919C-405C955672EB}">
      <p14:showEvtLst xmlns:p14="http://schemas.microsoft.com/office/powerpoint/2010/main">
        <p14:playEvt time="39" objId="2"/>
        <p14:stopEvt time="62120" objId="2"/>
      </p14:showEvtLst>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C85483-B99F-6D8B-0E09-6A76B24DD371}"/>
            </a:ext>
          </a:extLst>
        </p:cNvPr>
        <p:cNvGrpSpPr/>
        <p:nvPr/>
      </p:nvGrpSpPr>
      <p:grpSpPr>
        <a:xfrm>
          <a:off x="0" y="0"/>
          <a:ext cx="0" cy="0"/>
          <a:chOff x="0" y="0"/>
          <a:chExt cx="0" cy="0"/>
        </a:xfrm>
      </p:grpSpPr>
      <p:pic>
        <p:nvPicPr>
          <p:cNvPr id="49" name="図 48">
            <a:extLst>
              <a:ext uri="{FF2B5EF4-FFF2-40B4-BE49-F238E27FC236}">
                <a16:creationId xmlns:a16="http://schemas.microsoft.com/office/drawing/2014/main" id="{E80BA07E-7E99-EF0D-9E1E-D67D23D1930F}"/>
              </a:ext>
            </a:extLst>
          </p:cNvPr>
          <p:cNvPicPr>
            <a:picLocks noChangeAspect="1"/>
          </p:cNvPicPr>
          <p:nvPr/>
        </p:nvPicPr>
        <p:blipFill>
          <a:blip r:embed="rId5">
            <a:alphaModFix/>
            <a:extLst>
              <a:ext uri="{28A0092B-C50C-407E-A947-70E740481C1C}">
                <a14:useLocalDpi xmlns:a14="http://schemas.microsoft.com/office/drawing/2010/main" val="0"/>
              </a:ext>
            </a:extLst>
          </a:blip>
          <a:srcRect l="27341" b="17753"/>
          <a:stretch/>
        </p:blipFill>
        <p:spPr>
          <a:xfrm>
            <a:off x="2946852" y="1707307"/>
            <a:ext cx="7150015" cy="4554884"/>
          </a:xfrm>
          <a:prstGeom prst="rect">
            <a:avLst/>
          </a:prstGeom>
        </p:spPr>
      </p:pic>
      <p:sp>
        <p:nvSpPr>
          <p:cNvPr id="2" name="テキスト ボックス 1">
            <a:extLst>
              <a:ext uri="{FF2B5EF4-FFF2-40B4-BE49-F238E27FC236}">
                <a16:creationId xmlns:a16="http://schemas.microsoft.com/office/drawing/2014/main" id="{18C17E5C-EDDE-4BE2-8658-1209B83EBFDF}"/>
              </a:ext>
            </a:extLst>
          </p:cNvPr>
          <p:cNvSpPr txBox="1"/>
          <p:nvPr/>
        </p:nvSpPr>
        <p:spPr>
          <a:xfrm>
            <a:off x="3025765" y="705174"/>
            <a:ext cx="8464722" cy="615553"/>
          </a:xfrm>
          <a:prstGeom prst="rect">
            <a:avLst/>
          </a:prstGeom>
          <a:noFill/>
        </p:spPr>
        <p:txBody>
          <a:bodyPr wrap="square" rtlCol="0">
            <a:spAutoFit/>
          </a:bodyPr>
          <a:lstStyle/>
          <a:p>
            <a:r>
              <a:rPr kumimoji="1" lang="ja-JP" altLang="en-US" sz="3400" dirty="0"/>
              <a:t>興奮、苛立ち、怒り、攻撃性の初期兆候</a:t>
            </a:r>
          </a:p>
        </p:txBody>
      </p:sp>
      <p:sp>
        <p:nvSpPr>
          <p:cNvPr id="11" name="テキスト ボックス 10">
            <a:extLst>
              <a:ext uri="{FF2B5EF4-FFF2-40B4-BE49-F238E27FC236}">
                <a16:creationId xmlns:a16="http://schemas.microsoft.com/office/drawing/2014/main" id="{97A72F1D-3B83-E73E-F455-B78FCA29F87D}"/>
              </a:ext>
            </a:extLst>
          </p:cNvPr>
          <p:cNvSpPr txBox="1"/>
          <p:nvPr/>
        </p:nvSpPr>
        <p:spPr>
          <a:xfrm>
            <a:off x="771244" y="6366443"/>
            <a:ext cx="10506811" cy="492443"/>
          </a:xfrm>
          <a:prstGeom prst="rect">
            <a:avLst/>
          </a:prstGeom>
          <a:noFill/>
        </p:spPr>
        <p:txBody>
          <a:bodyPr wrap="square" rtlCol="0">
            <a:spAutoFit/>
          </a:bodyPr>
          <a:lstStyle/>
          <a:p>
            <a:pPr algn="r"/>
            <a:r>
              <a:rPr kumimoji="1" lang="en-US" altLang="ja-JP" sz="1300" dirty="0">
                <a:latin typeface="+mn-ea"/>
              </a:rPr>
              <a:t>NICE: Violence and aggression: short-term management in mental health,</a:t>
            </a:r>
            <a:r>
              <a:rPr lang="ja-JP" altLang="en-US" sz="1300" dirty="0">
                <a:latin typeface="+mn-ea"/>
              </a:rPr>
              <a:t> </a:t>
            </a:r>
            <a:r>
              <a:rPr kumimoji="1" lang="en-US" altLang="ja-JP" sz="1300" dirty="0">
                <a:latin typeface="+mn-ea"/>
              </a:rPr>
              <a:t>health and community settings, NICE guideline[NG10], 2015</a:t>
            </a:r>
          </a:p>
          <a:p>
            <a:pPr algn="r"/>
            <a:r>
              <a:rPr kumimoji="1" lang="ja-JP" altLang="en-US" sz="1300" dirty="0">
                <a:latin typeface="+mn-ea"/>
              </a:rPr>
              <a:t>日本精神科救急学会：精神科救急医療ガイドライン，</a:t>
            </a:r>
            <a:r>
              <a:rPr kumimoji="1" lang="en-US" altLang="ja-JP" sz="1300" dirty="0">
                <a:latin typeface="+mn-ea"/>
              </a:rPr>
              <a:t>2022</a:t>
            </a:r>
            <a:r>
              <a:rPr kumimoji="1" lang="ja-JP" altLang="en-US" sz="1300" dirty="0">
                <a:latin typeface="+mn-ea"/>
              </a:rPr>
              <a:t>版</a:t>
            </a:r>
          </a:p>
        </p:txBody>
      </p:sp>
      <p:grpSp>
        <p:nvGrpSpPr>
          <p:cNvPr id="4" name="グループ化 3">
            <a:extLst>
              <a:ext uri="{FF2B5EF4-FFF2-40B4-BE49-F238E27FC236}">
                <a16:creationId xmlns:a16="http://schemas.microsoft.com/office/drawing/2014/main" id="{4A5196E3-B07D-9958-7668-9E444FE6AE2D}"/>
              </a:ext>
            </a:extLst>
          </p:cNvPr>
          <p:cNvGrpSpPr/>
          <p:nvPr/>
        </p:nvGrpSpPr>
        <p:grpSpPr>
          <a:xfrm>
            <a:off x="11534873" y="1"/>
            <a:ext cx="666276" cy="6858000"/>
            <a:chOff x="11534873" y="1"/>
            <a:chExt cx="666276" cy="6858000"/>
          </a:xfrm>
        </p:grpSpPr>
        <p:sp>
          <p:nvSpPr>
            <p:cNvPr id="5" name="正方形/長方形 4">
              <a:extLst>
                <a:ext uri="{FF2B5EF4-FFF2-40B4-BE49-F238E27FC236}">
                  <a16:creationId xmlns:a16="http://schemas.microsoft.com/office/drawing/2014/main" id="{D57EAD47-F339-4C01-A17D-CD08F0C335EF}"/>
                </a:ext>
              </a:extLst>
            </p:cNvPr>
            <p:cNvSpPr/>
            <p:nvPr/>
          </p:nvSpPr>
          <p:spPr>
            <a:xfrm>
              <a:off x="11534873" y="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0676D9B1-249B-43BA-8017-8FF1F96EC9E2}"/>
                </a:ext>
              </a:extLst>
            </p:cNvPr>
            <p:cNvSpPr/>
            <p:nvPr/>
          </p:nvSpPr>
          <p:spPr>
            <a:xfrm>
              <a:off x="11756965" y="60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CB605B57-ABFF-8C77-3CE8-34FEB7B954C7}"/>
                </a:ext>
              </a:extLst>
            </p:cNvPr>
            <p:cNvSpPr/>
            <p:nvPr/>
          </p:nvSpPr>
          <p:spPr>
            <a:xfrm>
              <a:off x="11979057" y="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99A54D9A-7C7D-8727-5BB4-D363B41CF44C}"/>
                </a:ext>
              </a:extLst>
            </p:cNvPr>
            <p:cNvSpPr/>
            <p:nvPr/>
          </p:nvSpPr>
          <p:spPr>
            <a:xfrm>
              <a:off x="11534873" y="120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412619B0-318A-8A42-6791-2ADD13565C7C}"/>
                </a:ext>
              </a:extLst>
            </p:cNvPr>
            <p:cNvSpPr/>
            <p:nvPr/>
          </p:nvSpPr>
          <p:spPr>
            <a:xfrm>
              <a:off x="11756965" y="1803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D6E5C363-1CCD-91C3-4521-47D841D818A8}"/>
                </a:ext>
              </a:extLst>
            </p:cNvPr>
            <p:cNvSpPr/>
            <p:nvPr/>
          </p:nvSpPr>
          <p:spPr>
            <a:xfrm>
              <a:off x="11979057" y="120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A1233B70-59B2-13E8-714F-22F208882963}"/>
                </a:ext>
              </a:extLst>
            </p:cNvPr>
            <p:cNvSpPr/>
            <p:nvPr/>
          </p:nvSpPr>
          <p:spPr>
            <a:xfrm>
              <a:off x="11534873" y="2405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9938721E-329F-7089-86CF-1B3BE92C2FE7}"/>
                </a:ext>
              </a:extLst>
            </p:cNvPr>
            <p:cNvSpPr/>
            <p:nvPr/>
          </p:nvSpPr>
          <p:spPr>
            <a:xfrm>
              <a:off x="11756965" y="3006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FACFAE68-DCD6-6654-9F14-F38E1BDA32DC}"/>
                </a:ext>
              </a:extLst>
            </p:cNvPr>
            <p:cNvSpPr/>
            <p:nvPr/>
          </p:nvSpPr>
          <p:spPr>
            <a:xfrm>
              <a:off x="11979057" y="2405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B6D81370-F799-AEBE-C947-303070B46F1B}"/>
                </a:ext>
              </a:extLst>
            </p:cNvPr>
            <p:cNvSpPr/>
            <p:nvPr/>
          </p:nvSpPr>
          <p:spPr>
            <a:xfrm>
              <a:off x="11534873" y="3607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ADEDA9C4-9AFF-7A9E-45C2-36F443886164}"/>
                </a:ext>
              </a:extLst>
            </p:cNvPr>
            <p:cNvSpPr/>
            <p:nvPr/>
          </p:nvSpPr>
          <p:spPr>
            <a:xfrm>
              <a:off x="11756965" y="4208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FB1C4B39-BCFB-CE52-D05B-4B1E3C7813FA}"/>
                </a:ext>
              </a:extLst>
            </p:cNvPr>
            <p:cNvSpPr/>
            <p:nvPr/>
          </p:nvSpPr>
          <p:spPr>
            <a:xfrm>
              <a:off x="11979057" y="3607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F3BE3D9E-7D32-934E-3F79-D4C9E3AA13BC}"/>
                </a:ext>
              </a:extLst>
            </p:cNvPr>
            <p:cNvSpPr/>
            <p:nvPr/>
          </p:nvSpPr>
          <p:spPr>
            <a:xfrm>
              <a:off x="11534873" y="4810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a:extLst>
                <a:ext uri="{FF2B5EF4-FFF2-40B4-BE49-F238E27FC236}">
                  <a16:creationId xmlns:a16="http://schemas.microsoft.com/office/drawing/2014/main" id="{1CBFFDB7-1684-C8C8-166C-D6BA55261A2D}"/>
                </a:ext>
              </a:extLst>
            </p:cNvPr>
            <p:cNvSpPr/>
            <p:nvPr/>
          </p:nvSpPr>
          <p:spPr>
            <a:xfrm>
              <a:off x="11756965" y="541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EF7F1229-C77F-7A2B-FBEE-9A837840402E}"/>
                </a:ext>
              </a:extLst>
            </p:cNvPr>
            <p:cNvSpPr/>
            <p:nvPr/>
          </p:nvSpPr>
          <p:spPr>
            <a:xfrm>
              <a:off x="11979057" y="4810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9CE70F9D-E308-61AF-ABC7-22A46D4A522B}"/>
                </a:ext>
              </a:extLst>
            </p:cNvPr>
            <p:cNvSpPr/>
            <p:nvPr/>
          </p:nvSpPr>
          <p:spPr>
            <a:xfrm>
              <a:off x="11534873" y="601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a:extLst>
                <a:ext uri="{FF2B5EF4-FFF2-40B4-BE49-F238E27FC236}">
                  <a16:creationId xmlns:a16="http://schemas.microsoft.com/office/drawing/2014/main" id="{3EE84C53-4E91-D089-ACC1-F2514C235B4B}"/>
                </a:ext>
              </a:extLst>
            </p:cNvPr>
            <p:cNvSpPr/>
            <p:nvPr/>
          </p:nvSpPr>
          <p:spPr>
            <a:xfrm>
              <a:off x="11756965" y="6613751"/>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a:extLst>
                <a:ext uri="{FF2B5EF4-FFF2-40B4-BE49-F238E27FC236}">
                  <a16:creationId xmlns:a16="http://schemas.microsoft.com/office/drawing/2014/main" id="{20AC1382-F7BE-9C56-1ACA-1566E4FF465E}"/>
                </a:ext>
              </a:extLst>
            </p:cNvPr>
            <p:cNvSpPr/>
            <p:nvPr/>
          </p:nvSpPr>
          <p:spPr>
            <a:xfrm>
              <a:off x="11979057" y="601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7" name="グループ化 26">
            <a:extLst>
              <a:ext uri="{FF2B5EF4-FFF2-40B4-BE49-F238E27FC236}">
                <a16:creationId xmlns:a16="http://schemas.microsoft.com/office/drawing/2014/main" id="{30AD7B78-F978-AD70-7A04-21FBB7D91337}"/>
              </a:ext>
            </a:extLst>
          </p:cNvPr>
          <p:cNvGrpSpPr/>
          <p:nvPr/>
        </p:nvGrpSpPr>
        <p:grpSpPr>
          <a:xfrm>
            <a:off x="-9149" y="0"/>
            <a:ext cx="666276" cy="6858000"/>
            <a:chOff x="-9149" y="0"/>
            <a:chExt cx="666276" cy="6858000"/>
          </a:xfrm>
        </p:grpSpPr>
        <p:sp>
          <p:nvSpPr>
            <p:cNvPr id="28" name="正方形/長方形 27">
              <a:extLst>
                <a:ext uri="{FF2B5EF4-FFF2-40B4-BE49-F238E27FC236}">
                  <a16:creationId xmlns:a16="http://schemas.microsoft.com/office/drawing/2014/main" id="{D2F3D687-7C97-6465-9999-3BAD6ECE1670}"/>
                </a:ext>
              </a:extLst>
            </p:cNvPr>
            <p:cNvSpPr/>
            <p:nvPr/>
          </p:nvSpPr>
          <p:spPr>
            <a:xfrm>
              <a:off x="-9149" y="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a:extLst>
                <a:ext uri="{FF2B5EF4-FFF2-40B4-BE49-F238E27FC236}">
                  <a16:creationId xmlns:a16="http://schemas.microsoft.com/office/drawing/2014/main" id="{D94C15A4-6AEA-4AB7-BDA2-2CEAA054BCDF}"/>
                </a:ext>
              </a:extLst>
            </p:cNvPr>
            <p:cNvSpPr/>
            <p:nvPr/>
          </p:nvSpPr>
          <p:spPr>
            <a:xfrm>
              <a:off x="212943" y="60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正方形/長方形 29">
              <a:extLst>
                <a:ext uri="{FF2B5EF4-FFF2-40B4-BE49-F238E27FC236}">
                  <a16:creationId xmlns:a16="http://schemas.microsoft.com/office/drawing/2014/main" id="{A0D89EA5-91E6-3457-14CE-BCBF8B6B980F}"/>
                </a:ext>
              </a:extLst>
            </p:cNvPr>
            <p:cNvSpPr/>
            <p:nvPr/>
          </p:nvSpPr>
          <p:spPr>
            <a:xfrm>
              <a:off x="435035" y="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17C23D07-0BB0-FFA0-A821-1282D311051A}"/>
                </a:ext>
              </a:extLst>
            </p:cNvPr>
            <p:cNvSpPr/>
            <p:nvPr/>
          </p:nvSpPr>
          <p:spPr>
            <a:xfrm>
              <a:off x="-9149" y="120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a:extLst>
                <a:ext uri="{FF2B5EF4-FFF2-40B4-BE49-F238E27FC236}">
                  <a16:creationId xmlns:a16="http://schemas.microsoft.com/office/drawing/2014/main" id="{ADF80873-9631-CFCC-C02A-CA94BB090610}"/>
                </a:ext>
              </a:extLst>
            </p:cNvPr>
            <p:cNvSpPr/>
            <p:nvPr/>
          </p:nvSpPr>
          <p:spPr>
            <a:xfrm>
              <a:off x="212943" y="1803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a:extLst>
                <a:ext uri="{FF2B5EF4-FFF2-40B4-BE49-F238E27FC236}">
                  <a16:creationId xmlns:a16="http://schemas.microsoft.com/office/drawing/2014/main" id="{404555BC-BDAA-8AFF-A497-08454B15B077}"/>
                </a:ext>
              </a:extLst>
            </p:cNvPr>
            <p:cNvSpPr/>
            <p:nvPr/>
          </p:nvSpPr>
          <p:spPr>
            <a:xfrm>
              <a:off x="435035" y="120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a:extLst>
                <a:ext uri="{FF2B5EF4-FFF2-40B4-BE49-F238E27FC236}">
                  <a16:creationId xmlns:a16="http://schemas.microsoft.com/office/drawing/2014/main" id="{5834E544-88EC-BB71-4D5F-FA7A9EDCC7F0}"/>
                </a:ext>
              </a:extLst>
            </p:cNvPr>
            <p:cNvSpPr/>
            <p:nvPr/>
          </p:nvSpPr>
          <p:spPr>
            <a:xfrm>
              <a:off x="-9149" y="2405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a:extLst>
                <a:ext uri="{FF2B5EF4-FFF2-40B4-BE49-F238E27FC236}">
                  <a16:creationId xmlns:a16="http://schemas.microsoft.com/office/drawing/2014/main" id="{5A68C3D5-5E9F-62D5-4FED-909C46A9B451}"/>
                </a:ext>
              </a:extLst>
            </p:cNvPr>
            <p:cNvSpPr/>
            <p:nvPr/>
          </p:nvSpPr>
          <p:spPr>
            <a:xfrm>
              <a:off x="212943" y="3006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a:extLst>
                <a:ext uri="{FF2B5EF4-FFF2-40B4-BE49-F238E27FC236}">
                  <a16:creationId xmlns:a16="http://schemas.microsoft.com/office/drawing/2014/main" id="{C8C73A48-DF50-B03B-9F8D-A608BE920D48}"/>
                </a:ext>
              </a:extLst>
            </p:cNvPr>
            <p:cNvSpPr/>
            <p:nvPr/>
          </p:nvSpPr>
          <p:spPr>
            <a:xfrm>
              <a:off x="435035" y="2405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a:extLst>
                <a:ext uri="{FF2B5EF4-FFF2-40B4-BE49-F238E27FC236}">
                  <a16:creationId xmlns:a16="http://schemas.microsoft.com/office/drawing/2014/main" id="{E8AC4C37-3454-76B0-11D6-316B69B1A4DA}"/>
                </a:ext>
              </a:extLst>
            </p:cNvPr>
            <p:cNvSpPr/>
            <p:nvPr/>
          </p:nvSpPr>
          <p:spPr>
            <a:xfrm>
              <a:off x="-9149" y="3607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a:extLst>
                <a:ext uri="{FF2B5EF4-FFF2-40B4-BE49-F238E27FC236}">
                  <a16:creationId xmlns:a16="http://schemas.microsoft.com/office/drawing/2014/main" id="{7FC0DCD7-18F3-BE0A-FA28-46F7AD036DEB}"/>
                </a:ext>
              </a:extLst>
            </p:cNvPr>
            <p:cNvSpPr/>
            <p:nvPr/>
          </p:nvSpPr>
          <p:spPr>
            <a:xfrm>
              <a:off x="212943" y="4208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a:extLst>
                <a:ext uri="{FF2B5EF4-FFF2-40B4-BE49-F238E27FC236}">
                  <a16:creationId xmlns:a16="http://schemas.microsoft.com/office/drawing/2014/main" id="{EEC5633C-FF85-8356-17B1-2E04BB086140}"/>
                </a:ext>
              </a:extLst>
            </p:cNvPr>
            <p:cNvSpPr/>
            <p:nvPr/>
          </p:nvSpPr>
          <p:spPr>
            <a:xfrm>
              <a:off x="435035" y="3607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F246C8E9-50A3-5FBD-2EAB-868665C58572}"/>
                </a:ext>
              </a:extLst>
            </p:cNvPr>
            <p:cNvSpPr/>
            <p:nvPr/>
          </p:nvSpPr>
          <p:spPr>
            <a:xfrm>
              <a:off x="-9149" y="4810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正方形/長方形 40">
              <a:extLst>
                <a:ext uri="{FF2B5EF4-FFF2-40B4-BE49-F238E27FC236}">
                  <a16:creationId xmlns:a16="http://schemas.microsoft.com/office/drawing/2014/main" id="{2C794D47-A561-2914-8F59-B8F59008FD76}"/>
                </a:ext>
              </a:extLst>
            </p:cNvPr>
            <p:cNvSpPr/>
            <p:nvPr/>
          </p:nvSpPr>
          <p:spPr>
            <a:xfrm>
              <a:off x="212943" y="541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C74DF29A-B235-2B54-BAF7-CAF8745CEB21}"/>
                </a:ext>
              </a:extLst>
            </p:cNvPr>
            <p:cNvSpPr/>
            <p:nvPr/>
          </p:nvSpPr>
          <p:spPr>
            <a:xfrm>
              <a:off x="435035" y="4810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a:extLst>
                <a:ext uri="{FF2B5EF4-FFF2-40B4-BE49-F238E27FC236}">
                  <a16:creationId xmlns:a16="http://schemas.microsoft.com/office/drawing/2014/main" id="{25E1D45B-07B2-6538-1D30-50A3EA9713D6}"/>
                </a:ext>
              </a:extLst>
            </p:cNvPr>
            <p:cNvSpPr/>
            <p:nvPr/>
          </p:nvSpPr>
          <p:spPr>
            <a:xfrm>
              <a:off x="-9149" y="601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BF3508B5-9CF3-2ABE-DF33-8DDCE8761C89}"/>
                </a:ext>
              </a:extLst>
            </p:cNvPr>
            <p:cNvSpPr/>
            <p:nvPr/>
          </p:nvSpPr>
          <p:spPr>
            <a:xfrm>
              <a:off x="212943" y="6613750"/>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正方形/長方形 44">
              <a:extLst>
                <a:ext uri="{FF2B5EF4-FFF2-40B4-BE49-F238E27FC236}">
                  <a16:creationId xmlns:a16="http://schemas.microsoft.com/office/drawing/2014/main" id="{5206F1AD-DA7F-5374-A7D8-D4717CC8D8D2}"/>
                </a:ext>
              </a:extLst>
            </p:cNvPr>
            <p:cNvSpPr/>
            <p:nvPr/>
          </p:nvSpPr>
          <p:spPr>
            <a:xfrm>
              <a:off x="435035" y="601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 name="四角形: 角を丸くする 8">
            <a:extLst>
              <a:ext uri="{FF2B5EF4-FFF2-40B4-BE49-F238E27FC236}">
                <a16:creationId xmlns:a16="http://schemas.microsoft.com/office/drawing/2014/main" id="{95E63EB0-5B2E-C3A5-11F2-03CF3151A7D1}"/>
              </a:ext>
            </a:extLst>
          </p:cNvPr>
          <p:cNvSpPr/>
          <p:nvPr/>
        </p:nvSpPr>
        <p:spPr>
          <a:xfrm>
            <a:off x="1109428" y="617061"/>
            <a:ext cx="1777010" cy="711428"/>
          </a:xfrm>
          <a:prstGeom prst="roundRect">
            <a:avLst/>
          </a:prstGeom>
          <a:solidFill>
            <a:schemeClr val="tx2">
              <a:lumMod val="10000"/>
              <a:lumOff val="90000"/>
            </a:schemeClr>
          </a:solidFill>
          <a:ln w="19050">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6" name="テキスト ボックス 45">
            <a:extLst>
              <a:ext uri="{FF2B5EF4-FFF2-40B4-BE49-F238E27FC236}">
                <a16:creationId xmlns:a16="http://schemas.microsoft.com/office/drawing/2014/main" id="{9C9CDAA1-63E3-5004-A911-3E86FB39387E}"/>
              </a:ext>
            </a:extLst>
          </p:cNvPr>
          <p:cNvSpPr txBox="1"/>
          <p:nvPr/>
        </p:nvSpPr>
        <p:spPr>
          <a:xfrm>
            <a:off x="1487134" y="705174"/>
            <a:ext cx="1354918" cy="584775"/>
          </a:xfrm>
          <a:prstGeom prst="rect">
            <a:avLst/>
          </a:prstGeom>
          <a:noFill/>
        </p:spPr>
        <p:txBody>
          <a:bodyPr wrap="square" rtlCol="0">
            <a:spAutoFit/>
          </a:bodyPr>
          <a:lstStyle/>
          <a:p>
            <a:r>
              <a:rPr kumimoji="1" lang="ja-JP" altLang="en-US" sz="3200" dirty="0">
                <a:latin typeface="+mn-ea"/>
              </a:rPr>
              <a:t>観察</a:t>
            </a:r>
          </a:p>
        </p:txBody>
      </p:sp>
      <p:cxnSp>
        <p:nvCxnSpPr>
          <p:cNvPr id="47" name="直線コネクタ 46">
            <a:extLst>
              <a:ext uri="{FF2B5EF4-FFF2-40B4-BE49-F238E27FC236}">
                <a16:creationId xmlns:a16="http://schemas.microsoft.com/office/drawing/2014/main" id="{AE526F44-CAC3-C172-00C7-280D3813DBD6}"/>
              </a:ext>
            </a:extLst>
          </p:cNvPr>
          <p:cNvCxnSpPr>
            <a:cxnSpLocks/>
          </p:cNvCxnSpPr>
          <p:nvPr/>
        </p:nvCxnSpPr>
        <p:spPr>
          <a:xfrm>
            <a:off x="2796681" y="1328489"/>
            <a:ext cx="8210843" cy="0"/>
          </a:xfrm>
          <a:prstGeom prst="line">
            <a:avLst/>
          </a:prstGeom>
          <a:ln>
            <a:solidFill>
              <a:schemeClr val="tx2">
                <a:lumMod val="25000"/>
                <a:lumOff val="75000"/>
              </a:schemeClr>
            </a:solidFill>
          </a:ln>
        </p:spPr>
        <p:style>
          <a:lnRef idx="1">
            <a:schemeClr val="accent6"/>
          </a:lnRef>
          <a:fillRef idx="0">
            <a:schemeClr val="accent6"/>
          </a:fillRef>
          <a:effectRef idx="0">
            <a:schemeClr val="accent6"/>
          </a:effectRef>
          <a:fontRef idx="minor">
            <a:schemeClr val="tx1"/>
          </a:fontRef>
        </p:style>
      </p:cxnSp>
      <p:sp>
        <p:nvSpPr>
          <p:cNvPr id="3" name="四角形: 角を丸くする 2">
            <a:extLst>
              <a:ext uri="{FF2B5EF4-FFF2-40B4-BE49-F238E27FC236}">
                <a16:creationId xmlns:a16="http://schemas.microsoft.com/office/drawing/2014/main" id="{51E21F20-3C91-60A4-8DC3-369A0FB30619}"/>
              </a:ext>
            </a:extLst>
          </p:cNvPr>
          <p:cNvSpPr/>
          <p:nvPr/>
        </p:nvSpPr>
        <p:spPr>
          <a:xfrm>
            <a:off x="879219" y="3503984"/>
            <a:ext cx="3842055" cy="1227381"/>
          </a:xfrm>
          <a:prstGeom prst="roundRect">
            <a:avLst/>
          </a:prstGeom>
          <a:solidFill>
            <a:schemeClr val="tx2">
              <a:lumMod val="10000"/>
              <a:lumOff val="90000"/>
            </a:schemeClr>
          </a:solidFill>
          <a:ln w="12700">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solidFill>
                  <a:schemeClr val="tx1"/>
                </a:solidFill>
                <a:latin typeface="+mn-ea"/>
              </a:rPr>
              <a:t>外見や会話の変化</a:t>
            </a:r>
          </a:p>
        </p:txBody>
      </p:sp>
      <p:sp>
        <p:nvSpPr>
          <p:cNvPr id="48" name="四角形: 角を丸くする 47">
            <a:extLst>
              <a:ext uri="{FF2B5EF4-FFF2-40B4-BE49-F238E27FC236}">
                <a16:creationId xmlns:a16="http://schemas.microsoft.com/office/drawing/2014/main" id="{70E2ECE6-AD73-D026-2D35-C995146BDA5A}"/>
              </a:ext>
            </a:extLst>
          </p:cNvPr>
          <p:cNvSpPr/>
          <p:nvPr/>
        </p:nvSpPr>
        <p:spPr>
          <a:xfrm>
            <a:off x="7470725" y="3488233"/>
            <a:ext cx="3842055" cy="1227381"/>
          </a:xfrm>
          <a:prstGeom prst="roundRect">
            <a:avLst/>
          </a:prstGeom>
          <a:solidFill>
            <a:schemeClr val="tx2">
              <a:lumMod val="10000"/>
              <a:lumOff val="90000"/>
            </a:schemeClr>
          </a:solidFill>
          <a:ln w="12700">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solidFill>
                  <a:schemeClr val="tx1"/>
                </a:solidFill>
                <a:latin typeface="+mn-ea"/>
              </a:rPr>
              <a:t>行動面の変化</a:t>
            </a:r>
          </a:p>
        </p:txBody>
      </p:sp>
      <p:pic>
        <p:nvPicPr>
          <p:cNvPr id="12" name="6">
            <a:hlinkClick r:id="" action="ppaction://media"/>
            <a:extLst>
              <a:ext uri="{FF2B5EF4-FFF2-40B4-BE49-F238E27FC236}">
                <a16:creationId xmlns:a16="http://schemas.microsoft.com/office/drawing/2014/main" id="{8EA93ECD-36E7-3CCA-25EC-0CFF45B8F84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06716" y="6126275"/>
            <a:ext cx="609600" cy="609600"/>
          </a:xfrm>
          <a:prstGeom prst="rect">
            <a:avLst/>
          </a:prstGeom>
        </p:spPr>
      </p:pic>
    </p:spTree>
    <p:extLst>
      <p:ext uri="{BB962C8B-B14F-4D97-AF65-F5344CB8AC3E}">
        <p14:creationId xmlns:p14="http://schemas.microsoft.com/office/powerpoint/2010/main" val="551711492"/>
      </p:ext>
    </p:extLst>
  </p:cSld>
  <p:clrMapOvr>
    <a:masterClrMapping/>
  </p:clrMapOvr>
  <mc:AlternateContent xmlns:mc="http://schemas.openxmlformats.org/markup-compatibility/2006" xmlns:p14="http://schemas.microsoft.com/office/powerpoint/2010/main">
    <mc:Choice Requires="p14">
      <p:transition spd="slow" p14:dur="2000" advTm="40522"/>
    </mc:Choice>
    <mc:Fallback xmlns="">
      <p:transition spd="slow" advTm="4052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9813"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2"/>
                </p:tgtEl>
              </p:cMediaNode>
            </p:audio>
          </p:childTnLst>
        </p:cTn>
      </p:par>
    </p:tnLst>
  </p:timing>
  <p:extLst>
    <p:ext uri="{E180D4A7-C9FB-4DFB-919C-405C955672EB}">
      <p14:showEvtLst xmlns:p14="http://schemas.microsoft.com/office/powerpoint/2010/main">
        <p14:playEvt time="6" objId="12"/>
        <p14:stopEvt time="39821" objId="12"/>
      </p14:showEvtLst>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20613F-30A6-DEE2-E94D-53CA171E2627}"/>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333369F9-FB54-D176-D8DC-A2AF9A0F1581}"/>
              </a:ext>
            </a:extLst>
          </p:cNvPr>
          <p:cNvSpPr/>
          <p:nvPr/>
        </p:nvSpPr>
        <p:spPr>
          <a:xfrm>
            <a:off x="983357" y="2868661"/>
            <a:ext cx="3294398" cy="977517"/>
          </a:xfrm>
          <a:prstGeom prst="rect">
            <a:avLst/>
          </a:prstGeom>
          <a:solidFill>
            <a:schemeClr val="accent4">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400" dirty="0">
                <a:solidFill>
                  <a:schemeClr val="tx1"/>
                </a:solidFill>
                <a:effectLst>
                  <a:glow rad="457200">
                    <a:schemeClr val="bg1">
                      <a:alpha val="0"/>
                    </a:schemeClr>
                  </a:glow>
                </a:effectLst>
              </a:rPr>
              <a:t>生理的変化</a:t>
            </a:r>
          </a:p>
        </p:txBody>
      </p:sp>
      <p:sp>
        <p:nvSpPr>
          <p:cNvPr id="7" name="正方形/長方形 6">
            <a:extLst>
              <a:ext uri="{FF2B5EF4-FFF2-40B4-BE49-F238E27FC236}">
                <a16:creationId xmlns:a16="http://schemas.microsoft.com/office/drawing/2014/main" id="{B62FDDDB-4F83-49F5-84C5-1724C63E7569}"/>
              </a:ext>
            </a:extLst>
          </p:cNvPr>
          <p:cNvSpPr/>
          <p:nvPr/>
        </p:nvSpPr>
        <p:spPr>
          <a:xfrm>
            <a:off x="983357" y="3922089"/>
            <a:ext cx="3294398" cy="977517"/>
          </a:xfrm>
          <a:prstGeom prst="rect">
            <a:avLst/>
          </a:prstGeom>
          <a:solidFill>
            <a:schemeClr val="accent4">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400" dirty="0">
                <a:solidFill>
                  <a:schemeClr val="tx1"/>
                </a:solidFill>
                <a:effectLst>
                  <a:glow rad="457200">
                    <a:schemeClr val="bg1">
                      <a:alpha val="0"/>
                    </a:schemeClr>
                  </a:glow>
                </a:effectLst>
              </a:rPr>
              <a:t>話し方・会話の変化</a:t>
            </a:r>
          </a:p>
        </p:txBody>
      </p:sp>
      <p:sp>
        <p:nvSpPr>
          <p:cNvPr id="8" name="正方形/長方形 7">
            <a:extLst>
              <a:ext uri="{FF2B5EF4-FFF2-40B4-BE49-F238E27FC236}">
                <a16:creationId xmlns:a16="http://schemas.microsoft.com/office/drawing/2014/main" id="{D90A54BC-C620-58A3-43A7-20B957C78681}"/>
              </a:ext>
            </a:extLst>
          </p:cNvPr>
          <p:cNvSpPr/>
          <p:nvPr/>
        </p:nvSpPr>
        <p:spPr>
          <a:xfrm>
            <a:off x="983357" y="4975517"/>
            <a:ext cx="3294398" cy="977517"/>
          </a:xfrm>
          <a:prstGeom prst="rect">
            <a:avLst/>
          </a:prstGeom>
          <a:solidFill>
            <a:schemeClr val="accent4">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400" dirty="0">
                <a:solidFill>
                  <a:schemeClr val="tx1"/>
                </a:solidFill>
                <a:effectLst>
                  <a:glow rad="457200">
                    <a:schemeClr val="bg1">
                      <a:alpha val="0"/>
                    </a:schemeClr>
                  </a:glow>
                </a:effectLst>
              </a:rPr>
              <a:t>注意集中力の低下</a:t>
            </a:r>
          </a:p>
        </p:txBody>
      </p:sp>
      <p:sp>
        <p:nvSpPr>
          <p:cNvPr id="10" name="正方形/長方形 9">
            <a:extLst>
              <a:ext uri="{FF2B5EF4-FFF2-40B4-BE49-F238E27FC236}">
                <a16:creationId xmlns:a16="http://schemas.microsoft.com/office/drawing/2014/main" id="{505A1852-6EF0-BEB7-5885-9762A6755096}"/>
              </a:ext>
            </a:extLst>
          </p:cNvPr>
          <p:cNvSpPr/>
          <p:nvPr/>
        </p:nvSpPr>
        <p:spPr>
          <a:xfrm>
            <a:off x="4448801" y="2868661"/>
            <a:ext cx="3294398" cy="977517"/>
          </a:xfrm>
          <a:prstGeom prst="rect">
            <a:avLst/>
          </a:prstGeom>
          <a:solidFill>
            <a:schemeClr val="accent4">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400" dirty="0">
                <a:solidFill>
                  <a:schemeClr val="tx1"/>
                </a:solidFill>
                <a:effectLst>
                  <a:glow rad="457200">
                    <a:schemeClr val="bg1">
                      <a:alpha val="0"/>
                    </a:schemeClr>
                  </a:glow>
                </a:effectLst>
              </a:rPr>
              <a:t>表情の変化</a:t>
            </a:r>
          </a:p>
        </p:txBody>
      </p:sp>
      <p:sp>
        <p:nvSpPr>
          <p:cNvPr id="18" name="正方形/長方形 17">
            <a:extLst>
              <a:ext uri="{FF2B5EF4-FFF2-40B4-BE49-F238E27FC236}">
                <a16:creationId xmlns:a16="http://schemas.microsoft.com/office/drawing/2014/main" id="{1E676803-5669-9281-ABA4-EAF37A900627}"/>
              </a:ext>
            </a:extLst>
          </p:cNvPr>
          <p:cNvSpPr/>
          <p:nvPr/>
        </p:nvSpPr>
        <p:spPr>
          <a:xfrm>
            <a:off x="4448801" y="3922089"/>
            <a:ext cx="3294398" cy="977517"/>
          </a:xfrm>
          <a:prstGeom prst="rect">
            <a:avLst/>
          </a:prstGeom>
          <a:solidFill>
            <a:schemeClr val="accent4">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400" dirty="0">
                <a:solidFill>
                  <a:schemeClr val="tx1"/>
                </a:solidFill>
                <a:effectLst>
                  <a:glow rad="457200">
                    <a:schemeClr val="bg1">
                      <a:alpha val="0"/>
                    </a:schemeClr>
                  </a:glow>
                </a:effectLst>
              </a:rPr>
              <a:t>思考の変化</a:t>
            </a:r>
          </a:p>
        </p:txBody>
      </p:sp>
      <p:sp>
        <p:nvSpPr>
          <p:cNvPr id="19" name="正方形/長方形 18">
            <a:extLst>
              <a:ext uri="{FF2B5EF4-FFF2-40B4-BE49-F238E27FC236}">
                <a16:creationId xmlns:a16="http://schemas.microsoft.com/office/drawing/2014/main" id="{797B0A4B-4EE6-BD14-FB9A-C348F233EA74}"/>
              </a:ext>
            </a:extLst>
          </p:cNvPr>
          <p:cNvSpPr/>
          <p:nvPr/>
        </p:nvSpPr>
        <p:spPr>
          <a:xfrm>
            <a:off x="4448801" y="4975517"/>
            <a:ext cx="3294398" cy="977517"/>
          </a:xfrm>
          <a:prstGeom prst="rect">
            <a:avLst/>
          </a:prstGeom>
          <a:solidFill>
            <a:schemeClr val="accent4">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400" dirty="0">
                <a:solidFill>
                  <a:schemeClr val="tx1"/>
                </a:solidFill>
                <a:effectLst>
                  <a:glow rad="457200">
                    <a:schemeClr val="bg1">
                      <a:alpha val="0"/>
                    </a:schemeClr>
                  </a:glow>
                </a:effectLst>
              </a:rPr>
              <a:t>暴力に関連した</a:t>
            </a:r>
          </a:p>
          <a:p>
            <a:pPr algn="ctr"/>
            <a:r>
              <a:rPr lang="ja-JP" altLang="en-US" sz="2400" dirty="0">
                <a:solidFill>
                  <a:schemeClr val="tx1"/>
                </a:solidFill>
                <a:effectLst>
                  <a:glow rad="457200">
                    <a:schemeClr val="bg1">
                      <a:alpha val="0"/>
                    </a:schemeClr>
                  </a:glow>
                </a:effectLst>
              </a:rPr>
              <a:t>妄想や幻覚</a:t>
            </a:r>
          </a:p>
        </p:txBody>
      </p:sp>
      <p:sp>
        <p:nvSpPr>
          <p:cNvPr id="20" name="正方形/長方形 19">
            <a:extLst>
              <a:ext uri="{FF2B5EF4-FFF2-40B4-BE49-F238E27FC236}">
                <a16:creationId xmlns:a16="http://schemas.microsoft.com/office/drawing/2014/main" id="{A0B1447C-BE4C-C2D6-19BE-B99A0B514C8F}"/>
              </a:ext>
            </a:extLst>
          </p:cNvPr>
          <p:cNvSpPr/>
          <p:nvPr/>
        </p:nvSpPr>
        <p:spPr>
          <a:xfrm>
            <a:off x="7914245" y="2868661"/>
            <a:ext cx="3294398" cy="977517"/>
          </a:xfrm>
          <a:prstGeom prst="rect">
            <a:avLst/>
          </a:prstGeom>
          <a:solidFill>
            <a:schemeClr val="accent4">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400" dirty="0">
                <a:solidFill>
                  <a:schemeClr val="tx1"/>
                </a:solidFill>
                <a:effectLst>
                  <a:glow rad="457200">
                    <a:schemeClr val="bg1">
                      <a:alpha val="0"/>
                    </a:schemeClr>
                  </a:glow>
                </a:effectLst>
              </a:rPr>
              <a:t>行動の変化</a:t>
            </a:r>
          </a:p>
        </p:txBody>
      </p:sp>
      <p:sp>
        <p:nvSpPr>
          <p:cNvPr id="21" name="正方形/長方形 20">
            <a:extLst>
              <a:ext uri="{FF2B5EF4-FFF2-40B4-BE49-F238E27FC236}">
                <a16:creationId xmlns:a16="http://schemas.microsoft.com/office/drawing/2014/main" id="{6F28B1FD-DDBE-8DB4-19F3-CA04E7A96A1E}"/>
              </a:ext>
            </a:extLst>
          </p:cNvPr>
          <p:cNvSpPr/>
          <p:nvPr/>
        </p:nvSpPr>
        <p:spPr>
          <a:xfrm>
            <a:off x="7914245" y="3922088"/>
            <a:ext cx="3294398" cy="977517"/>
          </a:xfrm>
          <a:prstGeom prst="rect">
            <a:avLst/>
          </a:prstGeom>
          <a:solidFill>
            <a:schemeClr val="accent4">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400" dirty="0">
                <a:solidFill>
                  <a:schemeClr val="tx1"/>
                </a:solidFill>
                <a:effectLst>
                  <a:glow rad="457200">
                    <a:schemeClr val="bg1">
                      <a:alpha val="0"/>
                    </a:schemeClr>
                  </a:glow>
                </a:effectLst>
              </a:rPr>
              <a:t>気分の変化</a:t>
            </a:r>
          </a:p>
        </p:txBody>
      </p:sp>
      <p:sp>
        <p:nvSpPr>
          <p:cNvPr id="24" name="正方形/長方形 23">
            <a:extLst>
              <a:ext uri="{FF2B5EF4-FFF2-40B4-BE49-F238E27FC236}">
                <a16:creationId xmlns:a16="http://schemas.microsoft.com/office/drawing/2014/main" id="{54D8EFEE-45F0-F169-3B6A-44403AD6268C}"/>
              </a:ext>
            </a:extLst>
          </p:cNvPr>
          <p:cNvSpPr/>
          <p:nvPr/>
        </p:nvSpPr>
        <p:spPr>
          <a:xfrm>
            <a:off x="7914245" y="4975517"/>
            <a:ext cx="3294398" cy="977517"/>
          </a:xfrm>
          <a:prstGeom prst="rect">
            <a:avLst/>
          </a:prstGeom>
          <a:solidFill>
            <a:schemeClr val="accent4">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400" dirty="0">
                <a:solidFill>
                  <a:schemeClr val="tx1"/>
                </a:solidFill>
                <a:effectLst>
                  <a:glow rad="457200">
                    <a:schemeClr val="bg1">
                      <a:alpha val="0"/>
                    </a:schemeClr>
                  </a:glow>
                </a:effectLst>
              </a:rPr>
              <a:t>言葉による</a:t>
            </a:r>
          </a:p>
          <a:p>
            <a:pPr algn="ctr"/>
            <a:r>
              <a:rPr lang="ja-JP" altLang="en-US" sz="2400" dirty="0">
                <a:solidFill>
                  <a:schemeClr val="tx1"/>
                </a:solidFill>
                <a:effectLst>
                  <a:glow rad="457200">
                    <a:schemeClr val="bg1">
                      <a:alpha val="0"/>
                    </a:schemeClr>
                  </a:glow>
                </a:effectLst>
              </a:rPr>
              <a:t>怒りの表出・脅し</a:t>
            </a:r>
          </a:p>
        </p:txBody>
      </p:sp>
      <p:grpSp>
        <p:nvGrpSpPr>
          <p:cNvPr id="14" name="グループ化 13">
            <a:extLst>
              <a:ext uri="{FF2B5EF4-FFF2-40B4-BE49-F238E27FC236}">
                <a16:creationId xmlns:a16="http://schemas.microsoft.com/office/drawing/2014/main" id="{45C531B1-F02F-AC9D-D2EB-EE949306B49C}"/>
              </a:ext>
            </a:extLst>
          </p:cNvPr>
          <p:cNvGrpSpPr/>
          <p:nvPr/>
        </p:nvGrpSpPr>
        <p:grpSpPr>
          <a:xfrm>
            <a:off x="11534873" y="1"/>
            <a:ext cx="666276" cy="6858000"/>
            <a:chOff x="11534873" y="1"/>
            <a:chExt cx="666276" cy="6858000"/>
          </a:xfrm>
        </p:grpSpPr>
        <p:sp>
          <p:nvSpPr>
            <p:cNvPr id="15" name="正方形/長方形 14">
              <a:extLst>
                <a:ext uri="{FF2B5EF4-FFF2-40B4-BE49-F238E27FC236}">
                  <a16:creationId xmlns:a16="http://schemas.microsoft.com/office/drawing/2014/main" id="{CA08DE07-082F-2CCA-B16E-E58318E58DDC}"/>
                </a:ext>
              </a:extLst>
            </p:cNvPr>
            <p:cNvSpPr/>
            <p:nvPr/>
          </p:nvSpPr>
          <p:spPr>
            <a:xfrm>
              <a:off x="11534873" y="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22EA8F3B-9FBA-36E7-FF84-6D8352CE5F06}"/>
                </a:ext>
              </a:extLst>
            </p:cNvPr>
            <p:cNvSpPr/>
            <p:nvPr/>
          </p:nvSpPr>
          <p:spPr>
            <a:xfrm>
              <a:off x="11756965" y="60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94A1325F-783B-5BEA-F760-AAD200E199F8}"/>
                </a:ext>
              </a:extLst>
            </p:cNvPr>
            <p:cNvSpPr/>
            <p:nvPr/>
          </p:nvSpPr>
          <p:spPr>
            <a:xfrm>
              <a:off x="11979057" y="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a:extLst>
                <a:ext uri="{FF2B5EF4-FFF2-40B4-BE49-F238E27FC236}">
                  <a16:creationId xmlns:a16="http://schemas.microsoft.com/office/drawing/2014/main" id="{7F504333-5FB9-FE91-781C-0928F411B804}"/>
                </a:ext>
              </a:extLst>
            </p:cNvPr>
            <p:cNvSpPr/>
            <p:nvPr/>
          </p:nvSpPr>
          <p:spPr>
            <a:xfrm>
              <a:off x="11534873" y="120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4DFC18B3-92C3-2F56-DF52-2F120FE899B5}"/>
                </a:ext>
              </a:extLst>
            </p:cNvPr>
            <p:cNvSpPr/>
            <p:nvPr/>
          </p:nvSpPr>
          <p:spPr>
            <a:xfrm>
              <a:off x="11756965" y="1803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a:extLst>
                <a:ext uri="{FF2B5EF4-FFF2-40B4-BE49-F238E27FC236}">
                  <a16:creationId xmlns:a16="http://schemas.microsoft.com/office/drawing/2014/main" id="{CC4C5D32-8B61-1AC3-0CE1-CD39C7D55603}"/>
                </a:ext>
              </a:extLst>
            </p:cNvPr>
            <p:cNvSpPr/>
            <p:nvPr/>
          </p:nvSpPr>
          <p:spPr>
            <a:xfrm>
              <a:off x="11979057" y="120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29A9FD6A-D7B0-0C5C-0281-6C5A49B878DD}"/>
                </a:ext>
              </a:extLst>
            </p:cNvPr>
            <p:cNvSpPr/>
            <p:nvPr/>
          </p:nvSpPr>
          <p:spPr>
            <a:xfrm>
              <a:off x="11534873" y="2405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a:extLst>
                <a:ext uri="{FF2B5EF4-FFF2-40B4-BE49-F238E27FC236}">
                  <a16:creationId xmlns:a16="http://schemas.microsoft.com/office/drawing/2014/main" id="{0205BC7F-2352-7FAE-B297-86C0D466DDB3}"/>
                </a:ext>
              </a:extLst>
            </p:cNvPr>
            <p:cNvSpPr/>
            <p:nvPr/>
          </p:nvSpPr>
          <p:spPr>
            <a:xfrm>
              <a:off x="11756965" y="3006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正方形/長方形 29">
              <a:extLst>
                <a:ext uri="{FF2B5EF4-FFF2-40B4-BE49-F238E27FC236}">
                  <a16:creationId xmlns:a16="http://schemas.microsoft.com/office/drawing/2014/main" id="{0C88CAE5-BEF5-5211-52D7-5173E9C9E984}"/>
                </a:ext>
              </a:extLst>
            </p:cNvPr>
            <p:cNvSpPr/>
            <p:nvPr/>
          </p:nvSpPr>
          <p:spPr>
            <a:xfrm>
              <a:off x="11979057" y="2405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5ADD0513-22B3-C89C-C4C3-3F9282240C27}"/>
                </a:ext>
              </a:extLst>
            </p:cNvPr>
            <p:cNvSpPr/>
            <p:nvPr/>
          </p:nvSpPr>
          <p:spPr>
            <a:xfrm>
              <a:off x="11534873" y="3607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a:extLst>
                <a:ext uri="{FF2B5EF4-FFF2-40B4-BE49-F238E27FC236}">
                  <a16:creationId xmlns:a16="http://schemas.microsoft.com/office/drawing/2014/main" id="{2F0199CD-268A-C964-113E-55C457F828F8}"/>
                </a:ext>
              </a:extLst>
            </p:cNvPr>
            <p:cNvSpPr/>
            <p:nvPr/>
          </p:nvSpPr>
          <p:spPr>
            <a:xfrm>
              <a:off x="11756965" y="4208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a:extLst>
                <a:ext uri="{FF2B5EF4-FFF2-40B4-BE49-F238E27FC236}">
                  <a16:creationId xmlns:a16="http://schemas.microsoft.com/office/drawing/2014/main" id="{356EC6CA-6EEC-3431-E4CA-A45F9E99026F}"/>
                </a:ext>
              </a:extLst>
            </p:cNvPr>
            <p:cNvSpPr/>
            <p:nvPr/>
          </p:nvSpPr>
          <p:spPr>
            <a:xfrm>
              <a:off x="11979057" y="3607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a:extLst>
                <a:ext uri="{FF2B5EF4-FFF2-40B4-BE49-F238E27FC236}">
                  <a16:creationId xmlns:a16="http://schemas.microsoft.com/office/drawing/2014/main" id="{B29A0285-EB50-E26D-6FFD-F0B6C29F4605}"/>
                </a:ext>
              </a:extLst>
            </p:cNvPr>
            <p:cNvSpPr/>
            <p:nvPr/>
          </p:nvSpPr>
          <p:spPr>
            <a:xfrm>
              <a:off x="11534873" y="4810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a:extLst>
                <a:ext uri="{FF2B5EF4-FFF2-40B4-BE49-F238E27FC236}">
                  <a16:creationId xmlns:a16="http://schemas.microsoft.com/office/drawing/2014/main" id="{37A34A23-B6BE-2347-E79D-7C1EF69C927E}"/>
                </a:ext>
              </a:extLst>
            </p:cNvPr>
            <p:cNvSpPr/>
            <p:nvPr/>
          </p:nvSpPr>
          <p:spPr>
            <a:xfrm>
              <a:off x="11756965" y="541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a:extLst>
                <a:ext uri="{FF2B5EF4-FFF2-40B4-BE49-F238E27FC236}">
                  <a16:creationId xmlns:a16="http://schemas.microsoft.com/office/drawing/2014/main" id="{5F23EE76-2323-B1C7-8F0A-822ADD6CD546}"/>
                </a:ext>
              </a:extLst>
            </p:cNvPr>
            <p:cNvSpPr/>
            <p:nvPr/>
          </p:nvSpPr>
          <p:spPr>
            <a:xfrm>
              <a:off x="11979057" y="4810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a:extLst>
                <a:ext uri="{FF2B5EF4-FFF2-40B4-BE49-F238E27FC236}">
                  <a16:creationId xmlns:a16="http://schemas.microsoft.com/office/drawing/2014/main" id="{0EFDFFE3-E189-93A7-8675-949E190D2330}"/>
                </a:ext>
              </a:extLst>
            </p:cNvPr>
            <p:cNvSpPr/>
            <p:nvPr/>
          </p:nvSpPr>
          <p:spPr>
            <a:xfrm>
              <a:off x="11534873" y="601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a:extLst>
                <a:ext uri="{FF2B5EF4-FFF2-40B4-BE49-F238E27FC236}">
                  <a16:creationId xmlns:a16="http://schemas.microsoft.com/office/drawing/2014/main" id="{656F2431-C685-22AA-BC97-589A890F38A3}"/>
                </a:ext>
              </a:extLst>
            </p:cNvPr>
            <p:cNvSpPr/>
            <p:nvPr/>
          </p:nvSpPr>
          <p:spPr>
            <a:xfrm>
              <a:off x="11756965" y="6613751"/>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a:extLst>
                <a:ext uri="{FF2B5EF4-FFF2-40B4-BE49-F238E27FC236}">
                  <a16:creationId xmlns:a16="http://schemas.microsoft.com/office/drawing/2014/main" id="{F2837338-7819-CA06-B842-C3034BC4BDED}"/>
                </a:ext>
              </a:extLst>
            </p:cNvPr>
            <p:cNvSpPr/>
            <p:nvPr/>
          </p:nvSpPr>
          <p:spPr>
            <a:xfrm>
              <a:off x="11979057" y="601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40" name="グループ化 39">
            <a:extLst>
              <a:ext uri="{FF2B5EF4-FFF2-40B4-BE49-F238E27FC236}">
                <a16:creationId xmlns:a16="http://schemas.microsoft.com/office/drawing/2014/main" id="{4A5CA55D-75A6-7493-DF27-801C088077C7}"/>
              </a:ext>
            </a:extLst>
          </p:cNvPr>
          <p:cNvGrpSpPr/>
          <p:nvPr/>
        </p:nvGrpSpPr>
        <p:grpSpPr>
          <a:xfrm>
            <a:off x="-9149" y="0"/>
            <a:ext cx="666276" cy="6858000"/>
            <a:chOff x="-9149" y="0"/>
            <a:chExt cx="666276" cy="6858000"/>
          </a:xfrm>
        </p:grpSpPr>
        <p:sp>
          <p:nvSpPr>
            <p:cNvPr id="41" name="正方形/長方形 40">
              <a:extLst>
                <a:ext uri="{FF2B5EF4-FFF2-40B4-BE49-F238E27FC236}">
                  <a16:creationId xmlns:a16="http://schemas.microsoft.com/office/drawing/2014/main" id="{705EF7D4-D474-9216-4A80-331D8FC2BFAF}"/>
                </a:ext>
              </a:extLst>
            </p:cNvPr>
            <p:cNvSpPr/>
            <p:nvPr/>
          </p:nvSpPr>
          <p:spPr>
            <a:xfrm>
              <a:off x="-9149" y="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25C15DC9-A366-9570-BCF3-C0733A85EDFA}"/>
                </a:ext>
              </a:extLst>
            </p:cNvPr>
            <p:cNvSpPr/>
            <p:nvPr/>
          </p:nvSpPr>
          <p:spPr>
            <a:xfrm>
              <a:off x="212943" y="60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a:extLst>
                <a:ext uri="{FF2B5EF4-FFF2-40B4-BE49-F238E27FC236}">
                  <a16:creationId xmlns:a16="http://schemas.microsoft.com/office/drawing/2014/main" id="{ECB7B204-93EF-5C75-B9AF-B9B48FE83306}"/>
                </a:ext>
              </a:extLst>
            </p:cNvPr>
            <p:cNvSpPr/>
            <p:nvPr/>
          </p:nvSpPr>
          <p:spPr>
            <a:xfrm>
              <a:off x="435035" y="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1EF149B4-8603-0364-1F68-A908317DCADC}"/>
                </a:ext>
              </a:extLst>
            </p:cNvPr>
            <p:cNvSpPr/>
            <p:nvPr/>
          </p:nvSpPr>
          <p:spPr>
            <a:xfrm>
              <a:off x="-9149" y="120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正方形/長方形 44">
              <a:extLst>
                <a:ext uri="{FF2B5EF4-FFF2-40B4-BE49-F238E27FC236}">
                  <a16:creationId xmlns:a16="http://schemas.microsoft.com/office/drawing/2014/main" id="{81A2C2B1-956F-7D58-62E4-6EA761D42DC0}"/>
                </a:ext>
              </a:extLst>
            </p:cNvPr>
            <p:cNvSpPr/>
            <p:nvPr/>
          </p:nvSpPr>
          <p:spPr>
            <a:xfrm>
              <a:off x="212943" y="1803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9BB90423-DFEE-AFBF-A609-FBF3C78F02E1}"/>
                </a:ext>
              </a:extLst>
            </p:cNvPr>
            <p:cNvSpPr/>
            <p:nvPr/>
          </p:nvSpPr>
          <p:spPr>
            <a:xfrm>
              <a:off x="435035" y="120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正方形/長方形 46">
              <a:extLst>
                <a:ext uri="{FF2B5EF4-FFF2-40B4-BE49-F238E27FC236}">
                  <a16:creationId xmlns:a16="http://schemas.microsoft.com/office/drawing/2014/main" id="{EAD849B1-3F0F-840D-7C7F-94002217B7EC}"/>
                </a:ext>
              </a:extLst>
            </p:cNvPr>
            <p:cNvSpPr/>
            <p:nvPr/>
          </p:nvSpPr>
          <p:spPr>
            <a:xfrm>
              <a:off x="-9149" y="2405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正方形/長方形 47">
              <a:extLst>
                <a:ext uri="{FF2B5EF4-FFF2-40B4-BE49-F238E27FC236}">
                  <a16:creationId xmlns:a16="http://schemas.microsoft.com/office/drawing/2014/main" id="{0F4758AA-EB62-7CDD-9105-5949526E223B}"/>
                </a:ext>
              </a:extLst>
            </p:cNvPr>
            <p:cNvSpPr/>
            <p:nvPr/>
          </p:nvSpPr>
          <p:spPr>
            <a:xfrm>
              <a:off x="212943" y="3006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正方形/長方形 48">
              <a:extLst>
                <a:ext uri="{FF2B5EF4-FFF2-40B4-BE49-F238E27FC236}">
                  <a16:creationId xmlns:a16="http://schemas.microsoft.com/office/drawing/2014/main" id="{0128E598-9ACC-09E4-0976-E4A2F8C3B345}"/>
                </a:ext>
              </a:extLst>
            </p:cNvPr>
            <p:cNvSpPr/>
            <p:nvPr/>
          </p:nvSpPr>
          <p:spPr>
            <a:xfrm>
              <a:off x="435035" y="2405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正方形/長方形 49">
              <a:extLst>
                <a:ext uri="{FF2B5EF4-FFF2-40B4-BE49-F238E27FC236}">
                  <a16:creationId xmlns:a16="http://schemas.microsoft.com/office/drawing/2014/main" id="{80F5EBAC-A96B-1F46-0F74-D540EAFF365D}"/>
                </a:ext>
              </a:extLst>
            </p:cNvPr>
            <p:cNvSpPr/>
            <p:nvPr/>
          </p:nvSpPr>
          <p:spPr>
            <a:xfrm>
              <a:off x="-9149" y="3607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正方形/長方形 50">
              <a:extLst>
                <a:ext uri="{FF2B5EF4-FFF2-40B4-BE49-F238E27FC236}">
                  <a16:creationId xmlns:a16="http://schemas.microsoft.com/office/drawing/2014/main" id="{7C7F175B-2511-3A2C-8DDE-59EFFF7D12E6}"/>
                </a:ext>
              </a:extLst>
            </p:cNvPr>
            <p:cNvSpPr/>
            <p:nvPr/>
          </p:nvSpPr>
          <p:spPr>
            <a:xfrm>
              <a:off x="212943" y="4208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正方形/長方形 51">
              <a:extLst>
                <a:ext uri="{FF2B5EF4-FFF2-40B4-BE49-F238E27FC236}">
                  <a16:creationId xmlns:a16="http://schemas.microsoft.com/office/drawing/2014/main" id="{7620DB6F-D8C8-2CC4-478D-8024EAA51B68}"/>
                </a:ext>
              </a:extLst>
            </p:cNvPr>
            <p:cNvSpPr/>
            <p:nvPr/>
          </p:nvSpPr>
          <p:spPr>
            <a:xfrm>
              <a:off x="435035" y="3607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正方形/長方形 52">
              <a:extLst>
                <a:ext uri="{FF2B5EF4-FFF2-40B4-BE49-F238E27FC236}">
                  <a16:creationId xmlns:a16="http://schemas.microsoft.com/office/drawing/2014/main" id="{DF8A6BE8-9B61-F684-F884-36682B27DD53}"/>
                </a:ext>
              </a:extLst>
            </p:cNvPr>
            <p:cNvSpPr/>
            <p:nvPr/>
          </p:nvSpPr>
          <p:spPr>
            <a:xfrm>
              <a:off x="-9149" y="4810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正方形/長方形 53">
              <a:extLst>
                <a:ext uri="{FF2B5EF4-FFF2-40B4-BE49-F238E27FC236}">
                  <a16:creationId xmlns:a16="http://schemas.microsoft.com/office/drawing/2014/main" id="{7DCF9271-2302-79CD-B41B-5BE232BFD292}"/>
                </a:ext>
              </a:extLst>
            </p:cNvPr>
            <p:cNvSpPr/>
            <p:nvPr/>
          </p:nvSpPr>
          <p:spPr>
            <a:xfrm>
              <a:off x="212943" y="541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正方形/長方形 54">
              <a:extLst>
                <a:ext uri="{FF2B5EF4-FFF2-40B4-BE49-F238E27FC236}">
                  <a16:creationId xmlns:a16="http://schemas.microsoft.com/office/drawing/2014/main" id="{91564698-3E69-7B58-1586-AA9CAA6901D2}"/>
                </a:ext>
              </a:extLst>
            </p:cNvPr>
            <p:cNvSpPr/>
            <p:nvPr/>
          </p:nvSpPr>
          <p:spPr>
            <a:xfrm>
              <a:off x="435035" y="4810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正方形/長方形 55">
              <a:extLst>
                <a:ext uri="{FF2B5EF4-FFF2-40B4-BE49-F238E27FC236}">
                  <a16:creationId xmlns:a16="http://schemas.microsoft.com/office/drawing/2014/main" id="{9AC2C9B8-8B42-0FF8-BA59-BD3EBE2D4E7A}"/>
                </a:ext>
              </a:extLst>
            </p:cNvPr>
            <p:cNvSpPr/>
            <p:nvPr/>
          </p:nvSpPr>
          <p:spPr>
            <a:xfrm>
              <a:off x="-9149" y="601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正方形/長方形 56">
              <a:extLst>
                <a:ext uri="{FF2B5EF4-FFF2-40B4-BE49-F238E27FC236}">
                  <a16:creationId xmlns:a16="http://schemas.microsoft.com/office/drawing/2014/main" id="{5E67F70C-62E3-CDC7-FA22-D992D8C43B99}"/>
                </a:ext>
              </a:extLst>
            </p:cNvPr>
            <p:cNvSpPr/>
            <p:nvPr/>
          </p:nvSpPr>
          <p:spPr>
            <a:xfrm>
              <a:off x="212943" y="6613750"/>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8" name="正方形/長方形 57">
              <a:extLst>
                <a:ext uri="{FF2B5EF4-FFF2-40B4-BE49-F238E27FC236}">
                  <a16:creationId xmlns:a16="http://schemas.microsoft.com/office/drawing/2014/main" id="{08C6DB08-4461-7795-1C80-345A23087E43}"/>
                </a:ext>
              </a:extLst>
            </p:cNvPr>
            <p:cNvSpPr/>
            <p:nvPr/>
          </p:nvSpPr>
          <p:spPr>
            <a:xfrm>
              <a:off x="435035" y="601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59" name="テキスト ボックス 58">
            <a:extLst>
              <a:ext uri="{FF2B5EF4-FFF2-40B4-BE49-F238E27FC236}">
                <a16:creationId xmlns:a16="http://schemas.microsoft.com/office/drawing/2014/main" id="{CDE4FD15-5E02-5294-5803-906D901CDFC4}"/>
              </a:ext>
            </a:extLst>
          </p:cNvPr>
          <p:cNvSpPr txBox="1"/>
          <p:nvPr/>
        </p:nvSpPr>
        <p:spPr>
          <a:xfrm>
            <a:off x="771244" y="6366443"/>
            <a:ext cx="10506811" cy="492443"/>
          </a:xfrm>
          <a:prstGeom prst="rect">
            <a:avLst/>
          </a:prstGeom>
          <a:noFill/>
        </p:spPr>
        <p:txBody>
          <a:bodyPr wrap="square" rtlCol="0">
            <a:spAutoFit/>
          </a:bodyPr>
          <a:lstStyle/>
          <a:p>
            <a:pPr algn="r"/>
            <a:r>
              <a:rPr kumimoji="1" lang="en-US" altLang="ja-JP" sz="1300" dirty="0">
                <a:latin typeface="+mn-ea"/>
              </a:rPr>
              <a:t>NICE: Violence and aggression: short-term management in mental health,</a:t>
            </a:r>
            <a:r>
              <a:rPr lang="ja-JP" altLang="en-US" sz="1300" dirty="0">
                <a:latin typeface="+mn-ea"/>
              </a:rPr>
              <a:t> </a:t>
            </a:r>
            <a:r>
              <a:rPr kumimoji="1" lang="en-US" altLang="ja-JP" sz="1300" dirty="0">
                <a:latin typeface="+mn-ea"/>
              </a:rPr>
              <a:t>health and community settings, NICE guideline[NG10], 2015</a:t>
            </a:r>
          </a:p>
          <a:p>
            <a:pPr algn="r"/>
            <a:r>
              <a:rPr kumimoji="1" lang="ja-JP" altLang="en-US" sz="1300" dirty="0">
                <a:latin typeface="+mn-ea"/>
              </a:rPr>
              <a:t>日本精神科救急学会：精神科救急医療ガイドライン，</a:t>
            </a:r>
            <a:r>
              <a:rPr kumimoji="1" lang="en-US" altLang="ja-JP" sz="1300" dirty="0">
                <a:latin typeface="+mn-ea"/>
              </a:rPr>
              <a:t>2022</a:t>
            </a:r>
            <a:r>
              <a:rPr kumimoji="1" lang="ja-JP" altLang="en-US" sz="1300" dirty="0">
                <a:latin typeface="+mn-ea"/>
              </a:rPr>
              <a:t>版</a:t>
            </a:r>
          </a:p>
        </p:txBody>
      </p:sp>
      <p:sp>
        <p:nvSpPr>
          <p:cNvPr id="2" name="四角形: 角を丸くする 1">
            <a:extLst>
              <a:ext uri="{FF2B5EF4-FFF2-40B4-BE49-F238E27FC236}">
                <a16:creationId xmlns:a16="http://schemas.microsoft.com/office/drawing/2014/main" id="{992F4A70-FB48-8F7A-05C9-2EAB6551D369}"/>
              </a:ext>
            </a:extLst>
          </p:cNvPr>
          <p:cNvSpPr/>
          <p:nvPr/>
        </p:nvSpPr>
        <p:spPr>
          <a:xfrm>
            <a:off x="983357" y="1813556"/>
            <a:ext cx="10225286" cy="841392"/>
          </a:xfrm>
          <a:prstGeom prst="roundRect">
            <a:avLst/>
          </a:prstGeom>
          <a:solidFill>
            <a:schemeClr val="tx2">
              <a:lumMod val="10000"/>
              <a:lumOff val="90000"/>
            </a:schemeClr>
          </a:solidFill>
          <a:ln w="12700">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solidFill>
                  <a:schemeClr val="tx1"/>
                </a:solidFill>
                <a:latin typeface="+mn-ea"/>
              </a:rPr>
              <a:t>外見や会話の変化</a:t>
            </a:r>
          </a:p>
        </p:txBody>
      </p:sp>
      <p:pic>
        <p:nvPicPr>
          <p:cNvPr id="67" name="7">
            <a:hlinkClick r:id="" action="ppaction://media"/>
            <a:extLst>
              <a:ext uri="{FF2B5EF4-FFF2-40B4-BE49-F238E27FC236}">
                <a16:creationId xmlns:a16="http://schemas.microsoft.com/office/drawing/2014/main" id="{3F06F0F7-5AAE-1F72-CC73-B95E9889CF5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7691" y="6120320"/>
            <a:ext cx="609600" cy="609600"/>
          </a:xfrm>
          <a:prstGeom prst="rect">
            <a:avLst/>
          </a:prstGeom>
        </p:spPr>
      </p:pic>
      <p:sp>
        <p:nvSpPr>
          <p:cNvPr id="11" name="テキスト ボックス 10">
            <a:extLst>
              <a:ext uri="{FF2B5EF4-FFF2-40B4-BE49-F238E27FC236}">
                <a16:creationId xmlns:a16="http://schemas.microsoft.com/office/drawing/2014/main" id="{2E24D6BC-7CA1-370F-6A38-3DE74E85CDF7}"/>
              </a:ext>
            </a:extLst>
          </p:cNvPr>
          <p:cNvSpPr txBox="1"/>
          <p:nvPr/>
        </p:nvSpPr>
        <p:spPr>
          <a:xfrm>
            <a:off x="3025765" y="705174"/>
            <a:ext cx="8464722" cy="615553"/>
          </a:xfrm>
          <a:prstGeom prst="rect">
            <a:avLst/>
          </a:prstGeom>
          <a:noFill/>
        </p:spPr>
        <p:txBody>
          <a:bodyPr wrap="square" rtlCol="0">
            <a:spAutoFit/>
          </a:bodyPr>
          <a:lstStyle/>
          <a:p>
            <a:r>
              <a:rPr kumimoji="1" lang="ja-JP" altLang="en-US" sz="3400" dirty="0"/>
              <a:t>興奮、苛立ち、怒り、攻撃性の初期兆候</a:t>
            </a:r>
          </a:p>
        </p:txBody>
      </p:sp>
      <p:sp>
        <p:nvSpPr>
          <p:cNvPr id="12" name="四角形: 角を丸くする 11">
            <a:extLst>
              <a:ext uri="{FF2B5EF4-FFF2-40B4-BE49-F238E27FC236}">
                <a16:creationId xmlns:a16="http://schemas.microsoft.com/office/drawing/2014/main" id="{D9363F8E-B6B8-CE8F-7063-0F08C1845356}"/>
              </a:ext>
            </a:extLst>
          </p:cNvPr>
          <p:cNvSpPr/>
          <p:nvPr/>
        </p:nvSpPr>
        <p:spPr>
          <a:xfrm>
            <a:off x="1109428" y="617061"/>
            <a:ext cx="1777010" cy="711428"/>
          </a:xfrm>
          <a:prstGeom prst="roundRect">
            <a:avLst/>
          </a:prstGeom>
          <a:solidFill>
            <a:schemeClr val="tx2">
              <a:lumMod val="10000"/>
              <a:lumOff val="90000"/>
            </a:schemeClr>
          </a:solidFill>
          <a:ln w="19050">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3" name="テキスト ボックス 12">
            <a:extLst>
              <a:ext uri="{FF2B5EF4-FFF2-40B4-BE49-F238E27FC236}">
                <a16:creationId xmlns:a16="http://schemas.microsoft.com/office/drawing/2014/main" id="{E6B7CC34-CDA6-3BE4-E460-77B83C9CF915}"/>
              </a:ext>
            </a:extLst>
          </p:cNvPr>
          <p:cNvSpPr txBox="1"/>
          <p:nvPr/>
        </p:nvSpPr>
        <p:spPr>
          <a:xfrm>
            <a:off x="1487134" y="705174"/>
            <a:ext cx="1354918" cy="584775"/>
          </a:xfrm>
          <a:prstGeom prst="rect">
            <a:avLst/>
          </a:prstGeom>
          <a:noFill/>
        </p:spPr>
        <p:txBody>
          <a:bodyPr wrap="square" rtlCol="0">
            <a:spAutoFit/>
          </a:bodyPr>
          <a:lstStyle/>
          <a:p>
            <a:r>
              <a:rPr kumimoji="1" lang="ja-JP" altLang="en-US" sz="3200" dirty="0">
                <a:latin typeface="+mn-ea"/>
              </a:rPr>
              <a:t>観察</a:t>
            </a:r>
          </a:p>
        </p:txBody>
      </p:sp>
      <p:cxnSp>
        <p:nvCxnSpPr>
          <p:cNvPr id="26" name="直線コネクタ 25">
            <a:extLst>
              <a:ext uri="{FF2B5EF4-FFF2-40B4-BE49-F238E27FC236}">
                <a16:creationId xmlns:a16="http://schemas.microsoft.com/office/drawing/2014/main" id="{AE7868A8-091C-8B6A-7A37-8A633ADD9C97}"/>
              </a:ext>
            </a:extLst>
          </p:cNvPr>
          <p:cNvCxnSpPr>
            <a:cxnSpLocks/>
          </p:cNvCxnSpPr>
          <p:nvPr/>
        </p:nvCxnSpPr>
        <p:spPr>
          <a:xfrm>
            <a:off x="2796681" y="1328489"/>
            <a:ext cx="8210843" cy="0"/>
          </a:xfrm>
          <a:prstGeom prst="line">
            <a:avLst/>
          </a:prstGeom>
          <a:ln>
            <a:solidFill>
              <a:schemeClr val="tx2">
                <a:lumMod val="25000"/>
                <a:lumOff val="75000"/>
              </a:schemeClr>
            </a:solidFill>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140702045"/>
      </p:ext>
    </p:extLst>
  </p:cSld>
  <p:clrMapOvr>
    <a:masterClrMapping/>
  </p:clrMapOvr>
  <mc:AlternateContent xmlns:mc="http://schemas.openxmlformats.org/markup-compatibility/2006" xmlns:p14="http://schemas.microsoft.com/office/powerpoint/2010/main">
    <mc:Choice Requires="p14">
      <p:transition spd="slow" p14:dur="2000" advTm="36900"/>
    </mc:Choice>
    <mc:Fallback xmlns="">
      <p:transition spd="slow" advTm="369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6383" fill="hold"/>
                                        <p:tgtEl>
                                          <p:spTgt spid="6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7"/>
                </p:tgtEl>
              </p:cMediaNode>
            </p:audio>
          </p:childTnLst>
        </p:cTn>
      </p:par>
    </p:tnLst>
  </p:timing>
  <p:extLst>
    <p:ext uri="{E180D4A7-C9FB-4DFB-919C-405C955672EB}">
      <p14:showEvtLst xmlns:p14="http://schemas.microsoft.com/office/powerpoint/2010/main">
        <p14:playEvt time="7" objId="67"/>
        <p14:stopEvt time="36392" objId="67"/>
      </p14:showEvtLst>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DE0B09-EF48-DA3F-311D-DAD0C54F0A00}"/>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DB36E4E2-06BA-C4B3-B297-8EA0CBB9D0B8}"/>
              </a:ext>
            </a:extLst>
          </p:cNvPr>
          <p:cNvSpPr/>
          <p:nvPr/>
        </p:nvSpPr>
        <p:spPr>
          <a:xfrm>
            <a:off x="995682" y="2583849"/>
            <a:ext cx="3294398" cy="841392"/>
          </a:xfrm>
          <a:prstGeom prst="rect">
            <a:avLst/>
          </a:prstGeom>
          <a:solidFill>
            <a:schemeClr val="accent4">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400" dirty="0">
                <a:solidFill>
                  <a:schemeClr val="tx1"/>
                </a:solidFill>
                <a:effectLst>
                  <a:glow rad="457200">
                    <a:schemeClr val="bg1">
                      <a:alpha val="0"/>
                    </a:schemeClr>
                  </a:glow>
                </a:effectLst>
              </a:rPr>
              <a:t>落ち着きがない</a:t>
            </a:r>
          </a:p>
        </p:txBody>
      </p:sp>
      <p:sp>
        <p:nvSpPr>
          <p:cNvPr id="11" name="正方形/長方形 10">
            <a:extLst>
              <a:ext uri="{FF2B5EF4-FFF2-40B4-BE49-F238E27FC236}">
                <a16:creationId xmlns:a16="http://schemas.microsoft.com/office/drawing/2014/main" id="{313F3067-188C-19C1-ED8E-226D6120C136}"/>
              </a:ext>
            </a:extLst>
          </p:cNvPr>
          <p:cNvSpPr/>
          <p:nvPr/>
        </p:nvSpPr>
        <p:spPr>
          <a:xfrm>
            <a:off x="995682" y="3490553"/>
            <a:ext cx="3294398" cy="841392"/>
          </a:xfrm>
          <a:prstGeom prst="rect">
            <a:avLst/>
          </a:prstGeom>
          <a:solidFill>
            <a:schemeClr val="accent4">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400" dirty="0">
                <a:solidFill>
                  <a:schemeClr val="tx1"/>
                </a:solidFill>
                <a:effectLst>
                  <a:glow rad="457200">
                    <a:schemeClr val="bg1">
                      <a:alpha val="0"/>
                    </a:schemeClr>
                  </a:glow>
                </a:effectLst>
              </a:rPr>
              <a:t>立ちはだかる</a:t>
            </a:r>
          </a:p>
        </p:txBody>
      </p:sp>
      <p:sp>
        <p:nvSpPr>
          <p:cNvPr id="15" name="正方形/長方形 14">
            <a:extLst>
              <a:ext uri="{FF2B5EF4-FFF2-40B4-BE49-F238E27FC236}">
                <a16:creationId xmlns:a16="http://schemas.microsoft.com/office/drawing/2014/main" id="{518F11F8-690C-5F2B-C2CF-53468BD3BB13}"/>
              </a:ext>
            </a:extLst>
          </p:cNvPr>
          <p:cNvSpPr/>
          <p:nvPr/>
        </p:nvSpPr>
        <p:spPr>
          <a:xfrm>
            <a:off x="995682" y="4398392"/>
            <a:ext cx="3294398" cy="841392"/>
          </a:xfrm>
          <a:prstGeom prst="rect">
            <a:avLst/>
          </a:prstGeom>
          <a:solidFill>
            <a:schemeClr val="accent4">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400" dirty="0">
                <a:solidFill>
                  <a:schemeClr val="tx1"/>
                </a:solidFill>
                <a:effectLst>
                  <a:glow rad="457200">
                    <a:schemeClr val="bg1">
                      <a:alpha val="0"/>
                    </a:schemeClr>
                  </a:glow>
                </a:effectLst>
              </a:rPr>
              <a:t>にじり寄る</a:t>
            </a:r>
          </a:p>
        </p:txBody>
      </p:sp>
      <p:sp>
        <p:nvSpPr>
          <p:cNvPr id="16" name="正方形/長方形 15">
            <a:extLst>
              <a:ext uri="{FF2B5EF4-FFF2-40B4-BE49-F238E27FC236}">
                <a16:creationId xmlns:a16="http://schemas.microsoft.com/office/drawing/2014/main" id="{DC3E46D3-5D50-53CF-2F2A-91F711FDDFA9}"/>
              </a:ext>
            </a:extLst>
          </p:cNvPr>
          <p:cNvSpPr/>
          <p:nvPr/>
        </p:nvSpPr>
        <p:spPr>
          <a:xfrm>
            <a:off x="995682" y="5305096"/>
            <a:ext cx="3294398" cy="841392"/>
          </a:xfrm>
          <a:prstGeom prst="rect">
            <a:avLst/>
          </a:prstGeom>
          <a:solidFill>
            <a:schemeClr val="accent4">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400" dirty="0">
                <a:solidFill>
                  <a:schemeClr val="tx1"/>
                </a:solidFill>
                <a:effectLst>
                  <a:glow rad="457200">
                    <a:schemeClr val="bg1">
                      <a:alpha val="0"/>
                    </a:schemeClr>
                  </a:glow>
                </a:effectLst>
              </a:rPr>
              <a:t>同じことを繰り返す</a:t>
            </a:r>
          </a:p>
        </p:txBody>
      </p:sp>
      <p:sp>
        <p:nvSpPr>
          <p:cNvPr id="17" name="正方形/長方形 16">
            <a:extLst>
              <a:ext uri="{FF2B5EF4-FFF2-40B4-BE49-F238E27FC236}">
                <a16:creationId xmlns:a16="http://schemas.microsoft.com/office/drawing/2014/main" id="{C9FB604D-6AC5-C69C-5609-9B5151E28B2B}"/>
              </a:ext>
            </a:extLst>
          </p:cNvPr>
          <p:cNvSpPr/>
          <p:nvPr/>
        </p:nvSpPr>
        <p:spPr>
          <a:xfrm>
            <a:off x="4461126" y="3490553"/>
            <a:ext cx="3294398" cy="841392"/>
          </a:xfrm>
          <a:prstGeom prst="rect">
            <a:avLst/>
          </a:prstGeom>
          <a:solidFill>
            <a:schemeClr val="accent4">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400" dirty="0">
                <a:solidFill>
                  <a:schemeClr val="tx1"/>
                </a:solidFill>
                <a:effectLst>
                  <a:glow rad="457200">
                    <a:schemeClr val="bg1">
                      <a:alpha val="0"/>
                    </a:schemeClr>
                  </a:glow>
                </a:effectLst>
              </a:rPr>
              <a:t>物にあたる</a:t>
            </a:r>
          </a:p>
        </p:txBody>
      </p:sp>
      <p:sp>
        <p:nvSpPr>
          <p:cNvPr id="22" name="正方形/長方形 21">
            <a:extLst>
              <a:ext uri="{FF2B5EF4-FFF2-40B4-BE49-F238E27FC236}">
                <a16:creationId xmlns:a16="http://schemas.microsoft.com/office/drawing/2014/main" id="{03677AA9-FFFD-6D4E-59E7-F25B48D2A8BA}"/>
              </a:ext>
            </a:extLst>
          </p:cNvPr>
          <p:cNvSpPr/>
          <p:nvPr/>
        </p:nvSpPr>
        <p:spPr>
          <a:xfrm>
            <a:off x="4448801" y="2558773"/>
            <a:ext cx="3294398" cy="841392"/>
          </a:xfrm>
          <a:prstGeom prst="rect">
            <a:avLst/>
          </a:prstGeom>
          <a:solidFill>
            <a:schemeClr val="accent4">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400" dirty="0">
                <a:solidFill>
                  <a:schemeClr val="tx1"/>
                </a:solidFill>
                <a:effectLst>
                  <a:glow rad="457200">
                    <a:schemeClr val="bg1">
                      <a:alpha val="0"/>
                    </a:schemeClr>
                  </a:glow>
                </a:effectLst>
              </a:rPr>
              <a:t>急な行動</a:t>
            </a:r>
          </a:p>
        </p:txBody>
      </p:sp>
      <p:sp>
        <p:nvSpPr>
          <p:cNvPr id="23" name="正方形/長方形 22">
            <a:extLst>
              <a:ext uri="{FF2B5EF4-FFF2-40B4-BE49-F238E27FC236}">
                <a16:creationId xmlns:a16="http://schemas.microsoft.com/office/drawing/2014/main" id="{0AC2C589-07CC-CEB2-D035-A631F5CB2D96}"/>
              </a:ext>
            </a:extLst>
          </p:cNvPr>
          <p:cNvSpPr/>
          <p:nvPr/>
        </p:nvSpPr>
        <p:spPr>
          <a:xfrm>
            <a:off x="4461126" y="4398392"/>
            <a:ext cx="3294398" cy="841392"/>
          </a:xfrm>
          <a:prstGeom prst="rect">
            <a:avLst/>
          </a:prstGeom>
          <a:solidFill>
            <a:schemeClr val="accent4">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400" dirty="0">
                <a:solidFill>
                  <a:schemeClr val="tx1"/>
                </a:solidFill>
                <a:effectLst>
                  <a:glow rad="457200">
                    <a:schemeClr val="bg1">
                      <a:alpha val="0"/>
                    </a:schemeClr>
                  </a:glow>
                </a:effectLst>
              </a:rPr>
              <a:t>付きまとい</a:t>
            </a:r>
          </a:p>
        </p:txBody>
      </p:sp>
      <p:sp>
        <p:nvSpPr>
          <p:cNvPr id="25" name="正方形/長方形 24">
            <a:extLst>
              <a:ext uri="{FF2B5EF4-FFF2-40B4-BE49-F238E27FC236}">
                <a16:creationId xmlns:a16="http://schemas.microsoft.com/office/drawing/2014/main" id="{598C9B00-5AEA-68BC-842C-39FD2EC46CB1}"/>
              </a:ext>
            </a:extLst>
          </p:cNvPr>
          <p:cNvSpPr/>
          <p:nvPr/>
        </p:nvSpPr>
        <p:spPr>
          <a:xfrm>
            <a:off x="7926570" y="2554743"/>
            <a:ext cx="3294398" cy="841392"/>
          </a:xfrm>
          <a:prstGeom prst="rect">
            <a:avLst/>
          </a:prstGeom>
          <a:solidFill>
            <a:schemeClr val="accent4">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400" dirty="0">
                <a:solidFill>
                  <a:schemeClr val="tx1"/>
                </a:solidFill>
                <a:effectLst>
                  <a:glow rad="457200">
                    <a:schemeClr val="bg1">
                      <a:alpha val="0"/>
                    </a:schemeClr>
                  </a:glow>
                </a:effectLst>
              </a:rPr>
              <a:t>歩き回る</a:t>
            </a:r>
          </a:p>
        </p:txBody>
      </p:sp>
      <p:sp>
        <p:nvSpPr>
          <p:cNvPr id="32" name="正方形/長方形 31">
            <a:extLst>
              <a:ext uri="{FF2B5EF4-FFF2-40B4-BE49-F238E27FC236}">
                <a16:creationId xmlns:a16="http://schemas.microsoft.com/office/drawing/2014/main" id="{A9C0EC0B-B68D-53B8-8B7C-5FDDDEDE0E6D}"/>
              </a:ext>
            </a:extLst>
          </p:cNvPr>
          <p:cNvSpPr/>
          <p:nvPr/>
        </p:nvSpPr>
        <p:spPr>
          <a:xfrm>
            <a:off x="4461126" y="5314499"/>
            <a:ext cx="3294398" cy="841392"/>
          </a:xfrm>
          <a:prstGeom prst="rect">
            <a:avLst/>
          </a:prstGeom>
          <a:solidFill>
            <a:schemeClr val="accent4">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400" dirty="0">
                <a:solidFill>
                  <a:schemeClr val="tx1"/>
                </a:solidFill>
                <a:effectLst>
                  <a:glow rad="457200">
                    <a:schemeClr val="bg1">
                      <a:alpha val="0"/>
                    </a:schemeClr>
                  </a:glow>
                </a:effectLst>
              </a:rPr>
              <a:t>その人らしくなくなる</a:t>
            </a:r>
          </a:p>
        </p:txBody>
      </p:sp>
      <p:sp>
        <p:nvSpPr>
          <p:cNvPr id="33" name="正方形/長方形 32">
            <a:extLst>
              <a:ext uri="{FF2B5EF4-FFF2-40B4-BE49-F238E27FC236}">
                <a16:creationId xmlns:a16="http://schemas.microsoft.com/office/drawing/2014/main" id="{5464F961-0374-E015-C588-8EF85908AB57}"/>
              </a:ext>
            </a:extLst>
          </p:cNvPr>
          <p:cNvSpPr/>
          <p:nvPr/>
        </p:nvSpPr>
        <p:spPr>
          <a:xfrm>
            <a:off x="7926570" y="3490553"/>
            <a:ext cx="3294398" cy="841392"/>
          </a:xfrm>
          <a:prstGeom prst="rect">
            <a:avLst/>
          </a:prstGeom>
          <a:solidFill>
            <a:schemeClr val="accent4">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400" dirty="0">
                <a:solidFill>
                  <a:schemeClr val="tx1"/>
                </a:solidFill>
                <a:effectLst>
                  <a:glow rad="457200">
                    <a:schemeClr val="bg1">
                      <a:alpha val="0"/>
                    </a:schemeClr>
                  </a:glow>
                </a:effectLst>
              </a:rPr>
              <a:t>挑発・脅し</a:t>
            </a:r>
          </a:p>
        </p:txBody>
      </p:sp>
      <p:sp>
        <p:nvSpPr>
          <p:cNvPr id="34" name="正方形/長方形 33">
            <a:extLst>
              <a:ext uri="{FF2B5EF4-FFF2-40B4-BE49-F238E27FC236}">
                <a16:creationId xmlns:a16="http://schemas.microsoft.com/office/drawing/2014/main" id="{8333931E-1349-3E8C-5E05-1922073CDFE3}"/>
              </a:ext>
            </a:extLst>
          </p:cNvPr>
          <p:cNvSpPr/>
          <p:nvPr/>
        </p:nvSpPr>
        <p:spPr>
          <a:xfrm>
            <a:off x="7938895" y="4398392"/>
            <a:ext cx="3294398" cy="841392"/>
          </a:xfrm>
          <a:prstGeom prst="rect">
            <a:avLst/>
          </a:prstGeom>
          <a:solidFill>
            <a:schemeClr val="accent4">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400" dirty="0">
                <a:solidFill>
                  <a:schemeClr val="tx1"/>
                </a:solidFill>
                <a:effectLst>
                  <a:glow rad="457200">
                    <a:schemeClr val="bg1">
                      <a:alpha val="0"/>
                    </a:schemeClr>
                  </a:glow>
                </a:effectLst>
              </a:rPr>
              <a:t>乱暴な態度</a:t>
            </a:r>
          </a:p>
        </p:txBody>
      </p:sp>
      <p:sp>
        <p:nvSpPr>
          <p:cNvPr id="35" name="正方形/長方形 34">
            <a:extLst>
              <a:ext uri="{FF2B5EF4-FFF2-40B4-BE49-F238E27FC236}">
                <a16:creationId xmlns:a16="http://schemas.microsoft.com/office/drawing/2014/main" id="{2C27AF60-D1E7-AA7B-05DF-22B129E2DE0F}"/>
              </a:ext>
            </a:extLst>
          </p:cNvPr>
          <p:cNvSpPr/>
          <p:nvPr/>
        </p:nvSpPr>
        <p:spPr>
          <a:xfrm>
            <a:off x="7938895" y="5305096"/>
            <a:ext cx="3294398" cy="841392"/>
          </a:xfrm>
          <a:prstGeom prst="rect">
            <a:avLst/>
          </a:prstGeom>
          <a:solidFill>
            <a:schemeClr val="accent4">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400" dirty="0">
                <a:solidFill>
                  <a:schemeClr val="tx1"/>
                </a:solidFill>
                <a:effectLst>
                  <a:glow rad="457200">
                    <a:schemeClr val="bg1">
                      <a:alpha val="0"/>
                    </a:schemeClr>
                  </a:glow>
                </a:effectLst>
              </a:rPr>
              <a:t>いつもと違う言動</a:t>
            </a:r>
          </a:p>
        </p:txBody>
      </p:sp>
      <p:sp>
        <p:nvSpPr>
          <p:cNvPr id="8" name="テキスト ボックス 7">
            <a:extLst>
              <a:ext uri="{FF2B5EF4-FFF2-40B4-BE49-F238E27FC236}">
                <a16:creationId xmlns:a16="http://schemas.microsoft.com/office/drawing/2014/main" id="{008E3490-D2B8-9EEB-17D3-C674171E4225}"/>
              </a:ext>
            </a:extLst>
          </p:cNvPr>
          <p:cNvSpPr txBox="1"/>
          <p:nvPr/>
        </p:nvSpPr>
        <p:spPr>
          <a:xfrm>
            <a:off x="771244" y="6366443"/>
            <a:ext cx="10506811" cy="492443"/>
          </a:xfrm>
          <a:prstGeom prst="rect">
            <a:avLst/>
          </a:prstGeom>
          <a:noFill/>
        </p:spPr>
        <p:txBody>
          <a:bodyPr wrap="square" rtlCol="0">
            <a:spAutoFit/>
          </a:bodyPr>
          <a:lstStyle/>
          <a:p>
            <a:pPr algn="r"/>
            <a:r>
              <a:rPr kumimoji="1" lang="en-US" altLang="ja-JP" sz="1300" dirty="0">
                <a:latin typeface="+mn-ea"/>
              </a:rPr>
              <a:t>NICE: Violence and aggression: short-term management in mental health,</a:t>
            </a:r>
            <a:r>
              <a:rPr lang="ja-JP" altLang="en-US" sz="1300" dirty="0">
                <a:latin typeface="+mn-ea"/>
              </a:rPr>
              <a:t> </a:t>
            </a:r>
            <a:r>
              <a:rPr kumimoji="1" lang="en-US" altLang="ja-JP" sz="1300" dirty="0">
                <a:latin typeface="+mn-ea"/>
              </a:rPr>
              <a:t>health and community settings, NICE guideline[NG10], 2015</a:t>
            </a:r>
          </a:p>
          <a:p>
            <a:pPr algn="r"/>
            <a:r>
              <a:rPr kumimoji="1" lang="ja-JP" altLang="en-US" sz="1300" dirty="0">
                <a:latin typeface="+mn-ea"/>
              </a:rPr>
              <a:t>日本精神科救急学会：精神科救急医療ガイドライン，</a:t>
            </a:r>
            <a:r>
              <a:rPr kumimoji="1" lang="en-US" altLang="ja-JP" sz="1300" dirty="0">
                <a:latin typeface="+mn-ea"/>
              </a:rPr>
              <a:t>2022</a:t>
            </a:r>
            <a:r>
              <a:rPr kumimoji="1" lang="ja-JP" altLang="en-US" sz="1300" dirty="0">
                <a:latin typeface="+mn-ea"/>
              </a:rPr>
              <a:t>版</a:t>
            </a:r>
          </a:p>
        </p:txBody>
      </p:sp>
      <p:grpSp>
        <p:nvGrpSpPr>
          <p:cNvPr id="10" name="グループ化 9">
            <a:extLst>
              <a:ext uri="{FF2B5EF4-FFF2-40B4-BE49-F238E27FC236}">
                <a16:creationId xmlns:a16="http://schemas.microsoft.com/office/drawing/2014/main" id="{59725C6C-DC8E-F52B-DF51-53EEA04F5BBC}"/>
              </a:ext>
            </a:extLst>
          </p:cNvPr>
          <p:cNvGrpSpPr/>
          <p:nvPr/>
        </p:nvGrpSpPr>
        <p:grpSpPr>
          <a:xfrm>
            <a:off x="11534873" y="1"/>
            <a:ext cx="666276" cy="6858000"/>
            <a:chOff x="11534873" y="1"/>
            <a:chExt cx="666276" cy="6858000"/>
          </a:xfrm>
        </p:grpSpPr>
        <p:sp>
          <p:nvSpPr>
            <p:cNvPr id="13" name="正方形/長方形 12">
              <a:extLst>
                <a:ext uri="{FF2B5EF4-FFF2-40B4-BE49-F238E27FC236}">
                  <a16:creationId xmlns:a16="http://schemas.microsoft.com/office/drawing/2014/main" id="{C59DF87E-9CCE-5F36-B17E-CF5B39D4AAFE}"/>
                </a:ext>
              </a:extLst>
            </p:cNvPr>
            <p:cNvSpPr/>
            <p:nvPr/>
          </p:nvSpPr>
          <p:spPr>
            <a:xfrm>
              <a:off x="11534873" y="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7AA8EF49-2671-EA0C-917A-D4CE56104E6B}"/>
                </a:ext>
              </a:extLst>
            </p:cNvPr>
            <p:cNvSpPr/>
            <p:nvPr/>
          </p:nvSpPr>
          <p:spPr>
            <a:xfrm>
              <a:off x="11756965" y="60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C7FE1F4E-9704-1252-EBA8-25DD62340B55}"/>
                </a:ext>
              </a:extLst>
            </p:cNvPr>
            <p:cNvSpPr/>
            <p:nvPr/>
          </p:nvSpPr>
          <p:spPr>
            <a:xfrm>
              <a:off x="11979057" y="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74198B70-6A78-13E7-86B2-B795F13B6E09}"/>
                </a:ext>
              </a:extLst>
            </p:cNvPr>
            <p:cNvSpPr/>
            <p:nvPr/>
          </p:nvSpPr>
          <p:spPr>
            <a:xfrm>
              <a:off x="11534873" y="120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AB297942-C7AB-49E7-50E9-C97602DC71E1}"/>
                </a:ext>
              </a:extLst>
            </p:cNvPr>
            <p:cNvSpPr/>
            <p:nvPr/>
          </p:nvSpPr>
          <p:spPr>
            <a:xfrm>
              <a:off x="11756965" y="1803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BADC2EA8-179B-F3CA-AA09-2D10C4738E61}"/>
                </a:ext>
              </a:extLst>
            </p:cNvPr>
            <p:cNvSpPr/>
            <p:nvPr/>
          </p:nvSpPr>
          <p:spPr>
            <a:xfrm>
              <a:off x="11979057" y="120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30E2E22D-B919-5E61-72CA-BAD666F477BC}"/>
                </a:ext>
              </a:extLst>
            </p:cNvPr>
            <p:cNvSpPr/>
            <p:nvPr/>
          </p:nvSpPr>
          <p:spPr>
            <a:xfrm>
              <a:off x="11534873" y="2405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603AD80D-205A-C58C-EA2F-8D70E0949B48}"/>
                </a:ext>
              </a:extLst>
            </p:cNvPr>
            <p:cNvSpPr/>
            <p:nvPr/>
          </p:nvSpPr>
          <p:spPr>
            <a:xfrm>
              <a:off x="11756965" y="3006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a:extLst>
                <a:ext uri="{FF2B5EF4-FFF2-40B4-BE49-F238E27FC236}">
                  <a16:creationId xmlns:a16="http://schemas.microsoft.com/office/drawing/2014/main" id="{F200D6F2-04CC-D37A-0D41-7812EF4C768E}"/>
                </a:ext>
              </a:extLst>
            </p:cNvPr>
            <p:cNvSpPr/>
            <p:nvPr/>
          </p:nvSpPr>
          <p:spPr>
            <a:xfrm>
              <a:off x="11979057" y="2405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a:extLst>
                <a:ext uri="{FF2B5EF4-FFF2-40B4-BE49-F238E27FC236}">
                  <a16:creationId xmlns:a16="http://schemas.microsoft.com/office/drawing/2014/main" id="{A20F6026-63C9-126B-0965-026041212F59}"/>
                </a:ext>
              </a:extLst>
            </p:cNvPr>
            <p:cNvSpPr/>
            <p:nvPr/>
          </p:nvSpPr>
          <p:spPr>
            <a:xfrm>
              <a:off x="11534873" y="3607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正方形/長方形 29">
              <a:extLst>
                <a:ext uri="{FF2B5EF4-FFF2-40B4-BE49-F238E27FC236}">
                  <a16:creationId xmlns:a16="http://schemas.microsoft.com/office/drawing/2014/main" id="{A6F18A37-9997-161C-E119-15889553374C}"/>
                </a:ext>
              </a:extLst>
            </p:cNvPr>
            <p:cNvSpPr/>
            <p:nvPr/>
          </p:nvSpPr>
          <p:spPr>
            <a:xfrm>
              <a:off x="11756965" y="4208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EEEC16D4-A985-5597-5106-F68539E70CC0}"/>
                </a:ext>
              </a:extLst>
            </p:cNvPr>
            <p:cNvSpPr/>
            <p:nvPr/>
          </p:nvSpPr>
          <p:spPr>
            <a:xfrm>
              <a:off x="11979057" y="3607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a:extLst>
                <a:ext uri="{FF2B5EF4-FFF2-40B4-BE49-F238E27FC236}">
                  <a16:creationId xmlns:a16="http://schemas.microsoft.com/office/drawing/2014/main" id="{4A308C64-182C-12F0-F591-49E063989417}"/>
                </a:ext>
              </a:extLst>
            </p:cNvPr>
            <p:cNvSpPr/>
            <p:nvPr/>
          </p:nvSpPr>
          <p:spPr>
            <a:xfrm>
              <a:off x="11534873" y="4810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a:extLst>
                <a:ext uri="{FF2B5EF4-FFF2-40B4-BE49-F238E27FC236}">
                  <a16:creationId xmlns:a16="http://schemas.microsoft.com/office/drawing/2014/main" id="{DBF11B9B-4BC5-5AB4-4184-3C57D6898F45}"/>
                </a:ext>
              </a:extLst>
            </p:cNvPr>
            <p:cNvSpPr/>
            <p:nvPr/>
          </p:nvSpPr>
          <p:spPr>
            <a:xfrm>
              <a:off x="11756965" y="541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a:extLst>
                <a:ext uri="{FF2B5EF4-FFF2-40B4-BE49-F238E27FC236}">
                  <a16:creationId xmlns:a16="http://schemas.microsoft.com/office/drawing/2014/main" id="{D11F9C57-D051-725F-1E2F-3E616C366C20}"/>
                </a:ext>
              </a:extLst>
            </p:cNvPr>
            <p:cNvSpPr/>
            <p:nvPr/>
          </p:nvSpPr>
          <p:spPr>
            <a:xfrm>
              <a:off x="11979057" y="4810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9F356173-AFF7-7B1C-ED30-41980ED876A1}"/>
                </a:ext>
              </a:extLst>
            </p:cNvPr>
            <p:cNvSpPr/>
            <p:nvPr/>
          </p:nvSpPr>
          <p:spPr>
            <a:xfrm>
              <a:off x="11534873" y="601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正方形/長方形 40">
              <a:extLst>
                <a:ext uri="{FF2B5EF4-FFF2-40B4-BE49-F238E27FC236}">
                  <a16:creationId xmlns:a16="http://schemas.microsoft.com/office/drawing/2014/main" id="{58129B94-C296-D72E-EA7B-DBF3E3F30175}"/>
                </a:ext>
              </a:extLst>
            </p:cNvPr>
            <p:cNvSpPr/>
            <p:nvPr/>
          </p:nvSpPr>
          <p:spPr>
            <a:xfrm>
              <a:off x="11756965" y="6613751"/>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5BDA8ADA-E2C7-D3D5-67D7-9C9A04C428FA}"/>
                </a:ext>
              </a:extLst>
            </p:cNvPr>
            <p:cNvSpPr/>
            <p:nvPr/>
          </p:nvSpPr>
          <p:spPr>
            <a:xfrm>
              <a:off x="11979057" y="601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43" name="グループ化 42">
            <a:extLst>
              <a:ext uri="{FF2B5EF4-FFF2-40B4-BE49-F238E27FC236}">
                <a16:creationId xmlns:a16="http://schemas.microsoft.com/office/drawing/2014/main" id="{C72A0039-2199-D991-5A26-EEF0C66BE9FD}"/>
              </a:ext>
            </a:extLst>
          </p:cNvPr>
          <p:cNvGrpSpPr/>
          <p:nvPr/>
        </p:nvGrpSpPr>
        <p:grpSpPr>
          <a:xfrm>
            <a:off x="-9149" y="0"/>
            <a:ext cx="666276" cy="6858000"/>
            <a:chOff x="-9149" y="0"/>
            <a:chExt cx="666276" cy="6858000"/>
          </a:xfrm>
        </p:grpSpPr>
        <p:sp>
          <p:nvSpPr>
            <p:cNvPr id="44" name="正方形/長方形 43">
              <a:extLst>
                <a:ext uri="{FF2B5EF4-FFF2-40B4-BE49-F238E27FC236}">
                  <a16:creationId xmlns:a16="http://schemas.microsoft.com/office/drawing/2014/main" id="{9E4B1373-AF88-3D3E-FB0D-B28F38E7436E}"/>
                </a:ext>
              </a:extLst>
            </p:cNvPr>
            <p:cNvSpPr/>
            <p:nvPr/>
          </p:nvSpPr>
          <p:spPr>
            <a:xfrm>
              <a:off x="-9149" y="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正方形/長方形 44">
              <a:extLst>
                <a:ext uri="{FF2B5EF4-FFF2-40B4-BE49-F238E27FC236}">
                  <a16:creationId xmlns:a16="http://schemas.microsoft.com/office/drawing/2014/main" id="{4E7A3E9F-988D-B8AE-F895-EBD72F0EAC7B}"/>
                </a:ext>
              </a:extLst>
            </p:cNvPr>
            <p:cNvSpPr/>
            <p:nvPr/>
          </p:nvSpPr>
          <p:spPr>
            <a:xfrm>
              <a:off x="212943" y="60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D02EED29-0223-CBB5-6801-94E2D46B8AC3}"/>
                </a:ext>
              </a:extLst>
            </p:cNvPr>
            <p:cNvSpPr/>
            <p:nvPr/>
          </p:nvSpPr>
          <p:spPr>
            <a:xfrm>
              <a:off x="435035" y="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正方形/長方形 46">
              <a:extLst>
                <a:ext uri="{FF2B5EF4-FFF2-40B4-BE49-F238E27FC236}">
                  <a16:creationId xmlns:a16="http://schemas.microsoft.com/office/drawing/2014/main" id="{3C578C8C-9F7E-DC28-6E40-189F43B78656}"/>
                </a:ext>
              </a:extLst>
            </p:cNvPr>
            <p:cNvSpPr/>
            <p:nvPr/>
          </p:nvSpPr>
          <p:spPr>
            <a:xfrm>
              <a:off x="-9149" y="120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正方形/長方形 47">
              <a:extLst>
                <a:ext uri="{FF2B5EF4-FFF2-40B4-BE49-F238E27FC236}">
                  <a16:creationId xmlns:a16="http://schemas.microsoft.com/office/drawing/2014/main" id="{8CA218A2-44AE-D8F0-2EB6-33256FDB4EDF}"/>
                </a:ext>
              </a:extLst>
            </p:cNvPr>
            <p:cNvSpPr/>
            <p:nvPr/>
          </p:nvSpPr>
          <p:spPr>
            <a:xfrm>
              <a:off x="212943" y="1803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正方形/長方形 48">
              <a:extLst>
                <a:ext uri="{FF2B5EF4-FFF2-40B4-BE49-F238E27FC236}">
                  <a16:creationId xmlns:a16="http://schemas.microsoft.com/office/drawing/2014/main" id="{1B6044A7-1C55-D6A2-EF9B-892EB204C9A0}"/>
                </a:ext>
              </a:extLst>
            </p:cNvPr>
            <p:cNvSpPr/>
            <p:nvPr/>
          </p:nvSpPr>
          <p:spPr>
            <a:xfrm>
              <a:off x="435035" y="120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正方形/長方形 49">
              <a:extLst>
                <a:ext uri="{FF2B5EF4-FFF2-40B4-BE49-F238E27FC236}">
                  <a16:creationId xmlns:a16="http://schemas.microsoft.com/office/drawing/2014/main" id="{DAD524AE-E5E0-A856-771D-E923B854D934}"/>
                </a:ext>
              </a:extLst>
            </p:cNvPr>
            <p:cNvSpPr/>
            <p:nvPr/>
          </p:nvSpPr>
          <p:spPr>
            <a:xfrm>
              <a:off x="-9149" y="2405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正方形/長方形 50">
              <a:extLst>
                <a:ext uri="{FF2B5EF4-FFF2-40B4-BE49-F238E27FC236}">
                  <a16:creationId xmlns:a16="http://schemas.microsoft.com/office/drawing/2014/main" id="{7B820D12-8709-D46F-1FE4-891FC5BA0EFD}"/>
                </a:ext>
              </a:extLst>
            </p:cNvPr>
            <p:cNvSpPr/>
            <p:nvPr/>
          </p:nvSpPr>
          <p:spPr>
            <a:xfrm>
              <a:off x="212943" y="3006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正方形/長方形 51">
              <a:extLst>
                <a:ext uri="{FF2B5EF4-FFF2-40B4-BE49-F238E27FC236}">
                  <a16:creationId xmlns:a16="http://schemas.microsoft.com/office/drawing/2014/main" id="{4CDCDD0E-8120-4E12-A728-EDA55221BA98}"/>
                </a:ext>
              </a:extLst>
            </p:cNvPr>
            <p:cNvSpPr/>
            <p:nvPr/>
          </p:nvSpPr>
          <p:spPr>
            <a:xfrm>
              <a:off x="435035" y="2405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正方形/長方形 52">
              <a:extLst>
                <a:ext uri="{FF2B5EF4-FFF2-40B4-BE49-F238E27FC236}">
                  <a16:creationId xmlns:a16="http://schemas.microsoft.com/office/drawing/2014/main" id="{9302C4E4-FF19-E002-003D-5A21B233EC60}"/>
                </a:ext>
              </a:extLst>
            </p:cNvPr>
            <p:cNvSpPr/>
            <p:nvPr/>
          </p:nvSpPr>
          <p:spPr>
            <a:xfrm>
              <a:off x="-9149" y="3607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正方形/長方形 53">
              <a:extLst>
                <a:ext uri="{FF2B5EF4-FFF2-40B4-BE49-F238E27FC236}">
                  <a16:creationId xmlns:a16="http://schemas.microsoft.com/office/drawing/2014/main" id="{E68CA27A-7DA6-DEF5-77D5-88FDA7615E77}"/>
                </a:ext>
              </a:extLst>
            </p:cNvPr>
            <p:cNvSpPr/>
            <p:nvPr/>
          </p:nvSpPr>
          <p:spPr>
            <a:xfrm>
              <a:off x="212943" y="4208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正方形/長方形 54">
              <a:extLst>
                <a:ext uri="{FF2B5EF4-FFF2-40B4-BE49-F238E27FC236}">
                  <a16:creationId xmlns:a16="http://schemas.microsoft.com/office/drawing/2014/main" id="{FC609410-E73B-12F1-7FB0-64D8D6F607D4}"/>
                </a:ext>
              </a:extLst>
            </p:cNvPr>
            <p:cNvSpPr/>
            <p:nvPr/>
          </p:nvSpPr>
          <p:spPr>
            <a:xfrm>
              <a:off x="435035" y="3607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正方形/長方形 55">
              <a:extLst>
                <a:ext uri="{FF2B5EF4-FFF2-40B4-BE49-F238E27FC236}">
                  <a16:creationId xmlns:a16="http://schemas.microsoft.com/office/drawing/2014/main" id="{D3FCCA28-BA41-1E86-EA34-78628C08DEB0}"/>
                </a:ext>
              </a:extLst>
            </p:cNvPr>
            <p:cNvSpPr/>
            <p:nvPr/>
          </p:nvSpPr>
          <p:spPr>
            <a:xfrm>
              <a:off x="-9149" y="4810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正方形/長方形 56">
              <a:extLst>
                <a:ext uri="{FF2B5EF4-FFF2-40B4-BE49-F238E27FC236}">
                  <a16:creationId xmlns:a16="http://schemas.microsoft.com/office/drawing/2014/main" id="{636385A1-2179-E438-0603-C5C357EB5C40}"/>
                </a:ext>
              </a:extLst>
            </p:cNvPr>
            <p:cNvSpPr/>
            <p:nvPr/>
          </p:nvSpPr>
          <p:spPr>
            <a:xfrm>
              <a:off x="212943" y="541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8" name="正方形/長方形 57">
              <a:extLst>
                <a:ext uri="{FF2B5EF4-FFF2-40B4-BE49-F238E27FC236}">
                  <a16:creationId xmlns:a16="http://schemas.microsoft.com/office/drawing/2014/main" id="{01C41D36-F423-020E-1C56-1B8B964F7C32}"/>
                </a:ext>
              </a:extLst>
            </p:cNvPr>
            <p:cNvSpPr/>
            <p:nvPr/>
          </p:nvSpPr>
          <p:spPr>
            <a:xfrm>
              <a:off x="435035" y="4810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正方形/長方形 58">
              <a:extLst>
                <a:ext uri="{FF2B5EF4-FFF2-40B4-BE49-F238E27FC236}">
                  <a16:creationId xmlns:a16="http://schemas.microsoft.com/office/drawing/2014/main" id="{A5D7DC36-897D-097A-E9F9-D2723798EA72}"/>
                </a:ext>
              </a:extLst>
            </p:cNvPr>
            <p:cNvSpPr/>
            <p:nvPr/>
          </p:nvSpPr>
          <p:spPr>
            <a:xfrm>
              <a:off x="-9149" y="601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正方形/長方形 59">
              <a:extLst>
                <a:ext uri="{FF2B5EF4-FFF2-40B4-BE49-F238E27FC236}">
                  <a16:creationId xmlns:a16="http://schemas.microsoft.com/office/drawing/2014/main" id="{6433C46C-5B6A-8FAF-6CC9-F88AA5E948F6}"/>
                </a:ext>
              </a:extLst>
            </p:cNvPr>
            <p:cNvSpPr/>
            <p:nvPr/>
          </p:nvSpPr>
          <p:spPr>
            <a:xfrm>
              <a:off x="212943" y="6613750"/>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正方形/長方形 60">
              <a:extLst>
                <a:ext uri="{FF2B5EF4-FFF2-40B4-BE49-F238E27FC236}">
                  <a16:creationId xmlns:a16="http://schemas.microsoft.com/office/drawing/2014/main" id="{A5A20AD7-7762-5B9E-06BF-2E79E4BC1A38}"/>
                </a:ext>
              </a:extLst>
            </p:cNvPr>
            <p:cNvSpPr/>
            <p:nvPr/>
          </p:nvSpPr>
          <p:spPr>
            <a:xfrm>
              <a:off x="435035" y="601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 name="四角形: 角を丸くする 1">
            <a:extLst>
              <a:ext uri="{FF2B5EF4-FFF2-40B4-BE49-F238E27FC236}">
                <a16:creationId xmlns:a16="http://schemas.microsoft.com/office/drawing/2014/main" id="{62A5B7C4-610C-6FC6-44D5-F2C4B4876827}"/>
              </a:ext>
            </a:extLst>
          </p:cNvPr>
          <p:cNvSpPr/>
          <p:nvPr/>
        </p:nvSpPr>
        <p:spPr>
          <a:xfrm>
            <a:off x="962384" y="1627552"/>
            <a:ext cx="10270909" cy="841392"/>
          </a:xfrm>
          <a:prstGeom prst="roundRect">
            <a:avLst/>
          </a:prstGeom>
          <a:solidFill>
            <a:schemeClr val="tx2">
              <a:lumMod val="10000"/>
              <a:lumOff val="90000"/>
            </a:schemeClr>
          </a:solidFill>
          <a:ln w="12700">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solidFill>
                  <a:schemeClr val="tx1"/>
                </a:solidFill>
                <a:latin typeface="+mn-ea"/>
              </a:rPr>
              <a:t>行動面の変化</a:t>
            </a:r>
          </a:p>
        </p:txBody>
      </p:sp>
      <p:pic>
        <p:nvPicPr>
          <p:cNvPr id="70" name="8">
            <a:hlinkClick r:id="" action="ppaction://media"/>
            <a:extLst>
              <a:ext uri="{FF2B5EF4-FFF2-40B4-BE49-F238E27FC236}">
                <a16:creationId xmlns:a16="http://schemas.microsoft.com/office/drawing/2014/main" id="{4FA8B8B1-0959-CB60-030B-BA5BE59CA92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06716" y="6114700"/>
            <a:ext cx="609600" cy="609600"/>
          </a:xfrm>
          <a:prstGeom prst="rect">
            <a:avLst/>
          </a:prstGeom>
        </p:spPr>
      </p:pic>
      <p:sp>
        <p:nvSpPr>
          <p:cNvPr id="62" name="テキスト ボックス 61">
            <a:extLst>
              <a:ext uri="{FF2B5EF4-FFF2-40B4-BE49-F238E27FC236}">
                <a16:creationId xmlns:a16="http://schemas.microsoft.com/office/drawing/2014/main" id="{2548C7A2-2D04-F111-73B8-186AF888580D}"/>
              </a:ext>
            </a:extLst>
          </p:cNvPr>
          <p:cNvSpPr txBox="1"/>
          <p:nvPr/>
        </p:nvSpPr>
        <p:spPr>
          <a:xfrm>
            <a:off x="3025765" y="705174"/>
            <a:ext cx="8464722" cy="615553"/>
          </a:xfrm>
          <a:prstGeom prst="rect">
            <a:avLst/>
          </a:prstGeom>
          <a:noFill/>
        </p:spPr>
        <p:txBody>
          <a:bodyPr wrap="square" rtlCol="0">
            <a:spAutoFit/>
          </a:bodyPr>
          <a:lstStyle/>
          <a:p>
            <a:r>
              <a:rPr kumimoji="1" lang="ja-JP" altLang="en-US" sz="3400" dirty="0"/>
              <a:t>興奮、苛立ち、怒り、攻撃性の初期兆候</a:t>
            </a:r>
          </a:p>
        </p:txBody>
      </p:sp>
      <p:sp>
        <p:nvSpPr>
          <p:cNvPr id="63" name="四角形: 角を丸くする 62">
            <a:extLst>
              <a:ext uri="{FF2B5EF4-FFF2-40B4-BE49-F238E27FC236}">
                <a16:creationId xmlns:a16="http://schemas.microsoft.com/office/drawing/2014/main" id="{BB9EB5EF-936A-D8AA-D5B6-C46F7FBBB16A}"/>
              </a:ext>
            </a:extLst>
          </p:cNvPr>
          <p:cNvSpPr/>
          <p:nvPr/>
        </p:nvSpPr>
        <p:spPr>
          <a:xfrm>
            <a:off x="1109428" y="617061"/>
            <a:ext cx="1777010" cy="711428"/>
          </a:xfrm>
          <a:prstGeom prst="roundRect">
            <a:avLst/>
          </a:prstGeom>
          <a:solidFill>
            <a:schemeClr val="tx2">
              <a:lumMod val="10000"/>
              <a:lumOff val="90000"/>
            </a:schemeClr>
          </a:solidFill>
          <a:ln w="19050">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4" name="テキスト ボックス 63">
            <a:extLst>
              <a:ext uri="{FF2B5EF4-FFF2-40B4-BE49-F238E27FC236}">
                <a16:creationId xmlns:a16="http://schemas.microsoft.com/office/drawing/2014/main" id="{957029FE-7BDF-74FF-78C1-5FD160E51297}"/>
              </a:ext>
            </a:extLst>
          </p:cNvPr>
          <p:cNvSpPr txBox="1"/>
          <p:nvPr/>
        </p:nvSpPr>
        <p:spPr>
          <a:xfrm>
            <a:off x="1487134" y="705174"/>
            <a:ext cx="1354918" cy="584775"/>
          </a:xfrm>
          <a:prstGeom prst="rect">
            <a:avLst/>
          </a:prstGeom>
          <a:noFill/>
        </p:spPr>
        <p:txBody>
          <a:bodyPr wrap="square" rtlCol="0">
            <a:spAutoFit/>
          </a:bodyPr>
          <a:lstStyle/>
          <a:p>
            <a:r>
              <a:rPr kumimoji="1" lang="ja-JP" altLang="en-US" sz="3200" dirty="0">
                <a:latin typeface="+mn-ea"/>
              </a:rPr>
              <a:t>観察</a:t>
            </a:r>
          </a:p>
        </p:txBody>
      </p:sp>
      <p:cxnSp>
        <p:nvCxnSpPr>
          <p:cNvPr id="65" name="直線コネクタ 64">
            <a:extLst>
              <a:ext uri="{FF2B5EF4-FFF2-40B4-BE49-F238E27FC236}">
                <a16:creationId xmlns:a16="http://schemas.microsoft.com/office/drawing/2014/main" id="{870141AD-7C24-E00B-47E1-821EC33C1F6F}"/>
              </a:ext>
            </a:extLst>
          </p:cNvPr>
          <p:cNvCxnSpPr>
            <a:cxnSpLocks/>
          </p:cNvCxnSpPr>
          <p:nvPr/>
        </p:nvCxnSpPr>
        <p:spPr>
          <a:xfrm>
            <a:off x="2796681" y="1328489"/>
            <a:ext cx="8210843" cy="0"/>
          </a:xfrm>
          <a:prstGeom prst="line">
            <a:avLst/>
          </a:prstGeom>
          <a:ln>
            <a:solidFill>
              <a:schemeClr val="tx2">
                <a:lumMod val="25000"/>
                <a:lumOff val="75000"/>
              </a:schemeClr>
            </a:solidFill>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639013663"/>
      </p:ext>
    </p:extLst>
  </p:cSld>
  <p:clrMapOvr>
    <a:masterClrMapping/>
  </p:clrMapOvr>
  <mc:AlternateContent xmlns:mc="http://schemas.openxmlformats.org/markup-compatibility/2006" xmlns:p14="http://schemas.microsoft.com/office/powerpoint/2010/main">
    <mc:Choice Requires="p14">
      <p:transition spd="slow" p14:dur="2000" advTm="41006"/>
    </mc:Choice>
    <mc:Fallback xmlns="">
      <p:transition spd="slow" advTm="4100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0605" fill="hold"/>
                                        <p:tgtEl>
                                          <p:spTgt spid="7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0"/>
                </p:tgtEl>
              </p:cMediaNode>
            </p:audio>
          </p:childTnLst>
        </p:cTn>
      </p:par>
    </p:tnLst>
  </p:timing>
  <p:extLst>
    <p:ext uri="{E180D4A7-C9FB-4DFB-919C-405C955672EB}">
      <p14:showEvtLst xmlns:p14="http://schemas.microsoft.com/office/powerpoint/2010/main">
        <p14:playEvt time="5" objId="70"/>
        <p14:stopEvt time="40612" objId="70"/>
      </p14:showEvtLst>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F6AEE5-571B-6B83-AEFF-55E923BED613}"/>
            </a:ext>
          </a:extLst>
        </p:cNvPr>
        <p:cNvGrpSpPr/>
        <p:nvPr/>
      </p:nvGrpSpPr>
      <p:grpSpPr>
        <a:xfrm>
          <a:off x="0" y="0"/>
          <a:ext cx="0" cy="0"/>
          <a:chOff x="0" y="0"/>
          <a:chExt cx="0" cy="0"/>
        </a:xfrm>
      </p:grpSpPr>
      <p:grpSp>
        <p:nvGrpSpPr>
          <p:cNvPr id="97" name="グループ化 96">
            <a:extLst>
              <a:ext uri="{FF2B5EF4-FFF2-40B4-BE49-F238E27FC236}">
                <a16:creationId xmlns:a16="http://schemas.microsoft.com/office/drawing/2014/main" id="{E28F4C48-ABA8-C1F8-8BE8-F968AAA6FD70}"/>
              </a:ext>
            </a:extLst>
          </p:cNvPr>
          <p:cNvGrpSpPr/>
          <p:nvPr/>
        </p:nvGrpSpPr>
        <p:grpSpPr>
          <a:xfrm>
            <a:off x="-9149" y="0"/>
            <a:ext cx="666276" cy="6858000"/>
            <a:chOff x="-9149" y="0"/>
            <a:chExt cx="666276" cy="6858000"/>
          </a:xfrm>
        </p:grpSpPr>
        <p:sp>
          <p:nvSpPr>
            <p:cNvPr id="98" name="正方形/長方形 97">
              <a:extLst>
                <a:ext uri="{FF2B5EF4-FFF2-40B4-BE49-F238E27FC236}">
                  <a16:creationId xmlns:a16="http://schemas.microsoft.com/office/drawing/2014/main" id="{DBF02524-87B2-3026-6913-8C4AE66D8E04}"/>
                </a:ext>
              </a:extLst>
            </p:cNvPr>
            <p:cNvSpPr/>
            <p:nvPr/>
          </p:nvSpPr>
          <p:spPr>
            <a:xfrm>
              <a:off x="-9149" y="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9" name="正方形/長方形 98">
              <a:extLst>
                <a:ext uri="{FF2B5EF4-FFF2-40B4-BE49-F238E27FC236}">
                  <a16:creationId xmlns:a16="http://schemas.microsoft.com/office/drawing/2014/main" id="{06451D7D-E512-2EB2-08ED-2D370F287580}"/>
                </a:ext>
              </a:extLst>
            </p:cNvPr>
            <p:cNvSpPr/>
            <p:nvPr/>
          </p:nvSpPr>
          <p:spPr>
            <a:xfrm>
              <a:off x="212943" y="60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0" name="正方形/長方形 99">
              <a:extLst>
                <a:ext uri="{FF2B5EF4-FFF2-40B4-BE49-F238E27FC236}">
                  <a16:creationId xmlns:a16="http://schemas.microsoft.com/office/drawing/2014/main" id="{723B869E-9435-F452-0CDB-F4003F61D2C5}"/>
                </a:ext>
              </a:extLst>
            </p:cNvPr>
            <p:cNvSpPr/>
            <p:nvPr/>
          </p:nvSpPr>
          <p:spPr>
            <a:xfrm>
              <a:off x="435035" y="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1" name="正方形/長方形 100">
              <a:extLst>
                <a:ext uri="{FF2B5EF4-FFF2-40B4-BE49-F238E27FC236}">
                  <a16:creationId xmlns:a16="http://schemas.microsoft.com/office/drawing/2014/main" id="{76E5390C-B21F-01E4-BD76-C685A9003758}"/>
                </a:ext>
              </a:extLst>
            </p:cNvPr>
            <p:cNvSpPr/>
            <p:nvPr/>
          </p:nvSpPr>
          <p:spPr>
            <a:xfrm>
              <a:off x="-9149" y="120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2" name="正方形/長方形 101">
              <a:extLst>
                <a:ext uri="{FF2B5EF4-FFF2-40B4-BE49-F238E27FC236}">
                  <a16:creationId xmlns:a16="http://schemas.microsoft.com/office/drawing/2014/main" id="{63CC692E-F880-7D3D-124B-B8BB2D126FEE}"/>
                </a:ext>
              </a:extLst>
            </p:cNvPr>
            <p:cNvSpPr/>
            <p:nvPr/>
          </p:nvSpPr>
          <p:spPr>
            <a:xfrm>
              <a:off x="212943" y="1803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3" name="正方形/長方形 102">
              <a:extLst>
                <a:ext uri="{FF2B5EF4-FFF2-40B4-BE49-F238E27FC236}">
                  <a16:creationId xmlns:a16="http://schemas.microsoft.com/office/drawing/2014/main" id="{507BFD89-B228-8D02-75C4-D855FFE24ED7}"/>
                </a:ext>
              </a:extLst>
            </p:cNvPr>
            <p:cNvSpPr/>
            <p:nvPr/>
          </p:nvSpPr>
          <p:spPr>
            <a:xfrm>
              <a:off x="435035" y="120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4" name="正方形/長方形 103">
              <a:extLst>
                <a:ext uri="{FF2B5EF4-FFF2-40B4-BE49-F238E27FC236}">
                  <a16:creationId xmlns:a16="http://schemas.microsoft.com/office/drawing/2014/main" id="{F6CAC896-1E7A-F811-9A92-F01B614D7D78}"/>
                </a:ext>
              </a:extLst>
            </p:cNvPr>
            <p:cNvSpPr/>
            <p:nvPr/>
          </p:nvSpPr>
          <p:spPr>
            <a:xfrm>
              <a:off x="-9149" y="2405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5" name="正方形/長方形 104">
              <a:extLst>
                <a:ext uri="{FF2B5EF4-FFF2-40B4-BE49-F238E27FC236}">
                  <a16:creationId xmlns:a16="http://schemas.microsoft.com/office/drawing/2014/main" id="{94C38E7F-F8FD-F5F2-8991-07F9C82D1F0C}"/>
                </a:ext>
              </a:extLst>
            </p:cNvPr>
            <p:cNvSpPr/>
            <p:nvPr/>
          </p:nvSpPr>
          <p:spPr>
            <a:xfrm>
              <a:off x="212943" y="3006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6" name="正方形/長方形 105">
              <a:extLst>
                <a:ext uri="{FF2B5EF4-FFF2-40B4-BE49-F238E27FC236}">
                  <a16:creationId xmlns:a16="http://schemas.microsoft.com/office/drawing/2014/main" id="{0CA4430A-446A-CD53-9444-131B2891D640}"/>
                </a:ext>
              </a:extLst>
            </p:cNvPr>
            <p:cNvSpPr/>
            <p:nvPr/>
          </p:nvSpPr>
          <p:spPr>
            <a:xfrm>
              <a:off x="435035" y="2405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7" name="正方形/長方形 106">
              <a:extLst>
                <a:ext uri="{FF2B5EF4-FFF2-40B4-BE49-F238E27FC236}">
                  <a16:creationId xmlns:a16="http://schemas.microsoft.com/office/drawing/2014/main" id="{B48793CB-9FC5-9585-60AB-EA642EB295A7}"/>
                </a:ext>
              </a:extLst>
            </p:cNvPr>
            <p:cNvSpPr/>
            <p:nvPr/>
          </p:nvSpPr>
          <p:spPr>
            <a:xfrm>
              <a:off x="-9149" y="3607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8" name="正方形/長方形 107">
              <a:extLst>
                <a:ext uri="{FF2B5EF4-FFF2-40B4-BE49-F238E27FC236}">
                  <a16:creationId xmlns:a16="http://schemas.microsoft.com/office/drawing/2014/main" id="{F242F4E9-AE37-23AA-05C3-78070D9CBC9E}"/>
                </a:ext>
              </a:extLst>
            </p:cNvPr>
            <p:cNvSpPr/>
            <p:nvPr/>
          </p:nvSpPr>
          <p:spPr>
            <a:xfrm>
              <a:off x="212943" y="4208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9" name="正方形/長方形 108">
              <a:extLst>
                <a:ext uri="{FF2B5EF4-FFF2-40B4-BE49-F238E27FC236}">
                  <a16:creationId xmlns:a16="http://schemas.microsoft.com/office/drawing/2014/main" id="{F3BC7320-EDE7-2CBA-D2AA-62B6F3E82587}"/>
                </a:ext>
              </a:extLst>
            </p:cNvPr>
            <p:cNvSpPr/>
            <p:nvPr/>
          </p:nvSpPr>
          <p:spPr>
            <a:xfrm>
              <a:off x="435035" y="3607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0" name="正方形/長方形 109">
              <a:extLst>
                <a:ext uri="{FF2B5EF4-FFF2-40B4-BE49-F238E27FC236}">
                  <a16:creationId xmlns:a16="http://schemas.microsoft.com/office/drawing/2014/main" id="{4C581835-ED15-18A4-6915-C7F4B7822CCC}"/>
                </a:ext>
              </a:extLst>
            </p:cNvPr>
            <p:cNvSpPr/>
            <p:nvPr/>
          </p:nvSpPr>
          <p:spPr>
            <a:xfrm>
              <a:off x="-9149" y="4810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1" name="正方形/長方形 110">
              <a:extLst>
                <a:ext uri="{FF2B5EF4-FFF2-40B4-BE49-F238E27FC236}">
                  <a16:creationId xmlns:a16="http://schemas.microsoft.com/office/drawing/2014/main" id="{F393E534-85DC-3384-2C34-81C70C9697CF}"/>
                </a:ext>
              </a:extLst>
            </p:cNvPr>
            <p:cNvSpPr/>
            <p:nvPr/>
          </p:nvSpPr>
          <p:spPr>
            <a:xfrm>
              <a:off x="212943" y="541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2" name="正方形/長方形 111">
              <a:extLst>
                <a:ext uri="{FF2B5EF4-FFF2-40B4-BE49-F238E27FC236}">
                  <a16:creationId xmlns:a16="http://schemas.microsoft.com/office/drawing/2014/main" id="{7020C4D3-565A-94E2-793A-41A2A60EA827}"/>
                </a:ext>
              </a:extLst>
            </p:cNvPr>
            <p:cNvSpPr/>
            <p:nvPr/>
          </p:nvSpPr>
          <p:spPr>
            <a:xfrm>
              <a:off x="435035" y="4810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3" name="正方形/長方形 112">
              <a:extLst>
                <a:ext uri="{FF2B5EF4-FFF2-40B4-BE49-F238E27FC236}">
                  <a16:creationId xmlns:a16="http://schemas.microsoft.com/office/drawing/2014/main" id="{4B05A356-E010-98AE-F9F7-B24B393C5259}"/>
                </a:ext>
              </a:extLst>
            </p:cNvPr>
            <p:cNvSpPr/>
            <p:nvPr/>
          </p:nvSpPr>
          <p:spPr>
            <a:xfrm>
              <a:off x="-9149" y="601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4" name="正方形/長方形 113">
              <a:extLst>
                <a:ext uri="{FF2B5EF4-FFF2-40B4-BE49-F238E27FC236}">
                  <a16:creationId xmlns:a16="http://schemas.microsoft.com/office/drawing/2014/main" id="{78E13F83-22CB-3816-89AD-8C6360A23C03}"/>
                </a:ext>
              </a:extLst>
            </p:cNvPr>
            <p:cNvSpPr/>
            <p:nvPr/>
          </p:nvSpPr>
          <p:spPr>
            <a:xfrm>
              <a:off x="212943" y="6613750"/>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5" name="正方形/長方形 114">
              <a:extLst>
                <a:ext uri="{FF2B5EF4-FFF2-40B4-BE49-F238E27FC236}">
                  <a16:creationId xmlns:a16="http://schemas.microsoft.com/office/drawing/2014/main" id="{4D50FB0E-324F-F3EB-82EA-72582FB88155}"/>
                </a:ext>
              </a:extLst>
            </p:cNvPr>
            <p:cNvSpPr/>
            <p:nvPr/>
          </p:nvSpPr>
          <p:spPr>
            <a:xfrm>
              <a:off x="435035" y="601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16" name="グループ化 115">
            <a:extLst>
              <a:ext uri="{FF2B5EF4-FFF2-40B4-BE49-F238E27FC236}">
                <a16:creationId xmlns:a16="http://schemas.microsoft.com/office/drawing/2014/main" id="{544C143C-A80D-D3E8-7E77-1BE1E4D3F3DA}"/>
              </a:ext>
            </a:extLst>
          </p:cNvPr>
          <p:cNvGrpSpPr/>
          <p:nvPr/>
        </p:nvGrpSpPr>
        <p:grpSpPr>
          <a:xfrm>
            <a:off x="11534873" y="1"/>
            <a:ext cx="666276" cy="6858000"/>
            <a:chOff x="11534873" y="1"/>
            <a:chExt cx="666276" cy="6858000"/>
          </a:xfrm>
        </p:grpSpPr>
        <p:sp>
          <p:nvSpPr>
            <p:cNvPr id="117" name="正方形/長方形 116">
              <a:extLst>
                <a:ext uri="{FF2B5EF4-FFF2-40B4-BE49-F238E27FC236}">
                  <a16:creationId xmlns:a16="http://schemas.microsoft.com/office/drawing/2014/main" id="{687BF3D4-18AB-6BF9-846C-3159AD3E8773}"/>
                </a:ext>
              </a:extLst>
            </p:cNvPr>
            <p:cNvSpPr/>
            <p:nvPr/>
          </p:nvSpPr>
          <p:spPr>
            <a:xfrm>
              <a:off x="11534873" y="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8" name="正方形/長方形 117">
              <a:extLst>
                <a:ext uri="{FF2B5EF4-FFF2-40B4-BE49-F238E27FC236}">
                  <a16:creationId xmlns:a16="http://schemas.microsoft.com/office/drawing/2014/main" id="{507DF16F-6751-E1B3-46FA-C3F480891C37}"/>
                </a:ext>
              </a:extLst>
            </p:cNvPr>
            <p:cNvSpPr/>
            <p:nvPr/>
          </p:nvSpPr>
          <p:spPr>
            <a:xfrm>
              <a:off x="11756965" y="60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9" name="正方形/長方形 118">
              <a:extLst>
                <a:ext uri="{FF2B5EF4-FFF2-40B4-BE49-F238E27FC236}">
                  <a16:creationId xmlns:a16="http://schemas.microsoft.com/office/drawing/2014/main" id="{C7F64043-A8A5-161B-71D3-FA1E204E4E07}"/>
                </a:ext>
              </a:extLst>
            </p:cNvPr>
            <p:cNvSpPr/>
            <p:nvPr/>
          </p:nvSpPr>
          <p:spPr>
            <a:xfrm>
              <a:off x="11979057" y="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0" name="正方形/長方形 119">
              <a:extLst>
                <a:ext uri="{FF2B5EF4-FFF2-40B4-BE49-F238E27FC236}">
                  <a16:creationId xmlns:a16="http://schemas.microsoft.com/office/drawing/2014/main" id="{CAA6CA4C-4BEA-0592-67AF-A3CF211E92FE}"/>
                </a:ext>
              </a:extLst>
            </p:cNvPr>
            <p:cNvSpPr/>
            <p:nvPr/>
          </p:nvSpPr>
          <p:spPr>
            <a:xfrm>
              <a:off x="11534873" y="120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1" name="正方形/長方形 120">
              <a:extLst>
                <a:ext uri="{FF2B5EF4-FFF2-40B4-BE49-F238E27FC236}">
                  <a16:creationId xmlns:a16="http://schemas.microsoft.com/office/drawing/2014/main" id="{6FC456C7-D3E6-05DF-A085-58EF2E276575}"/>
                </a:ext>
              </a:extLst>
            </p:cNvPr>
            <p:cNvSpPr/>
            <p:nvPr/>
          </p:nvSpPr>
          <p:spPr>
            <a:xfrm>
              <a:off x="11756965" y="1803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2" name="正方形/長方形 121">
              <a:extLst>
                <a:ext uri="{FF2B5EF4-FFF2-40B4-BE49-F238E27FC236}">
                  <a16:creationId xmlns:a16="http://schemas.microsoft.com/office/drawing/2014/main" id="{09374EC1-145D-343E-FAC6-BB4A394F4128}"/>
                </a:ext>
              </a:extLst>
            </p:cNvPr>
            <p:cNvSpPr/>
            <p:nvPr/>
          </p:nvSpPr>
          <p:spPr>
            <a:xfrm>
              <a:off x="11979057" y="120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3" name="正方形/長方形 122">
              <a:extLst>
                <a:ext uri="{FF2B5EF4-FFF2-40B4-BE49-F238E27FC236}">
                  <a16:creationId xmlns:a16="http://schemas.microsoft.com/office/drawing/2014/main" id="{DE9E2E0B-9D72-B802-8ED9-BEF823B68183}"/>
                </a:ext>
              </a:extLst>
            </p:cNvPr>
            <p:cNvSpPr/>
            <p:nvPr/>
          </p:nvSpPr>
          <p:spPr>
            <a:xfrm>
              <a:off x="11534873" y="2405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4" name="正方形/長方形 123">
              <a:extLst>
                <a:ext uri="{FF2B5EF4-FFF2-40B4-BE49-F238E27FC236}">
                  <a16:creationId xmlns:a16="http://schemas.microsoft.com/office/drawing/2014/main" id="{D05DFC96-8720-7539-C65E-0D695ABE9CCB}"/>
                </a:ext>
              </a:extLst>
            </p:cNvPr>
            <p:cNvSpPr/>
            <p:nvPr/>
          </p:nvSpPr>
          <p:spPr>
            <a:xfrm>
              <a:off x="11756965" y="3006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5" name="正方形/長方形 124">
              <a:extLst>
                <a:ext uri="{FF2B5EF4-FFF2-40B4-BE49-F238E27FC236}">
                  <a16:creationId xmlns:a16="http://schemas.microsoft.com/office/drawing/2014/main" id="{B013B9AA-54B2-1112-3FDF-1EBB9A0C7E5A}"/>
                </a:ext>
              </a:extLst>
            </p:cNvPr>
            <p:cNvSpPr/>
            <p:nvPr/>
          </p:nvSpPr>
          <p:spPr>
            <a:xfrm>
              <a:off x="11979057" y="2405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6" name="正方形/長方形 125">
              <a:extLst>
                <a:ext uri="{FF2B5EF4-FFF2-40B4-BE49-F238E27FC236}">
                  <a16:creationId xmlns:a16="http://schemas.microsoft.com/office/drawing/2014/main" id="{5B9A3D82-A60D-3C42-4129-FF94EF556503}"/>
                </a:ext>
              </a:extLst>
            </p:cNvPr>
            <p:cNvSpPr/>
            <p:nvPr/>
          </p:nvSpPr>
          <p:spPr>
            <a:xfrm>
              <a:off x="11534873" y="3607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7" name="正方形/長方形 126">
              <a:extLst>
                <a:ext uri="{FF2B5EF4-FFF2-40B4-BE49-F238E27FC236}">
                  <a16:creationId xmlns:a16="http://schemas.microsoft.com/office/drawing/2014/main" id="{9A242492-0BE1-2A70-91FA-176600F3D031}"/>
                </a:ext>
              </a:extLst>
            </p:cNvPr>
            <p:cNvSpPr/>
            <p:nvPr/>
          </p:nvSpPr>
          <p:spPr>
            <a:xfrm>
              <a:off x="11756965" y="4208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8" name="正方形/長方形 127">
              <a:extLst>
                <a:ext uri="{FF2B5EF4-FFF2-40B4-BE49-F238E27FC236}">
                  <a16:creationId xmlns:a16="http://schemas.microsoft.com/office/drawing/2014/main" id="{2FCBF1C8-4515-7F94-070A-A59A162F2074}"/>
                </a:ext>
              </a:extLst>
            </p:cNvPr>
            <p:cNvSpPr/>
            <p:nvPr/>
          </p:nvSpPr>
          <p:spPr>
            <a:xfrm>
              <a:off x="11979057" y="3607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9" name="正方形/長方形 128">
              <a:extLst>
                <a:ext uri="{FF2B5EF4-FFF2-40B4-BE49-F238E27FC236}">
                  <a16:creationId xmlns:a16="http://schemas.microsoft.com/office/drawing/2014/main" id="{073DBB55-CEA3-0B32-5326-B623D5B637F6}"/>
                </a:ext>
              </a:extLst>
            </p:cNvPr>
            <p:cNvSpPr/>
            <p:nvPr/>
          </p:nvSpPr>
          <p:spPr>
            <a:xfrm>
              <a:off x="11534873" y="4810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0" name="正方形/長方形 129">
              <a:extLst>
                <a:ext uri="{FF2B5EF4-FFF2-40B4-BE49-F238E27FC236}">
                  <a16:creationId xmlns:a16="http://schemas.microsoft.com/office/drawing/2014/main" id="{8D4D1819-DE42-D0D7-8667-8E3E64912F12}"/>
                </a:ext>
              </a:extLst>
            </p:cNvPr>
            <p:cNvSpPr/>
            <p:nvPr/>
          </p:nvSpPr>
          <p:spPr>
            <a:xfrm>
              <a:off x="11756965" y="541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1" name="正方形/長方形 130">
              <a:extLst>
                <a:ext uri="{FF2B5EF4-FFF2-40B4-BE49-F238E27FC236}">
                  <a16:creationId xmlns:a16="http://schemas.microsoft.com/office/drawing/2014/main" id="{029403A9-E2BE-399E-7C86-AC98F446736D}"/>
                </a:ext>
              </a:extLst>
            </p:cNvPr>
            <p:cNvSpPr/>
            <p:nvPr/>
          </p:nvSpPr>
          <p:spPr>
            <a:xfrm>
              <a:off x="11979057" y="4810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2" name="正方形/長方形 131">
              <a:extLst>
                <a:ext uri="{FF2B5EF4-FFF2-40B4-BE49-F238E27FC236}">
                  <a16:creationId xmlns:a16="http://schemas.microsoft.com/office/drawing/2014/main" id="{F0B3E778-7C81-66E2-6D5E-76D118230614}"/>
                </a:ext>
              </a:extLst>
            </p:cNvPr>
            <p:cNvSpPr/>
            <p:nvPr/>
          </p:nvSpPr>
          <p:spPr>
            <a:xfrm>
              <a:off x="11534873" y="601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3" name="正方形/長方形 132">
              <a:extLst>
                <a:ext uri="{FF2B5EF4-FFF2-40B4-BE49-F238E27FC236}">
                  <a16:creationId xmlns:a16="http://schemas.microsoft.com/office/drawing/2014/main" id="{D943A8B2-C95B-E678-3541-6DEDF6B8463F}"/>
                </a:ext>
              </a:extLst>
            </p:cNvPr>
            <p:cNvSpPr/>
            <p:nvPr/>
          </p:nvSpPr>
          <p:spPr>
            <a:xfrm>
              <a:off x="11756965" y="6613751"/>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4" name="正方形/長方形 133">
              <a:extLst>
                <a:ext uri="{FF2B5EF4-FFF2-40B4-BE49-F238E27FC236}">
                  <a16:creationId xmlns:a16="http://schemas.microsoft.com/office/drawing/2014/main" id="{43E24EB5-B2B2-25FA-27E7-82EA3107C23E}"/>
                </a:ext>
              </a:extLst>
            </p:cNvPr>
            <p:cNvSpPr/>
            <p:nvPr/>
          </p:nvSpPr>
          <p:spPr>
            <a:xfrm>
              <a:off x="11979057" y="601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35" name="テキスト ボックス 134">
            <a:extLst>
              <a:ext uri="{FF2B5EF4-FFF2-40B4-BE49-F238E27FC236}">
                <a16:creationId xmlns:a16="http://schemas.microsoft.com/office/drawing/2014/main" id="{BEA4ADE6-FA5C-BA71-86C3-7ACCB3238A57}"/>
              </a:ext>
            </a:extLst>
          </p:cNvPr>
          <p:cNvSpPr txBox="1"/>
          <p:nvPr/>
        </p:nvSpPr>
        <p:spPr>
          <a:xfrm>
            <a:off x="4081296" y="702008"/>
            <a:ext cx="6413204" cy="615553"/>
          </a:xfrm>
          <a:prstGeom prst="rect">
            <a:avLst/>
          </a:prstGeom>
          <a:noFill/>
        </p:spPr>
        <p:txBody>
          <a:bodyPr wrap="square" rtlCol="0">
            <a:spAutoFit/>
          </a:bodyPr>
          <a:lstStyle/>
          <a:p>
            <a:r>
              <a:rPr kumimoji="1" lang="ja-JP" altLang="en-US" sz="3400" dirty="0"/>
              <a:t>攻撃性や暴力の原因の理解</a:t>
            </a:r>
          </a:p>
        </p:txBody>
      </p:sp>
      <p:sp>
        <p:nvSpPr>
          <p:cNvPr id="14" name="テキスト ボックス 13">
            <a:extLst>
              <a:ext uri="{FF2B5EF4-FFF2-40B4-BE49-F238E27FC236}">
                <a16:creationId xmlns:a16="http://schemas.microsoft.com/office/drawing/2014/main" id="{858F7CAF-CB35-CEFA-35F5-1BAC3DD954E0}"/>
              </a:ext>
            </a:extLst>
          </p:cNvPr>
          <p:cNvSpPr txBox="1"/>
          <p:nvPr/>
        </p:nvSpPr>
        <p:spPr>
          <a:xfrm>
            <a:off x="769835" y="6367528"/>
            <a:ext cx="10506811" cy="492443"/>
          </a:xfrm>
          <a:prstGeom prst="rect">
            <a:avLst/>
          </a:prstGeom>
          <a:noFill/>
        </p:spPr>
        <p:txBody>
          <a:bodyPr wrap="square" rtlCol="0">
            <a:spAutoFit/>
          </a:bodyPr>
          <a:lstStyle/>
          <a:p>
            <a:pPr algn="r"/>
            <a:r>
              <a:rPr kumimoji="1" lang="en-US" altLang="ja-JP" sz="1300" dirty="0">
                <a:latin typeface="+mn-ea"/>
              </a:rPr>
              <a:t>NICE: Violence and aggression: short-term management in mental health,</a:t>
            </a:r>
            <a:r>
              <a:rPr lang="ja-JP" altLang="en-US" sz="1300" dirty="0">
                <a:latin typeface="+mn-ea"/>
              </a:rPr>
              <a:t> </a:t>
            </a:r>
            <a:r>
              <a:rPr kumimoji="1" lang="en-US" altLang="ja-JP" sz="1300" dirty="0">
                <a:latin typeface="+mn-ea"/>
              </a:rPr>
              <a:t>health and community settings, NICE guideline[NG10], 2015</a:t>
            </a:r>
          </a:p>
          <a:p>
            <a:pPr algn="r"/>
            <a:r>
              <a:rPr kumimoji="1" lang="ja-JP" altLang="en-US" sz="1300" dirty="0">
                <a:latin typeface="+mn-ea"/>
              </a:rPr>
              <a:t>日本精神科救急学会：精神科救急医療ガイドライン，</a:t>
            </a:r>
            <a:r>
              <a:rPr kumimoji="1" lang="en-US" altLang="ja-JP" sz="1300" dirty="0">
                <a:latin typeface="+mn-ea"/>
              </a:rPr>
              <a:t>2022</a:t>
            </a:r>
            <a:r>
              <a:rPr kumimoji="1" lang="ja-JP" altLang="en-US" sz="1300" dirty="0">
                <a:latin typeface="+mn-ea"/>
              </a:rPr>
              <a:t>版</a:t>
            </a:r>
          </a:p>
        </p:txBody>
      </p:sp>
      <p:graphicFrame>
        <p:nvGraphicFramePr>
          <p:cNvPr id="17" name="図表 16">
            <a:extLst>
              <a:ext uri="{FF2B5EF4-FFF2-40B4-BE49-F238E27FC236}">
                <a16:creationId xmlns:a16="http://schemas.microsoft.com/office/drawing/2014/main" id="{F0E72416-2ECE-5C63-9DB2-AE01B9BB516E}"/>
              </a:ext>
            </a:extLst>
          </p:cNvPr>
          <p:cNvGraphicFramePr/>
          <p:nvPr>
            <p:extLst>
              <p:ext uri="{D42A27DB-BD31-4B8C-83A1-F6EECF244321}">
                <p14:modId xmlns:p14="http://schemas.microsoft.com/office/powerpoint/2010/main" val="625026046"/>
              </p:ext>
            </p:extLst>
          </p:nvPr>
        </p:nvGraphicFramePr>
        <p:xfrm>
          <a:off x="1339554" y="2331515"/>
          <a:ext cx="9734983" cy="928379"/>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7" name="図 6" descr="人形, おもちゃ, 部屋 が含まれている画像&#10;&#10;AI によって生成されたコンテンツは間違っている可能性があります。">
            <a:extLst>
              <a:ext uri="{FF2B5EF4-FFF2-40B4-BE49-F238E27FC236}">
                <a16:creationId xmlns:a16="http://schemas.microsoft.com/office/drawing/2014/main" id="{3E81B6B3-014B-4C33-D917-71E7C824B514}"/>
              </a:ext>
            </a:extLst>
          </p:cNvPr>
          <p:cNvPicPr>
            <a:picLocks noChangeAspect="1"/>
          </p:cNvPicPr>
          <p:nvPr/>
        </p:nvPicPr>
        <p:blipFill>
          <a:blip r:embed="rId11">
            <a:alphaModFix/>
            <a:extLst>
              <a:ext uri="{28A0092B-C50C-407E-A947-70E740481C1C}">
                <a14:useLocalDpi xmlns:a14="http://schemas.microsoft.com/office/drawing/2010/main" val="0"/>
              </a:ext>
            </a:extLst>
          </a:blip>
          <a:srcRect t="26845" r="65841" b="1436"/>
          <a:stretch/>
        </p:blipFill>
        <p:spPr>
          <a:xfrm>
            <a:off x="4758582" y="3378853"/>
            <a:ext cx="2529316" cy="2988675"/>
          </a:xfrm>
          <a:prstGeom prst="rect">
            <a:avLst/>
          </a:prstGeom>
        </p:spPr>
      </p:pic>
      <p:sp>
        <p:nvSpPr>
          <p:cNvPr id="3" name="四角形: 角を丸くする 2">
            <a:extLst>
              <a:ext uri="{FF2B5EF4-FFF2-40B4-BE49-F238E27FC236}">
                <a16:creationId xmlns:a16="http://schemas.microsoft.com/office/drawing/2014/main" id="{87DF2092-F530-5AE1-C4A4-CC2E4174969C}"/>
              </a:ext>
            </a:extLst>
          </p:cNvPr>
          <p:cNvSpPr/>
          <p:nvPr/>
        </p:nvSpPr>
        <p:spPr>
          <a:xfrm>
            <a:off x="1109428" y="617061"/>
            <a:ext cx="2802816" cy="711428"/>
          </a:xfrm>
          <a:prstGeom prst="roundRect">
            <a:avLst/>
          </a:prstGeom>
          <a:solidFill>
            <a:schemeClr val="accent2">
              <a:lumMod val="20000"/>
              <a:lumOff val="80000"/>
            </a:schemeClr>
          </a:solidFill>
          <a:ln w="19050">
            <a:solidFill>
              <a:schemeClr val="accent2">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 name="テキスト ボックス 3">
            <a:extLst>
              <a:ext uri="{FF2B5EF4-FFF2-40B4-BE49-F238E27FC236}">
                <a16:creationId xmlns:a16="http://schemas.microsoft.com/office/drawing/2014/main" id="{D5F6038C-9A15-A91C-5D1C-AA83AA00E21C}"/>
              </a:ext>
            </a:extLst>
          </p:cNvPr>
          <p:cNvSpPr txBox="1"/>
          <p:nvPr/>
        </p:nvSpPr>
        <p:spPr>
          <a:xfrm>
            <a:off x="1242803" y="721859"/>
            <a:ext cx="3014892" cy="584775"/>
          </a:xfrm>
          <a:prstGeom prst="rect">
            <a:avLst/>
          </a:prstGeom>
          <a:noFill/>
        </p:spPr>
        <p:txBody>
          <a:bodyPr wrap="square" rtlCol="0">
            <a:spAutoFit/>
          </a:bodyPr>
          <a:lstStyle/>
          <a:p>
            <a:r>
              <a:rPr kumimoji="1" lang="ja-JP" altLang="en-US" sz="3200" dirty="0">
                <a:latin typeface="+mn-ea"/>
              </a:rPr>
              <a:t>アセスメント</a:t>
            </a:r>
          </a:p>
        </p:txBody>
      </p:sp>
      <p:cxnSp>
        <p:nvCxnSpPr>
          <p:cNvPr id="5" name="直線コネクタ 4">
            <a:extLst>
              <a:ext uri="{FF2B5EF4-FFF2-40B4-BE49-F238E27FC236}">
                <a16:creationId xmlns:a16="http://schemas.microsoft.com/office/drawing/2014/main" id="{FB2C0844-AF55-3725-9596-043DCDB8B6CE}"/>
              </a:ext>
            </a:extLst>
          </p:cNvPr>
          <p:cNvCxnSpPr>
            <a:cxnSpLocks/>
          </p:cNvCxnSpPr>
          <p:nvPr/>
        </p:nvCxnSpPr>
        <p:spPr>
          <a:xfrm>
            <a:off x="2796681" y="1328489"/>
            <a:ext cx="6764008" cy="0"/>
          </a:xfrm>
          <a:prstGeom prst="line">
            <a:avLst/>
          </a:prstGeom>
          <a:ln>
            <a:solidFill>
              <a:schemeClr val="accent2">
                <a:lumMod val="40000"/>
                <a:lumOff val="60000"/>
              </a:schemeClr>
            </a:solidFill>
          </a:ln>
        </p:spPr>
        <p:style>
          <a:lnRef idx="1">
            <a:schemeClr val="accent6"/>
          </a:lnRef>
          <a:fillRef idx="0">
            <a:schemeClr val="accent6"/>
          </a:fillRef>
          <a:effectRef idx="0">
            <a:schemeClr val="accent6"/>
          </a:effectRef>
          <a:fontRef idx="minor">
            <a:schemeClr val="tx1"/>
          </a:fontRef>
        </p:style>
      </p:cxnSp>
      <p:pic>
        <p:nvPicPr>
          <p:cNvPr id="9" name="図 8">
            <a:extLst>
              <a:ext uri="{FF2B5EF4-FFF2-40B4-BE49-F238E27FC236}">
                <a16:creationId xmlns:a16="http://schemas.microsoft.com/office/drawing/2014/main" id="{7CE3030A-0ED2-A6E6-8924-041B2946C276}"/>
              </a:ext>
            </a:extLst>
          </p:cNvPr>
          <p:cNvPicPr>
            <a:picLocks noChangeAspect="1"/>
          </p:cNvPicPr>
          <p:nvPr/>
        </p:nvPicPr>
        <p:blipFill>
          <a:blip r:embed="rId12">
            <a:alphaModFix/>
            <a:extLst>
              <a:ext uri="{28A0092B-C50C-407E-A947-70E740481C1C}">
                <a14:useLocalDpi xmlns:a14="http://schemas.microsoft.com/office/drawing/2010/main" val="0"/>
              </a:ext>
            </a:extLst>
          </a:blip>
          <a:srcRect b="1402"/>
          <a:stretch/>
        </p:blipFill>
        <p:spPr>
          <a:xfrm>
            <a:off x="4506218" y="2961028"/>
            <a:ext cx="3610054" cy="3418075"/>
          </a:xfrm>
          <a:prstGeom prst="rect">
            <a:avLst/>
          </a:prstGeom>
        </p:spPr>
      </p:pic>
      <p:pic>
        <p:nvPicPr>
          <p:cNvPr id="2" name="9">
            <a:hlinkClick r:id="" action="ppaction://media"/>
            <a:extLst>
              <a:ext uri="{FF2B5EF4-FFF2-40B4-BE49-F238E27FC236}">
                <a16:creationId xmlns:a16="http://schemas.microsoft.com/office/drawing/2014/main" id="{DBA40154-7495-3873-E88C-EB1BE48108EA}"/>
              </a:ext>
            </a:extLst>
          </p:cNvPr>
          <p:cNvPicPr>
            <a:picLocks noChangeAspect="1"/>
          </p:cNvPicPr>
          <p:nvPr>
            <a:audioFile r:link="rId3"/>
            <p:extLst>
              <p:ext uri="{DAA4B4D4-6D71-4841-9C94-3DE7FCFB9230}">
                <p14:media xmlns:p14="http://schemas.microsoft.com/office/powerpoint/2010/main" r:embed="rId2"/>
              </p:ext>
            </p:extLst>
          </p:nvPr>
        </p:nvPicPr>
        <p:blipFill>
          <a:blip r:embed="rId13"/>
          <a:stretch>
            <a:fillRect/>
          </a:stretch>
        </p:blipFill>
        <p:spPr>
          <a:xfrm>
            <a:off x="-800928" y="6109028"/>
            <a:ext cx="609600" cy="609600"/>
          </a:xfrm>
          <a:prstGeom prst="rect">
            <a:avLst/>
          </a:prstGeom>
        </p:spPr>
      </p:pic>
    </p:spTree>
    <p:custDataLst>
      <p:tags r:id="rId1"/>
    </p:custDataLst>
    <p:extLst>
      <p:ext uri="{BB962C8B-B14F-4D97-AF65-F5344CB8AC3E}">
        <p14:creationId xmlns:p14="http://schemas.microsoft.com/office/powerpoint/2010/main" val="3772297378"/>
      </p:ext>
    </p:extLst>
  </p:cSld>
  <p:clrMapOvr>
    <a:masterClrMapping/>
  </p:clrMapOvr>
  <mc:AlternateContent xmlns:mc="http://schemas.openxmlformats.org/markup-compatibility/2006" xmlns:p14="http://schemas.microsoft.com/office/powerpoint/2010/main">
    <mc:Choice Requires="p14">
      <p:transition spd="slow" p14:dur="2000" advTm="31923"/>
    </mc:Choice>
    <mc:Fallback xmlns="">
      <p:transition spd="slow" advTm="3192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1115"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0" presetClass="exit" presetSubtype="0" fill="hold" nodeType="clickEffect">
                                  <p:stCondLst>
                                    <p:cond delay="0"/>
                                  </p:stCondLst>
                                  <p:childTnLst>
                                    <p:animEffect transition="out" filter="fade">
                                      <p:cBhvr>
                                        <p:cTn id="10" dur="500"/>
                                        <p:tgtEl>
                                          <p:spTgt spid="7"/>
                                        </p:tgtEl>
                                      </p:cBhvr>
                                    </p:animEffect>
                                    <p:set>
                                      <p:cBhvr>
                                        <p:cTn id="11" dur="1" fill="hold">
                                          <p:stCondLst>
                                            <p:cond delay="499"/>
                                          </p:stCondLst>
                                        </p:cTn>
                                        <p:tgtEl>
                                          <p:spTgt spid="7"/>
                                        </p:tgtEl>
                                        <p:attrNameLst>
                                          <p:attrName>style.visibility</p:attrName>
                                        </p:attrNameLst>
                                      </p:cBhvr>
                                      <p:to>
                                        <p:strVal val="hidden"/>
                                      </p:to>
                                    </p:set>
                                  </p:childTnLst>
                                </p:cTn>
                              </p:par>
                              <p:par>
                                <p:cTn id="12" presetID="10" presetClass="entr" presetSubtype="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2"/>
                </p:tgtEl>
              </p:cMediaNode>
            </p:audio>
          </p:childTnLst>
        </p:cTn>
      </p:par>
    </p:tnLst>
  </p:timing>
  <p:extLst>
    <p:ext uri="{E180D4A7-C9FB-4DFB-919C-405C955672EB}">
      <p14:showEvtLst xmlns:p14="http://schemas.microsoft.com/office/powerpoint/2010/main">
        <p14:playEvt time="5" objId="2"/>
        <p14:stopEvt time="31143" objId="2"/>
      </p14:showEvtLst>
    </p:ext>
  </p:extLst>
</p:sld>
</file>

<file path=ppt/tags/tag1.xml><?xml version="1.0" encoding="utf-8"?>
<p:tagLst xmlns:a="http://schemas.openxmlformats.org/drawingml/2006/main" xmlns:r="http://schemas.openxmlformats.org/officeDocument/2006/relationships" xmlns:p="http://schemas.openxmlformats.org/presentationml/2006/main">
  <p:tag name="TIMING" val="|0.2"/>
</p:tagLst>
</file>

<file path=ppt/tags/tag2.xml><?xml version="1.0" encoding="utf-8"?>
<p:tagLst xmlns:a="http://schemas.openxmlformats.org/drawingml/2006/main" xmlns:r="http://schemas.openxmlformats.org/officeDocument/2006/relationships" xmlns:p="http://schemas.openxmlformats.org/presentationml/2006/main">
  <p:tag name="TIMING" val="|23.6"/>
</p:tagLst>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12265</TotalTime>
  <Words>4203</Words>
  <Application>Microsoft Office PowerPoint</Application>
  <PresentationFormat>ワイド画面</PresentationFormat>
  <Paragraphs>385</Paragraphs>
  <Slides>17</Slides>
  <Notes>17</Notes>
  <HiddenSlides>0</HiddenSlides>
  <MMClips>17</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17</vt:i4>
      </vt:variant>
    </vt:vector>
  </HeadingPairs>
  <TitlesOfParts>
    <vt:vector size="24" baseType="lpstr">
      <vt:lpstr>ElsevierSans</vt:lpstr>
      <vt:lpstr>UD デジタル 教科書体 NK-R</vt:lpstr>
      <vt:lpstr>游ゴシック</vt:lpstr>
      <vt:lpstr>游ゴシック Light</vt:lpstr>
      <vt:lpstr>Arial</vt:lpstr>
      <vt:lpstr>Wingdings</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八神 颯</dc:creator>
  <cp:lastModifiedBy>奈良 麻結</cp:lastModifiedBy>
  <cp:revision>75</cp:revision>
  <cp:lastPrinted>2025-04-02T03:16:00Z</cp:lastPrinted>
  <dcterms:created xsi:type="dcterms:W3CDTF">2024-03-03T03:15:09Z</dcterms:created>
  <dcterms:modified xsi:type="dcterms:W3CDTF">2025-06-09T07:15:40Z</dcterms:modified>
</cp:coreProperties>
</file>