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81" r:id="rId3"/>
    <p:sldId id="282" r:id="rId4"/>
    <p:sldId id="283" r:id="rId5"/>
    <p:sldId id="304" r:id="rId6"/>
    <p:sldId id="293" r:id="rId7"/>
    <p:sldId id="294" r:id="rId8"/>
    <p:sldId id="295" r:id="rId9"/>
    <p:sldId id="296" r:id="rId10"/>
    <p:sldId id="297" r:id="rId11"/>
    <p:sldId id="298" r:id="rId12"/>
    <p:sldId id="299" r:id="rId13"/>
    <p:sldId id="300" r:id="rId14"/>
    <p:sldId id="268" r:id="rId15"/>
    <p:sldId id="301" r:id="rId16"/>
    <p:sldId id="302" r:id="rId17"/>
    <p:sldId id="303" r:id="rId1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6SKGV0oO3uItgcEPe9djvQ==" hashData="/X/QFOmP/wbkE6gzfzkrZXicpK/6uuNK9EFXBHggfYggjDtP/BgPYTUvPzN4c17hNzBlqcUf4jbgnqr6/sCC7Q=="/>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7F0D81-C2C9-BA10-5D73-A37FCB9637A2}" name="奈良 麻結" initials="麻奈" userId="S::mayuinara@ncnpchiiki.onmicrosoft.com::74529d65-6a6d-40df-a37e-7011da9a6b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FF"/>
    <a:srgbClr val="00B489"/>
    <a:srgbClr val="FF6600"/>
    <a:srgbClr val="FF9900"/>
    <a:srgbClr val="FFCC99"/>
    <a:srgbClr val="E4960A"/>
    <a:srgbClr val="9966FF"/>
    <a:srgbClr val="CC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1285" autoAdjust="0"/>
    <p:restoredTop sz="73052" autoAdjust="0"/>
  </p:normalViewPr>
  <p:slideViewPr>
    <p:cSldViewPr snapToGrid="0">
      <p:cViewPr varScale="1">
        <p:scale>
          <a:sx n="77" d="100"/>
          <a:sy n="77" d="100"/>
        </p:scale>
        <p:origin x="2046" y="84"/>
      </p:cViewPr>
      <p:guideLst/>
    </p:cSldViewPr>
  </p:slideViewPr>
  <p:notesTextViewPr>
    <p:cViewPr>
      <p:scale>
        <a:sx n="1" d="1"/>
        <a:sy n="1" d="1"/>
      </p:scale>
      <p:origin x="0" y="0"/>
    </p:cViewPr>
  </p:notesTextViewPr>
  <p:notesViewPr>
    <p:cSldViewPr snapToGrid="0" showGuides="1">
      <p:cViewPr varScale="1">
        <p:scale>
          <a:sx n="81" d="100"/>
          <a:sy n="81" d="100"/>
        </p:scale>
        <p:origin x="389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12A42-6582-4CA5-B9F1-72761C48C4E2}"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kumimoji="1" lang="ja-JP" altLang="en-US"/>
        </a:p>
      </dgm:t>
    </dgm:pt>
    <dgm:pt modelId="{137F7304-4680-4C64-8ACF-35E55D42E587}">
      <dgm:prSet phldrT="[テキスト]" custT="1"/>
      <dgm:spPr/>
      <dgm:t>
        <a:bodyPr/>
        <a:lstStyle/>
        <a:p>
          <a:r>
            <a:rPr lang="ja-JP" altLang="en-US" sz="1600" dirty="0"/>
            <a:t>方略１</a:t>
          </a:r>
        </a:p>
      </dgm:t>
    </dgm:pt>
    <dgm:pt modelId="{400B5BE5-C4DA-4739-A4F4-BD651BAAA7F0}" type="parTrans" cxnId="{5C0B112F-0878-4693-A362-D7F39E758ADE}">
      <dgm:prSet/>
      <dgm:spPr/>
      <dgm:t>
        <a:bodyPr/>
        <a:lstStyle/>
        <a:p>
          <a:endParaRPr lang="ja-JP" altLang="en-US" sz="1600"/>
        </a:p>
      </dgm:t>
    </dgm:pt>
    <dgm:pt modelId="{75674F70-8DDB-4E7D-B8BA-5F230E4A3356}" type="sibTrans" cxnId="{5C0B112F-0878-4693-A362-D7F39E758ADE}">
      <dgm:prSet/>
      <dgm:spPr/>
      <dgm:t>
        <a:bodyPr/>
        <a:lstStyle/>
        <a:p>
          <a:endParaRPr lang="ja-JP" altLang="en-US" sz="1600"/>
        </a:p>
      </dgm:t>
    </dgm:pt>
    <dgm:pt modelId="{8B233FDB-534E-4AFC-A2D6-C4FA1418B1FB}">
      <dgm:prSet phldrT="[テキスト]" custT="1"/>
      <dgm:spPr/>
      <dgm:t>
        <a:bodyPr/>
        <a:lstStyle/>
        <a:p>
          <a:r>
            <a:rPr lang="ja-JP" altLang="en-US" sz="1500" dirty="0"/>
            <a:t>組織改革に向けてのリーダシップ</a:t>
          </a:r>
        </a:p>
      </dgm:t>
    </dgm:pt>
    <dgm:pt modelId="{D58A52C2-0A43-45E5-A99F-8D93367E71D6}" type="parTrans" cxnId="{620C7B52-7797-4D22-8874-12B610B70CFF}">
      <dgm:prSet/>
      <dgm:spPr/>
      <dgm:t>
        <a:bodyPr/>
        <a:lstStyle/>
        <a:p>
          <a:endParaRPr lang="ja-JP" altLang="en-US" sz="1600"/>
        </a:p>
      </dgm:t>
    </dgm:pt>
    <dgm:pt modelId="{48EA4589-240C-4B79-BEE6-723AD0F18C1E}" type="sibTrans" cxnId="{620C7B52-7797-4D22-8874-12B610B70CFF}">
      <dgm:prSet/>
      <dgm:spPr/>
      <dgm:t>
        <a:bodyPr/>
        <a:lstStyle/>
        <a:p>
          <a:endParaRPr lang="ja-JP" altLang="en-US" sz="1600"/>
        </a:p>
      </dgm:t>
    </dgm:pt>
    <dgm:pt modelId="{DE7BEFC8-85BB-4757-AD70-6BB0B449B523}">
      <dgm:prSet phldrT="[テキスト]" custT="1"/>
      <dgm:spPr>
        <a:ln w="57150">
          <a:noFill/>
        </a:ln>
      </dgm:spPr>
      <dgm:t>
        <a:bodyPr/>
        <a:lstStyle/>
        <a:p>
          <a:r>
            <a:rPr lang="ja-JP" altLang="en-US" sz="1600" dirty="0"/>
            <a:t>方略２</a:t>
          </a:r>
        </a:p>
      </dgm:t>
    </dgm:pt>
    <dgm:pt modelId="{673DFF02-CABC-4AE4-9DDC-B651190F1093}" type="parTrans" cxnId="{EC64B15C-E902-44CE-96D0-1A21BCD680F2}">
      <dgm:prSet/>
      <dgm:spPr/>
      <dgm:t>
        <a:bodyPr/>
        <a:lstStyle/>
        <a:p>
          <a:endParaRPr lang="ja-JP" altLang="en-US" sz="1600"/>
        </a:p>
      </dgm:t>
    </dgm:pt>
    <dgm:pt modelId="{3A7CBBBC-CE62-4D90-9413-317F40B21C42}" type="sibTrans" cxnId="{EC64B15C-E902-44CE-96D0-1A21BCD680F2}">
      <dgm:prSet/>
      <dgm:spPr/>
      <dgm:t>
        <a:bodyPr/>
        <a:lstStyle/>
        <a:p>
          <a:endParaRPr lang="ja-JP" altLang="en-US" sz="1600"/>
        </a:p>
      </dgm:t>
    </dgm:pt>
    <dgm:pt modelId="{21D85845-76CD-41B9-84A5-032E00679F88}">
      <dgm:prSet phldrT="[テキスト]" custT="1"/>
      <dgm:spPr/>
      <dgm:t>
        <a:bodyPr/>
        <a:lstStyle/>
        <a:p>
          <a:r>
            <a:rPr lang="ja-JP" altLang="en-US" sz="1600" dirty="0"/>
            <a:t>方略３</a:t>
          </a:r>
        </a:p>
      </dgm:t>
    </dgm:pt>
    <dgm:pt modelId="{8FA9C10C-A3EE-4CEA-B152-F5EE5D5AF545}" type="parTrans" cxnId="{DE6F01CA-33D9-44C8-9624-0097F3AEB5F7}">
      <dgm:prSet/>
      <dgm:spPr/>
      <dgm:t>
        <a:bodyPr/>
        <a:lstStyle/>
        <a:p>
          <a:endParaRPr lang="ja-JP" altLang="en-US" sz="1600"/>
        </a:p>
      </dgm:t>
    </dgm:pt>
    <dgm:pt modelId="{233B5A12-3CBB-495A-848D-C36D0EB6A4B2}" type="sibTrans" cxnId="{DE6F01CA-33D9-44C8-9624-0097F3AEB5F7}">
      <dgm:prSet/>
      <dgm:spPr/>
      <dgm:t>
        <a:bodyPr/>
        <a:lstStyle/>
        <a:p>
          <a:endParaRPr lang="ja-JP" altLang="en-US" sz="1600"/>
        </a:p>
      </dgm:t>
    </dgm:pt>
    <dgm:pt modelId="{C6B2EF01-610F-4E39-A190-E517D7321488}">
      <dgm:prSet phldrT="[テキスト]" custT="1"/>
      <dgm:spPr/>
      <dgm:t>
        <a:bodyPr/>
        <a:lstStyle/>
        <a:p>
          <a:r>
            <a:rPr lang="ja-JP" altLang="en-US" sz="1500" dirty="0"/>
            <a:t>スタッフ</a:t>
          </a:r>
          <a:r>
            <a:rPr lang="ja-JP" altLang="en-US" sz="1400" dirty="0"/>
            <a:t>の</a:t>
          </a:r>
          <a:br>
            <a:rPr lang="en-US" altLang="ja-JP" sz="1400" dirty="0"/>
          </a:br>
          <a:r>
            <a:rPr lang="ja-JP" altLang="en-US" sz="1400" dirty="0"/>
            <a:t>スキルアップ</a:t>
          </a:r>
        </a:p>
      </dgm:t>
    </dgm:pt>
    <dgm:pt modelId="{892D2AB9-1ECA-4E3A-B470-DFADAC7E06F3}" type="parTrans" cxnId="{CA4ED131-545C-4B76-90B2-A3DB7D6BF6F8}">
      <dgm:prSet/>
      <dgm:spPr/>
      <dgm:t>
        <a:bodyPr/>
        <a:lstStyle/>
        <a:p>
          <a:endParaRPr lang="ja-JP" altLang="en-US" sz="1600"/>
        </a:p>
      </dgm:t>
    </dgm:pt>
    <dgm:pt modelId="{9751276B-5180-49B6-9714-F75B926A84A0}" type="sibTrans" cxnId="{CA4ED131-545C-4B76-90B2-A3DB7D6BF6F8}">
      <dgm:prSet/>
      <dgm:spPr/>
      <dgm:t>
        <a:bodyPr/>
        <a:lstStyle/>
        <a:p>
          <a:endParaRPr lang="ja-JP" altLang="en-US" sz="1600"/>
        </a:p>
      </dgm:t>
    </dgm:pt>
    <dgm:pt modelId="{56C09B38-07F6-4454-8CEE-3CDD59B5048D}">
      <dgm:prSet phldrT="[テキスト]" custT="1"/>
      <dgm:spPr/>
      <dgm:t>
        <a:bodyPr/>
        <a:lstStyle/>
        <a:p>
          <a:r>
            <a:rPr lang="ja-JP" altLang="en-US" sz="1600" dirty="0"/>
            <a:t>方略４</a:t>
          </a:r>
        </a:p>
      </dgm:t>
    </dgm:pt>
    <dgm:pt modelId="{4D3ACAD3-1C33-4755-9D61-25E93B725B4F}" type="parTrans" cxnId="{F6BF0E1E-E01E-401A-B3D5-D3F4BC111AA2}">
      <dgm:prSet/>
      <dgm:spPr/>
      <dgm:t>
        <a:bodyPr/>
        <a:lstStyle/>
        <a:p>
          <a:endParaRPr lang="ja-JP" altLang="en-US" sz="1600"/>
        </a:p>
      </dgm:t>
    </dgm:pt>
    <dgm:pt modelId="{FC834A4C-7EA1-4D07-A068-7BD50A44A135}" type="sibTrans" cxnId="{F6BF0E1E-E01E-401A-B3D5-D3F4BC111AA2}">
      <dgm:prSet/>
      <dgm:spPr/>
      <dgm:t>
        <a:bodyPr/>
        <a:lstStyle/>
        <a:p>
          <a:endParaRPr lang="ja-JP" altLang="en-US" sz="1600"/>
        </a:p>
      </dgm:t>
    </dgm:pt>
    <dgm:pt modelId="{8331F4DE-741D-4B15-B269-39C99C76D584}">
      <dgm:prSet phldrT="[テキスト]" custT="1"/>
      <dgm:spPr/>
      <dgm:t>
        <a:bodyPr/>
        <a:lstStyle/>
        <a:p>
          <a:r>
            <a:rPr lang="ja-JP" altLang="en-US" sz="1500" dirty="0"/>
            <a:t>隔離・身体拘束使用防止ツールの利用</a:t>
          </a:r>
        </a:p>
      </dgm:t>
    </dgm:pt>
    <dgm:pt modelId="{9D29AAA7-6E34-4522-9188-26EE7C5E0F76}" type="parTrans" cxnId="{43E40917-4CD1-4F7F-99B3-222D22242F24}">
      <dgm:prSet/>
      <dgm:spPr/>
      <dgm:t>
        <a:bodyPr/>
        <a:lstStyle/>
        <a:p>
          <a:endParaRPr lang="ja-JP" altLang="en-US" sz="1600"/>
        </a:p>
      </dgm:t>
    </dgm:pt>
    <dgm:pt modelId="{4455CCC1-9E94-4732-BA9E-3E0D92B755DB}" type="sibTrans" cxnId="{43E40917-4CD1-4F7F-99B3-222D22242F24}">
      <dgm:prSet/>
      <dgm:spPr/>
      <dgm:t>
        <a:bodyPr/>
        <a:lstStyle/>
        <a:p>
          <a:endParaRPr lang="ja-JP" altLang="en-US" sz="1600"/>
        </a:p>
      </dgm:t>
    </dgm:pt>
    <dgm:pt modelId="{52EFC1B2-628D-4041-A12E-1E2602201C39}">
      <dgm:prSet phldrT="[テキスト]" custT="1"/>
      <dgm:spPr/>
      <dgm:t>
        <a:bodyPr/>
        <a:lstStyle/>
        <a:p>
          <a:r>
            <a:rPr lang="ja-JP" altLang="en-US" sz="1600" dirty="0"/>
            <a:t>方略５</a:t>
          </a:r>
        </a:p>
      </dgm:t>
    </dgm:pt>
    <dgm:pt modelId="{AD5E8AD1-F07E-446E-B206-C2EC6AFF3086}" type="parTrans" cxnId="{58CC2ECA-7B29-4D0B-B99C-DD4B4238A42F}">
      <dgm:prSet/>
      <dgm:spPr/>
      <dgm:t>
        <a:bodyPr/>
        <a:lstStyle/>
        <a:p>
          <a:endParaRPr lang="ja-JP" altLang="en-US" sz="1600"/>
        </a:p>
      </dgm:t>
    </dgm:pt>
    <dgm:pt modelId="{A9A5733D-929B-42CC-8F8C-DCBB60732FCE}" type="sibTrans" cxnId="{58CC2ECA-7B29-4D0B-B99C-DD4B4238A42F}">
      <dgm:prSet/>
      <dgm:spPr/>
      <dgm:t>
        <a:bodyPr/>
        <a:lstStyle/>
        <a:p>
          <a:endParaRPr lang="ja-JP" altLang="en-US" sz="1600"/>
        </a:p>
      </dgm:t>
    </dgm:pt>
    <dgm:pt modelId="{D029494F-A86B-40C9-B5D8-22AC77D895D3}">
      <dgm:prSet custT="1"/>
      <dgm:spPr/>
      <dgm:t>
        <a:bodyPr/>
        <a:lstStyle/>
        <a:p>
          <a:r>
            <a:rPr lang="ja-JP" altLang="en-US" sz="1500" dirty="0"/>
            <a:t>入院環境での</a:t>
          </a:r>
          <a:br>
            <a:rPr lang="en-US" altLang="ja-JP" sz="1500" dirty="0"/>
          </a:br>
          <a:r>
            <a:rPr lang="ja-JP" altLang="en-US" sz="1500" dirty="0"/>
            <a:t>利用者の役割</a:t>
          </a:r>
        </a:p>
      </dgm:t>
    </dgm:pt>
    <dgm:pt modelId="{D65909A6-5257-4B56-8EB9-3866694F79CB}" type="parTrans" cxnId="{6416078D-7A6F-4AD0-95ED-EE2414792745}">
      <dgm:prSet/>
      <dgm:spPr/>
      <dgm:t>
        <a:bodyPr/>
        <a:lstStyle/>
        <a:p>
          <a:endParaRPr lang="ja-JP" altLang="en-US" sz="1600"/>
        </a:p>
      </dgm:t>
    </dgm:pt>
    <dgm:pt modelId="{2FD6E725-E207-4887-A708-8BE21BC4FDC0}" type="sibTrans" cxnId="{6416078D-7A6F-4AD0-95ED-EE2414792745}">
      <dgm:prSet/>
      <dgm:spPr/>
      <dgm:t>
        <a:bodyPr/>
        <a:lstStyle/>
        <a:p>
          <a:endParaRPr lang="ja-JP" altLang="en-US" sz="1600"/>
        </a:p>
      </dgm:t>
    </dgm:pt>
    <dgm:pt modelId="{F4C7CAD3-3D2C-4B18-B2B8-F633EEBE3EE7}">
      <dgm:prSet custT="1"/>
      <dgm:spPr/>
      <dgm:t>
        <a:bodyPr/>
        <a:lstStyle/>
        <a:p>
          <a:r>
            <a:rPr lang="ja-JP" altLang="en-US" sz="1600" dirty="0"/>
            <a:t>方略６</a:t>
          </a:r>
        </a:p>
      </dgm:t>
    </dgm:pt>
    <dgm:pt modelId="{7761737F-46D1-4001-AD71-E935846F1C2B}" type="parTrans" cxnId="{EE900FD1-7877-4736-9E19-7989CDFF995A}">
      <dgm:prSet/>
      <dgm:spPr/>
      <dgm:t>
        <a:bodyPr/>
        <a:lstStyle/>
        <a:p>
          <a:endParaRPr lang="ja-JP" altLang="en-US" sz="1600"/>
        </a:p>
      </dgm:t>
    </dgm:pt>
    <dgm:pt modelId="{23E56A7B-1CD9-44A3-91B8-CEC04F74F568}" type="sibTrans" cxnId="{EE900FD1-7877-4736-9E19-7989CDFF995A}">
      <dgm:prSet/>
      <dgm:spPr/>
      <dgm:t>
        <a:bodyPr/>
        <a:lstStyle/>
        <a:p>
          <a:endParaRPr lang="ja-JP" altLang="en-US" sz="1600"/>
        </a:p>
      </dgm:t>
    </dgm:pt>
    <dgm:pt modelId="{7C5A4FFE-DD59-48EF-9BA2-5D7CD42AC94F}">
      <dgm:prSet custT="1"/>
      <dgm:spPr>
        <a:ln w="57150">
          <a:noFill/>
        </a:ln>
      </dgm:spPr>
      <dgm:t>
        <a:bodyPr/>
        <a:lstStyle/>
        <a:p>
          <a:r>
            <a:rPr lang="ja-JP" altLang="en-US" sz="1500" dirty="0"/>
            <a:t>データ利用</a:t>
          </a:r>
        </a:p>
      </dgm:t>
    </dgm:pt>
    <dgm:pt modelId="{1750227B-D694-4207-AB57-0C34216B937C}" type="parTrans" cxnId="{699F36AC-CD72-4C11-B562-D013C4383DD7}">
      <dgm:prSet/>
      <dgm:spPr/>
      <dgm:t>
        <a:bodyPr/>
        <a:lstStyle/>
        <a:p>
          <a:endParaRPr lang="ja-JP" altLang="en-US" sz="1600"/>
        </a:p>
      </dgm:t>
    </dgm:pt>
    <dgm:pt modelId="{F062DE7A-235E-4A66-B922-FC38E7D4E86A}" type="sibTrans" cxnId="{699F36AC-CD72-4C11-B562-D013C4383DD7}">
      <dgm:prSet/>
      <dgm:spPr/>
      <dgm:t>
        <a:bodyPr/>
        <a:lstStyle/>
        <a:p>
          <a:endParaRPr lang="ja-JP" altLang="en-US" sz="1600"/>
        </a:p>
      </dgm:t>
    </dgm:pt>
    <dgm:pt modelId="{4E841254-5E2D-4096-98EB-661269C74C43}">
      <dgm:prSet custT="1"/>
      <dgm:spPr/>
      <dgm:t>
        <a:bodyPr/>
        <a:lstStyle/>
        <a:p>
          <a:r>
            <a:rPr lang="ja-JP" altLang="en-US" sz="1500" dirty="0"/>
            <a:t>デブリーフィング</a:t>
          </a:r>
          <a:br>
            <a:rPr lang="en-US" altLang="ja-JP" sz="1500" dirty="0"/>
          </a:br>
          <a:r>
            <a:rPr lang="ja-JP" altLang="en-US" sz="1500" dirty="0"/>
            <a:t>技術</a:t>
          </a:r>
        </a:p>
      </dgm:t>
    </dgm:pt>
    <dgm:pt modelId="{1F656C32-6BE0-4254-90BE-B182EC3EEE35}" type="parTrans" cxnId="{ABB162BF-EA66-4629-A5F8-9507C05E7D06}">
      <dgm:prSet/>
      <dgm:spPr/>
      <dgm:t>
        <a:bodyPr/>
        <a:lstStyle/>
        <a:p>
          <a:endParaRPr lang="ja-JP" altLang="en-US" sz="1600"/>
        </a:p>
      </dgm:t>
    </dgm:pt>
    <dgm:pt modelId="{B9FC567E-0801-470F-B424-939D72FB948D}" type="sibTrans" cxnId="{ABB162BF-EA66-4629-A5F8-9507C05E7D06}">
      <dgm:prSet/>
      <dgm:spPr/>
      <dgm:t>
        <a:bodyPr/>
        <a:lstStyle/>
        <a:p>
          <a:endParaRPr lang="ja-JP" altLang="en-US" sz="1600"/>
        </a:p>
      </dgm:t>
    </dgm:pt>
    <dgm:pt modelId="{BB3381CF-0F79-45C7-B6DF-647D765DC7CA}" type="pres">
      <dgm:prSet presAssocID="{73C12A42-6582-4CA5-B9F1-72761C48C4E2}" presName="diagram" presStyleCnt="0">
        <dgm:presLayoutVars>
          <dgm:dir/>
          <dgm:resizeHandles val="exact"/>
        </dgm:presLayoutVars>
      </dgm:prSet>
      <dgm:spPr/>
    </dgm:pt>
    <dgm:pt modelId="{7D7E31DB-25AB-4746-BFA2-50F3817EBD15}" type="pres">
      <dgm:prSet presAssocID="{137F7304-4680-4C64-8ACF-35E55D42E587}" presName="node" presStyleLbl="node1" presStyleIdx="0" presStyleCnt="6">
        <dgm:presLayoutVars>
          <dgm:bulletEnabled val="1"/>
        </dgm:presLayoutVars>
      </dgm:prSet>
      <dgm:spPr/>
    </dgm:pt>
    <dgm:pt modelId="{5BDBD4C1-AA98-4A15-9550-B4A965C844FE}" type="pres">
      <dgm:prSet presAssocID="{75674F70-8DDB-4E7D-B8BA-5F230E4A3356}" presName="sibTrans" presStyleCnt="0"/>
      <dgm:spPr/>
    </dgm:pt>
    <dgm:pt modelId="{A767B001-ED90-447E-AD25-9347FD32625C}" type="pres">
      <dgm:prSet presAssocID="{DE7BEFC8-85BB-4757-AD70-6BB0B449B523}" presName="node" presStyleLbl="node1" presStyleIdx="1" presStyleCnt="6">
        <dgm:presLayoutVars>
          <dgm:bulletEnabled val="1"/>
        </dgm:presLayoutVars>
      </dgm:prSet>
      <dgm:spPr/>
    </dgm:pt>
    <dgm:pt modelId="{03B4B19F-F695-44EE-9CE0-1EE429DA6BD5}" type="pres">
      <dgm:prSet presAssocID="{3A7CBBBC-CE62-4D90-9413-317F40B21C42}" presName="sibTrans" presStyleCnt="0"/>
      <dgm:spPr/>
    </dgm:pt>
    <dgm:pt modelId="{F13FB5C8-833A-456E-9956-603E02FEB2B9}" type="pres">
      <dgm:prSet presAssocID="{21D85845-76CD-41B9-84A5-032E00679F88}" presName="node" presStyleLbl="node1" presStyleIdx="2" presStyleCnt="6">
        <dgm:presLayoutVars>
          <dgm:bulletEnabled val="1"/>
        </dgm:presLayoutVars>
      </dgm:prSet>
      <dgm:spPr/>
    </dgm:pt>
    <dgm:pt modelId="{2B99D9CA-048D-430C-9067-6286F64F9FF5}" type="pres">
      <dgm:prSet presAssocID="{233B5A12-3CBB-495A-848D-C36D0EB6A4B2}" presName="sibTrans" presStyleCnt="0"/>
      <dgm:spPr/>
    </dgm:pt>
    <dgm:pt modelId="{9F1789DB-B376-4B08-8C8C-6895F68EB0A2}" type="pres">
      <dgm:prSet presAssocID="{56C09B38-07F6-4454-8CEE-3CDD59B5048D}" presName="node" presStyleLbl="node1" presStyleIdx="3" presStyleCnt="6">
        <dgm:presLayoutVars>
          <dgm:bulletEnabled val="1"/>
        </dgm:presLayoutVars>
      </dgm:prSet>
      <dgm:spPr/>
    </dgm:pt>
    <dgm:pt modelId="{053F000A-F4A4-4A5D-BDEE-E28867B50F3A}" type="pres">
      <dgm:prSet presAssocID="{FC834A4C-7EA1-4D07-A068-7BD50A44A135}" presName="sibTrans" presStyleCnt="0"/>
      <dgm:spPr/>
    </dgm:pt>
    <dgm:pt modelId="{37C1C9F9-2B9D-4956-8A1A-E860CE7E7C64}" type="pres">
      <dgm:prSet presAssocID="{52EFC1B2-628D-4041-A12E-1E2602201C39}" presName="node" presStyleLbl="node1" presStyleIdx="4" presStyleCnt="6">
        <dgm:presLayoutVars>
          <dgm:bulletEnabled val="1"/>
        </dgm:presLayoutVars>
      </dgm:prSet>
      <dgm:spPr/>
    </dgm:pt>
    <dgm:pt modelId="{CBFCCE95-D69A-4FD4-8520-EEE38741FB98}" type="pres">
      <dgm:prSet presAssocID="{A9A5733D-929B-42CC-8F8C-DCBB60732FCE}" presName="sibTrans" presStyleCnt="0"/>
      <dgm:spPr/>
    </dgm:pt>
    <dgm:pt modelId="{7F0697F4-0447-447D-9CCB-8E6AEA0B8DBC}" type="pres">
      <dgm:prSet presAssocID="{F4C7CAD3-3D2C-4B18-B2B8-F633EEBE3EE7}" presName="node" presStyleLbl="node1" presStyleIdx="5" presStyleCnt="6">
        <dgm:presLayoutVars>
          <dgm:bulletEnabled val="1"/>
        </dgm:presLayoutVars>
      </dgm:prSet>
      <dgm:spPr/>
    </dgm:pt>
  </dgm:ptLst>
  <dgm:cxnLst>
    <dgm:cxn modelId="{3E136300-C435-4F10-A20E-466052A5936F}" type="presOf" srcId="{DE7BEFC8-85BB-4757-AD70-6BB0B449B523}" destId="{A767B001-ED90-447E-AD25-9347FD32625C}" srcOrd="0" destOrd="0" presId="urn:microsoft.com/office/officeart/2005/8/layout/default"/>
    <dgm:cxn modelId="{1C9BCD16-883F-4805-9B45-01AC10465AFE}" type="presOf" srcId="{8331F4DE-741D-4B15-B269-39C99C76D584}" destId="{9F1789DB-B376-4B08-8C8C-6895F68EB0A2}" srcOrd="0" destOrd="1" presId="urn:microsoft.com/office/officeart/2005/8/layout/default"/>
    <dgm:cxn modelId="{43E40917-4CD1-4F7F-99B3-222D22242F24}" srcId="{56C09B38-07F6-4454-8CEE-3CDD59B5048D}" destId="{8331F4DE-741D-4B15-B269-39C99C76D584}" srcOrd="0" destOrd="0" parTransId="{9D29AAA7-6E34-4522-9188-26EE7C5E0F76}" sibTransId="{4455CCC1-9E94-4732-BA9E-3E0D92B755DB}"/>
    <dgm:cxn modelId="{F6BF0E1E-E01E-401A-B3D5-D3F4BC111AA2}" srcId="{73C12A42-6582-4CA5-B9F1-72761C48C4E2}" destId="{56C09B38-07F6-4454-8CEE-3CDD59B5048D}" srcOrd="3" destOrd="0" parTransId="{4D3ACAD3-1C33-4755-9D61-25E93B725B4F}" sibTransId="{FC834A4C-7EA1-4D07-A068-7BD50A44A135}"/>
    <dgm:cxn modelId="{5C0B112F-0878-4693-A362-D7F39E758ADE}" srcId="{73C12A42-6582-4CA5-B9F1-72761C48C4E2}" destId="{137F7304-4680-4C64-8ACF-35E55D42E587}" srcOrd="0" destOrd="0" parTransId="{400B5BE5-C4DA-4739-A4F4-BD651BAAA7F0}" sibTransId="{75674F70-8DDB-4E7D-B8BA-5F230E4A3356}"/>
    <dgm:cxn modelId="{CA4ED131-545C-4B76-90B2-A3DB7D6BF6F8}" srcId="{21D85845-76CD-41B9-84A5-032E00679F88}" destId="{C6B2EF01-610F-4E39-A190-E517D7321488}" srcOrd="0" destOrd="0" parTransId="{892D2AB9-1ECA-4E3A-B470-DFADAC7E06F3}" sibTransId="{9751276B-5180-49B6-9714-F75B926A84A0}"/>
    <dgm:cxn modelId="{EC64B15C-E902-44CE-96D0-1A21BCD680F2}" srcId="{73C12A42-6582-4CA5-B9F1-72761C48C4E2}" destId="{DE7BEFC8-85BB-4757-AD70-6BB0B449B523}" srcOrd="1" destOrd="0" parTransId="{673DFF02-CABC-4AE4-9DDC-B651190F1093}" sibTransId="{3A7CBBBC-CE62-4D90-9413-317F40B21C42}"/>
    <dgm:cxn modelId="{E9B4B670-F3E5-4C2E-925A-6CC161212A83}" type="presOf" srcId="{4E841254-5E2D-4096-98EB-661269C74C43}" destId="{7F0697F4-0447-447D-9CCB-8E6AEA0B8DBC}" srcOrd="0" destOrd="1" presId="urn:microsoft.com/office/officeart/2005/8/layout/default"/>
    <dgm:cxn modelId="{620C7B52-7797-4D22-8874-12B610B70CFF}" srcId="{137F7304-4680-4C64-8ACF-35E55D42E587}" destId="{8B233FDB-534E-4AFC-A2D6-C4FA1418B1FB}" srcOrd="0" destOrd="0" parTransId="{D58A52C2-0A43-45E5-A99F-8D93367E71D6}" sibTransId="{48EA4589-240C-4B79-BEE6-723AD0F18C1E}"/>
    <dgm:cxn modelId="{5238767B-2E23-43C9-9325-DD350BFCE5D9}" type="presOf" srcId="{137F7304-4680-4C64-8ACF-35E55D42E587}" destId="{7D7E31DB-25AB-4746-BFA2-50F3817EBD15}" srcOrd="0" destOrd="0" presId="urn:microsoft.com/office/officeart/2005/8/layout/default"/>
    <dgm:cxn modelId="{8086FB7B-59A3-4395-A90A-DD0AF5CAF973}" type="presOf" srcId="{F4C7CAD3-3D2C-4B18-B2B8-F633EEBE3EE7}" destId="{7F0697F4-0447-447D-9CCB-8E6AEA0B8DBC}" srcOrd="0" destOrd="0" presId="urn:microsoft.com/office/officeart/2005/8/layout/default"/>
    <dgm:cxn modelId="{6416078D-7A6F-4AD0-95ED-EE2414792745}" srcId="{52EFC1B2-628D-4041-A12E-1E2602201C39}" destId="{D029494F-A86B-40C9-B5D8-22AC77D895D3}" srcOrd="0" destOrd="0" parTransId="{D65909A6-5257-4B56-8EB9-3866694F79CB}" sibTransId="{2FD6E725-E207-4887-A708-8BE21BC4FDC0}"/>
    <dgm:cxn modelId="{5ADAEAAB-B9D1-4102-BBEB-177BFE3734F0}" type="presOf" srcId="{21D85845-76CD-41B9-84A5-032E00679F88}" destId="{F13FB5C8-833A-456E-9956-603E02FEB2B9}" srcOrd="0" destOrd="0" presId="urn:microsoft.com/office/officeart/2005/8/layout/default"/>
    <dgm:cxn modelId="{699F36AC-CD72-4C11-B562-D013C4383DD7}" srcId="{DE7BEFC8-85BB-4757-AD70-6BB0B449B523}" destId="{7C5A4FFE-DD59-48EF-9BA2-5D7CD42AC94F}" srcOrd="0" destOrd="0" parTransId="{1750227B-D694-4207-AB57-0C34216B937C}" sibTransId="{F062DE7A-235E-4A66-B922-FC38E7D4E86A}"/>
    <dgm:cxn modelId="{E6E615B0-881D-48E9-B314-20DC5DE5E321}" type="presOf" srcId="{8B233FDB-534E-4AFC-A2D6-C4FA1418B1FB}" destId="{7D7E31DB-25AB-4746-BFA2-50F3817EBD15}" srcOrd="0" destOrd="1" presId="urn:microsoft.com/office/officeart/2005/8/layout/default"/>
    <dgm:cxn modelId="{20B832B5-FFC4-48D8-995D-8EC2A96A43A1}" type="presOf" srcId="{D029494F-A86B-40C9-B5D8-22AC77D895D3}" destId="{37C1C9F9-2B9D-4956-8A1A-E860CE7E7C64}" srcOrd="0" destOrd="1" presId="urn:microsoft.com/office/officeart/2005/8/layout/default"/>
    <dgm:cxn modelId="{ABB162BF-EA66-4629-A5F8-9507C05E7D06}" srcId="{F4C7CAD3-3D2C-4B18-B2B8-F633EEBE3EE7}" destId="{4E841254-5E2D-4096-98EB-661269C74C43}" srcOrd="0" destOrd="0" parTransId="{1F656C32-6BE0-4254-90BE-B182EC3EEE35}" sibTransId="{B9FC567E-0801-470F-B424-939D72FB948D}"/>
    <dgm:cxn modelId="{DE6F01CA-33D9-44C8-9624-0097F3AEB5F7}" srcId="{73C12A42-6582-4CA5-B9F1-72761C48C4E2}" destId="{21D85845-76CD-41B9-84A5-032E00679F88}" srcOrd="2" destOrd="0" parTransId="{8FA9C10C-A3EE-4CEA-B152-F5EE5D5AF545}" sibTransId="{233B5A12-3CBB-495A-848D-C36D0EB6A4B2}"/>
    <dgm:cxn modelId="{58CC2ECA-7B29-4D0B-B99C-DD4B4238A42F}" srcId="{73C12A42-6582-4CA5-B9F1-72761C48C4E2}" destId="{52EFC1B2-628D-4041-A12E-1E2602201C39}" srcOrd="4" destOrd="0" parTransId="{AD5E8AD1-F07E-446E-B206-C2EC6AFF3086}" sibTransId="{A9A5733D-929B-42CC-8F8C-DCBB60732FCE}"/>
    <dgm:cxn modelId="{EE900FD1-7877-4736-9E19-7989CDFF995A}" srcId="{73C12A42-6582-4CA5-B9F1-72761C48C4E2}" destId="{F4C7CAD3-3D2C-4B18-B2B8-F633EEBE3EE7}" srcOrd="5" destOrd="0" parTransId="{7761737F-46D1-4001-AD71-E935846F1C2B}" sibTransId="{23E56A7B-1CD9-44A3-91B8-CEC04F74F568}"/>
    <dgm:cxn modelId="{A9DCAFDE-0F27-4D60-BCFF-E566F162DE61}" type="presOf" srcId="{C6B2EF01-610F-4E39-A190-E517D7321488}" destId="{F13FB5C8-833A-456E-9956-603E02FEB2B9}" srcOrd="0" destOrd="1" presId="urn:microsoft.com/office/officeart/2005/8/layout/default"/>
    <dgm:cxn modelId="{9DBE62E3-610B-4930-96F0-733790C0805B}" type="presOf" srcId="{7C5A4FFE-DD59-48EF-9BA2-5D7CD42AC94F}" destId="{A767B001-ED90-447E-AD25-9347FD32625C}" srcOrd="0" destOrd="1" presId="urn:microsoft.com/office/officeart/2005/8/layout/default"/>
    <dgm:cxn modelId="{63E750E9-5A18-4589-AEEA-77EF3BC1F84D}" type="presOf" srcId="{56C09B38-07F6-4454-8CEE-3CDD59B5048D}" destId="{9F1789DB-B376-4B08-8C8C-6895F68EB0A2}" srcOrd="0" destOrd="0" presId="urn:microsoft.com/office/officeart/2005/8/layout/default"/>
    <dgm:cxn modelId="{514484EE-B0E1-4C1F-BDF4-E687617A4F43}" type="presOf" srcId="{52EFC1B2-628D-4041-A12E-1E2602201C39}" destId="{37C1C9F9-2B9D-4956-8A1A-E860CE7E7C64}" srcOrd="0" destOrd="0" presId="urn:microsoft.com/office/officeart/2005/8/layout/default"/>
    <dgm:cxn modelId="{4CB3D2F0-CA26-4AB2-94F1-B16B087D8093}" type="presOf" srcId="{73C12A42-6582-4CA5-B9F1-72761C48C4E2}" destId="{BB3381CF-0F79-45C7-B6DF-647D765DC7CA}" srcOrd="0" destOrd="0" presId="urn:microsoft.com/office/officeart/2005/8/layout/default"/>
    <dgm:cxn modelId="{81FAC769-E247-4377-9E3F-F7D795CAD187}" type="presParOf" srcId="{BB3381CF-0F79-45C7-B6DF-647D765DC7CA}" destId="{7D7E31DB-25AB-4746-BFA2-50F3817EBD15}" srcOrd="0" destOrd="0" presId="urn:microsoft.com/office/officeart/2005/8/layout/default"/>
    <dgm:cxn modelId="{7D77CA3F-252E-4DE3-9B32-F93D3F7D64F5}" type="presParOf" srcId="{BB3381CF-0F79-45C7-B6DF-647D765DC7CA}" destId="{5BDBD4C1-AA98-4A15-9550-B4A965C844FE}" srcOrd="1" destOrd="0" presId="urn:microsoft.com/office/officeart/2005/8/layout/default"/>
    <dgm:cxn modelId="{5458E6C3-8B4D-4248-B54A-282B0A8B011E}" type="presParOf" srcId="{BB3381CF-0F79-45C7-B6DF-647D765DC7CA}" destId="{A767B001-ED90-447E-AD25-9347FD32625C}" srcOrd="2" destOrd="0" presId="urn:microsoft.com/office/officeart/2005/8/layout/default"/>
    <dgm:cxn modelId="{91BBD548-6AED-4236-BE96-68E4FB4D7F98}" type="presParOf" srcId="{BB3381CF-0F79-45C7-B6DF-647D765DC7CA}" destId="{03B4B19F-F695-44EE-9CE0-1EE429DA6BD5}" srcOrd="3" destOrd="0" presId="urn:microsoft.com/office/officeart/2005/8/layout/default"/>
    <dgm:cxn modelId="{FF2C48F7-705D-44F5-B9CF-2E7C898E07F4}" type="presParOf" srcId="{BB3381CF-0F79-45C7-B6DF-647D765DC7CA}" destId="{F13FB5C8-833A-456E-9956-603E02FEB2B9}" srcOrd="4" destOrd="0" presId="urn:microsoft.com/office/officeart/2005/8/layout/default"/>
    <dgm:cxn modelId="{E4F2A1E6-DE00-471B-A2B0-06F7FA244717}" type="presParOf" srcId="{BB3381CF-0F79-45C7-B6DF-647D765DC7CA}" destId="{2B99D9CA-048D-430C-9067-6286F64F9FF5}" srcOrd="5" destOrd="0" presId="urn:microsoft.com/office/officeart/2005/8/layout/default"/>
    <dgm:cxn modelId="{5ACDECAF-760A-4D10-9EFF-AB9009B06F36}" type="presParOf" srcId="{BB3381CF-0F79-45C7-B6DF-647D765DC7CA}" destId="{9F1789DB-B376-4B08-8C8C-6895F68EB0A2}" srcOrd="6" destOrd="0" presId="urn:microsoft.com/office/officeart/2005/8/layout/default"/>
    <dgm:cxn modelId="{8EC8301B-90A4-404B-81D4-B277FDE5C140}" type="presParOf" srcId="{BB3381CF-0F79-45C7-B6DF-647D765DC7CA}" destId="{053F000A-F4A4-4A5D-BDEE-E28867B50F3A}" srcOrd="7" destOrd="0" presId="urn:microsoft.com/office/officeart/2005/8/layout/default"/>
    <dgm:cxn modelId="{CFF7715E-E9C4-4778-9944-65681B4AF9F7}" type="presParOf" srcId="{BB3381CF-0F79-45C7-B6DF-647D765DC7CA}" destId="{37C1C9F9-2B9D-4956-8A1A-E860CE7E7C64}" srcOrd="8" destOrd="0" presId="urn:microsoft.com/office/officeart/2005/8/layout/default"/>
    <dgm:cxn modelId="{ECF4B4DB-9D85-422D-A930-A6B2E385659B}" type="presParOf" srcId="{BB3381CF-0F79-45C7-B6DF-647D765DC7CA}" destId="{CBFCCE95-D69A-4FD4-8520-EEE38741FB98}" srcOrd="9" destOrd="0" presId="urn:microsoft.com/office/officeart/2005/8/layout/default"/>
    <dgm:cxn modelId="{765B2DFC-18D2-475F-B80D-829DB53D8BA0}" type="presParOf" srcId="{BB3381CF-0F79-45C7-B6DF-647D765DC7CA}" destId="{7F0697F4-0447-447D-9CCB-8E6AEA0B8DBC}" srcOrd="1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3C12A42-6582-4CA5-B9F1-72761C48C4E2}" type="doc">
      <dgm:prSet loTypeId="urn:microsoft.com/office/officeart/2005/8/layout/lProcess2" loCatId="list" qsTypeId="urn:microsoft.com/office/officeart/2005/8/quickstyle/simple4" qsCatId="simple" csTypeId="urn:microsoft.com/office/officeart/2005/8/colors/colorful2" csCatId="colorful" phldr="1"/>
      <dgm:spPr/>
      <dgm:t>
        <a:bodyPr/>
        <a:lstStyle/>
        <a:p>
          <a:endParaRPr kumimoji="1" lang="ja-JP" altLang="en-US"/>
        </a:p>
      </dgm:t>
    </dgm:pt>
    <dgm:pt modelId="{137F7304-4680-4C64-8ACF-35E55D42E587}">
      <dgm:prSet phldrT="[テキスト]" custT="1"/>
      <dgm:spPr/>
      <dgm:t>
        <a:bodyPr/>
        <a:lstStyle/>
        <a:p>
          <a:r>
            <a:rPr kumimoji="1" lang="ja-JP" altLang="en-US" sz="1600" baseline="0" dirty="0"/>
            <a:t>基礎理論１</a:t>
          </a:r>
        </a:p>
      </dgm:t>
    </dgm:pt>
    <dgm:pt modelId="{400B5BE5-C4DA-4739-A4F4-BD651BAAA7F0}" type="parTrans" cxnId="{5C0B112F-0878-4693-A362-D7F39E758ADE}">
      <dgm:prSet/>
      <dgm:spPr/>
      <dgm:t>
        <a:bodyPr/>
        <a:lstStyle/>
        <a:p>
          <a:endParaRPr kumimoji="1" lang="ja-JP" altLang="en-US" sz="1200"/>
        </a:p>
      </dgm:t>
    </dgm:pt>
    <dgm:pt modelId="{75674F70-8DDB-4E7D-B8BA-5F230E4A3356}" type="sibTrans" cxnId="{5C0B112F-0878-4693-A362-D7F39E758ADE}">
      <dgm:prSet/>
      <dgm:spPr/>
      <dgm:t>
        <a:bodyPr/>
        <a:lstStyle/>
        <a:p>
          <a:endParaRPr kumimoji="1" lang="ja-JP" altLang="en-US" sz="1200"/>
        </a:p>
      </dgm:t>
    </dgm:pt>
    <dgm:pt modelId="{8B233FDB-534E-4AFC-A2D6-C4FA1418B1FB}">
      <dgm:prSet phldrT="[テキスト]" custT="1"/>
      <dgm:spPr/>
      <dgm:t>
        <a:bodyPr/>
        <a:lstStyle/>
        <a:p>
          <a:r>
            <a:rPr kumimoji="1" lang="ja-JP" altLang="en-US" sz="1600" dirty="0"/>
            <a:t>神話的通念と思い込み</a:t>
          </a:r>
        </a:p>
      </dgm:t>
    </dgm:pt>
    <dgm:pt modelId="{D58A52C2-0A43-45E5-A99F-8D93367E71D6}" type="parTrans" cxnId="{620C7B52-7797-4D22-8874-12B610B70CFF}">
      <dgm:prSet/>
      <dgm:spPr/>
      <dgm:t>
        <a:bodyPr/>
        <a:lstStyle/>
        <a:p>
          <a:endParaRPr kumimoji="1" lang="ja-JP" altLang="en-US" sz="1200"/>
        </a:p>
      </dgm:t>
    </dgm:pt>
    <dgm:pt modelId="{48EA4589-240C-4B79-BEE6-723AD0F18C1E}" type="sibTrans" cxnId="{620C7B52-7797-4D22-8874-12B610B70CFF}">
      <dgm:prSet/>
      <dgm:spPr/>
      <dgm:t>
        <a:bodyPr/>
        <a:lstStyle/>
        <a:p>
          <a:endParaRPr kumimoji="1" lang="ja-JP" altLang="en-US" sz="1200"/>
        </a:p>
      </dgm:t>
    </dgm:pt>
    <dgm:pt modelId="{DE7BEFC8-85BB-4757-AD70-6BB0B449B523}">
      <dgm:prSet phldrT="[テキスト]" custT="1"/>
      <dgm:spPr/>
      <dgm:t>
        <a:bodyPr/>
        <a:lstStyle/>
        <a:p>
          <a:r>
            <a:rPr kumimoji="1" lang="ja-JP" altLang="en-US" sz="1600" baseline="0" dirty="0"/>
            <a:t>基礎理論２</a:t>
          </a:r>
        </a:p>
      </dgm:t>
    </dgm:pt>
    <dgm:pt modelId="{673DFF02-CABC-4AE4-9DDC-B651190F1093}" type="parTrans" cxnId="{EC64B15C-E902-44CE-96D0-1A21BCD680F2}">
      <dgm:prSet/>
      <dgm:spPr/>
      <dgm:t>
        <a:bodyPr/>
        <a:lstStyle/>
        <a:p>
          <a:endParaRPr kumimoji="1" lang="ja-JP" altLang="en-US" sz="1200"/>
        </a:p>
      </dgm:t>
    </dgm:pt>
    <dgm:pt modelId="{3A7CBBBC-CE62-4D90-9413-317F40B21C42}" type="sibTrans" cxnId="{EC64B15C-E902-44CE-96D0-1A21BCD680F2}">
      <dgm:prSet/>
      <dgm:spPr/>
      <dgm:t>
        <a:bodyPr/>
        <a:lstStyle/>
        <a:p>
          <a:endParaRPr kumimoji="1" lang="ja-JP" altLang="en-US" sz="1200"/>
        </a:p>
      </dgm:t>
    </dgm:pt>
    <dgm:pt modelId="{21D85845-76CD-41B9-84A5-032E00679F88}">
      <dgm:prSet phldrT="[テキスト]" custT="1"/>
      <dgm:spPr/>
      <dgm:t>
        <a:bodyPr/>
        <a:lstStyle/>
        <a:p>
          <a:r>
            <a:rPr kumimoji="1" lang="ja-JP" altLang="en-US" sz="1600" baseline="0" dirty="0"/>
            <a:t>基礎理論３</a:t>
          </a:r>
        </a:p>
      </dgm:t>
    </dgm:pt>
    <dgm:pt modelId="{8FA9C10C-A3EE-4CEA-B152-F5EE5D5AF545}" type="parTrans" cxnId="{DE6F01CA-33D9-44C8-9624-0097F3AEB5F7}">
      <dgm:prSet/>
      <dgm:spPr/>
      <dgm:t>
        <a:bodyPr/>
        <a:lstStyle/>
        <a:p>
          <a:endParaRPr kumimoji="1" lang="ja-JP" altLang="en-US" sz="1200"/>
        </a:p>
      </dgm:t>
    </dgm:pt>
    <dgm:pt modelId="{233B5A12-3CBB-495A-848D-C36D0EB6A4B2}" type="sibTrans" cxnId="{DE6F01CA-33D9-44C8-9624-0097F3AEB5F7}">
      <dgm:prSet/>
      <dgm:spPr/>
      <dgm:t>
        <a:bodyPr/>
        <a:lstStyle/>
        <a:p>
          <a:endParaRPr kumimoji="1" lang="ja-JP" altLang="en-US" sz="1200"/>
        </a:p>
      </dgm:t>
    </dgm:pt>
    <dgm:pt modelId="{C6B2EF01-610F-4E39-A190-E517D7321488}">
      <dgm:prSet phldrT="[テキスト]" custT="1"/>
      <dgm:spPr/>
      <dgm:t>
        <a:bodyPr/>
        <a:lstStyle/>
        <a:p>
          <a:r>
            <a:rPr kumimoji="1" lang="ja-JP" altLang="en-US" sz="1600" dirty="0"/>
            <a:t>トラウマインフォームド・ケア</a:t>
          </a:r>
        </a:p>
      </dgm:t>
    </dgm:pt>
    <dgm:pt modelId="{892D2AB9-1ECA-4E3A-B470-DFADAC7E06F3}" type="parTrans" cxnId="{CA4ED131-545C-4B76-90B2-A3DB7D6BF6F8}">
      <dgm:prSet/>
      <dgm:spPr/>
      <dgm:t>
        <a:bodyPr/>
        <a:lstStyle/>
        <a:p>
          <a:endParaRPr kumimoji="1" lang="ja-JP" altLang="en-US" sz="1200"/>
        </a:p>
      </dgm:t>
    </dgm:pt>
    <dgm:pt modelId="{9751276B-5180-49B6-9714-F75B926A84A0}" type="sibTrans" cxnId="{CA4ED131-545C-4B76-90B2-A3DB7D6BF6F8}">
      <dgm:prSet/>
      <dgm:spPr/>
      <dgm:t>
        <a:bodyPr/>
        <a:lstStyle/>
        <a:p>
          <a:endParaRPr kumimoji="1" lang="ja-JP" altLang="en-US" sz="1200"/>
        </a:p>
      </dgm:t>
    </dgm:pt>
    <dgm:pt modelId="{56C09B38-07F6-4454-8CEE-3CDD59B5048D}">
      <dgm:prSet phldrT="[テキスト]" custT="1"/>
      <dgm:spPr/>
      <dgm:t>
        <a:bodyPr/>
        <a:lstStyle/>
        <a:p>
          <a:r>
            <a:rPr kumimoji="1" lang="ja-JP" altLang="en-US" sz="1600" baseline="0" dirty="0"/>
            <a:t>基礎理論４</a:t>
          </a:r>
        </a:p>
      </dgm:t>
    </dgm:pt>
    <dgm:pt modelId="{4D3ACAD3-1C33-4755-9D61-25E93B725B4F}" type="parTrans" cxnId="{F6BF0E1E-E01E-401A-B3D5-D3F4BC111AA2}">
      <dgm:prSet/>
      <dgm:spPr/>
      <dgm:t>
        <a:bodyPr/>
        <a:lstStyle/>
        <a:p>
          <a:endParaRPr kumimoji="1" lang="ja-JP" altLang="en-US" sz="1200"/>
        </a:p>
      </dgm:t>
    </dgm:pt>
    <dgm:pt modelId="{FC834A4C-7EA1-4D07-A068-7BD50A44A135}" type="sibTrans" cxnId="{F6BF0E1E-E01E-401A-B3D5-D3F4BC111AA2}">
      <dgm:prSet/>
      <dgm:spPr/>
      <dgm:t>
        <a:bodyPr/>
        <a:lstStyle/>
        <a:p>
          <a:endParaRPr kumimoji="1" lang="ja-JP" altLang="en-US" sz="1200"/>
        </a:p>
      </dgm:t>
    </dgm:pt>
    <dgm:pt modelId="{8331F4DE-741D-4B15-B269-39C99C76D584}">
      <dgm:prSet phldrT="[テキスト]" custT="1"/>
      <dgm:spPr/>
      <dgm:t>
        <a:bodyPr/>
        <a:lstStyle/>
        <a:p>
          <a:r>
            <a:rPr lang="ja-JP" altLang="en-US" sz="1600" dirty="0">
              <a:solidFill>
                <a:schemeClr val="bg1"/>
              </a:solidFill>
            </a:rPr>
            <a:t>精神保健における</a:t>
          </a:r>
          <a:br>
            <a:rPr lang="en-US" altLang="ja-JP" sz="1600" dirty="0">
              <a:solidFill>
                <a:schemeClr val="bg1"/>
              </a:solidFill>
            </a:rPr>
          </a:br>
          <a:r>
            <a:rPr lang="ja-JP" altLang="en-US" sz="1600" dirty="0">
              <a:solidFill>
                <a:schemeClr val="bg1"/>
              </a:solidFill>
            </a:rPr>
            <a:t>リカバリーモデル</a:t>
          </a:r>
          <a:endParaRPr kumimoji="1" lang="ja-JP" altLang="en-US" sz="1600" dirty="0">
            <a:solidFill>
              <a:schemeClr val="bg1"/>
            </a:solidFill>
          </a:endParaRPr>
        </a:p>
      </dgm:t>
    </dgm:pt>
    <dgm:pt modelId="{9D29AAA7-6E34-4522-9188-26EE7C5E0F76}" type="parTrans" cxnId="{43E40917-4CD1-4F7F-99B3-222D22242F24}">
      <dgm:prSet/>
      <dgm:spPr/>
      <dgm:t>
        <a:bodyPr/>
        <a:lstStyle/>
        <a:p>
          <a:endParaRPr kumimoji="1" lang="ja-JP" altLang="en-US" sz="1200"/>
        </a:p>
      </dgm:t>
    </dgm:pt>
    <dgm:pt modelId="{4455CCC1-9E94-4732-BA9E-3E0D92B755DB}" type="sibTrans" cxnId="{43E40917-4CD1-4F7F-99B3-222D22242F24}">
      <dgm:prSet/>
      <dgm:spPr/>
      <dgm:t>
        <a:bodyPr/>
        <a:lstStyle/>
        <a:p>
          <a:endParaRPr kumimoji="1" lang="ja-JP" altLang="en-US" sz="1200"/>
        </a:p>
      </dgm:t>
    </dgm:pt>
    <dgm:pt modelId="{7C5A4FFE-DD59-48EF-9BA2-5D7CD42AC94F}">
      <dgm:prSet custT="1"/>
      <dgm:spPr/>
      <dgm:t>
        <a:bodyPr/>
        <a:lstStyle/>
        <a:p>
          <a:r>
            <a:rPr lang="ja-JP" altLang="en-US" sz="1600" dirty="0"/>
            <a:t>公衆衛生学の考えに基づいた予防モデル</a:t>
          </a:r>
          <a:endParaRPr kumimoji="1" lang="ja-JP" altLang="en-US" sz="1600" dirty="0"/>
        </a:p>
      </dgm:t>
    </dgm:pt>
    <dgm:pt modelId="{1750227B-D694-4207-AB57-0C34216B937C}" type="parTrans" cxnId="{699F36AC-CD72-4C11-B562-D013C4383DD7}">
      <dgm:prSet/>
      <dgm:spPr/>
      <dgm:t>
        <a:bodyPr/>
        <a:lstStyle/>
        <a:p>
          <a:endParaRPr kumimoji="1" lang="ja-JP" altLang="en-US" sz="1200"/>
        </a:p>
      </dgm:t>
    </dgm:pt>
    <dgm:pt modelId="{F062DE7A-235E-4A66-B922-FC38E7D4E86A}" type="sibTrans" cxnId="{699F36AC-CD72-4C11-B562-D013C4383DD7}">
      <dgm:prSet/>
      <dgm:spPr/>
      <dgm:t>
        <a:bodyPr/>
        <a:lstStyle/>
        <a:p>
          <a:endParaRPr kumimoji="1" lang="ja-JP" altLang="en-US" sz="1200"/>
        </a:p>
      </dgm:t>
    </dgm:pt>
    <dgm:pt modelId="{CEEE1072-9E59-45E4-B112-A33D995E65A7}" type="pres">
      <dgm:prSet presAssocID="{73C12A42-6582-4CA5-B9F1-72761C48C4E2}" presName="theList" presStyleCnt="0">
        <dgm:presLayoutVars>
          <dgm:dir/>
          <dgm:animLvl val="lvl"/>
          <dgm:resizeHandles val="exact"/>
        </dgm:presLayoutVars>
      </dgm:prSet>
      <dgm:spPr/>
    </dgm:pt>
    <dgm:pt modelId="{CE791339-238A-4994-ADB3-AEBCAFC80A07}" type="pres">
      <dgm:prSet presAssocID="{137F7304-4680-4C64-8ACF-35E55D42E587}" presName="compNode" presStyleCnt="0"/>
      <dgm:spPr/>
    </dgm:pt>
    <dgm:pt modelId="{9B0B3292-C5A4-40C0-959E-A7B37D303CA7}" type="pres">
      <dgm:prSet presAssocID="{137F7304-4680-4C64-8ACF-35E55D42E587}" presName="aNode" presStyleLbl="bgShp" presStyleIdx="0" presStyleCnt="4"/>
      <dgm:spPr/>
    </dgm:pt>
    <dgm:pt modelId="{FE569B83-B73A-4934-A65A-8BB97FB6D4AC}" type="pres">
      <dgm:prSet presAssocID="{137F7304-4680-4C64-8ACF-35E55D42E587}" presName="textNode" presStyleLbl="bgShp" presStyleIdx="0" presStyleCnt="4"/>
      <dgm:spPr/>
    </dgm:pt>
    <dgm:pt modelId="{5AB942B5-0656-4E6D-87BD-EB4F1C1191BA}" type="pres">
      <dgm:prSet presAssocID="{137F7304-4680-4C64-8ACF-35E55D42E587}" presName="compChildNode" presStyleCnt="0"/>
      <dgm:spPr/>
    </dgm:pt>
    <dgm:pt modelId="{5F5048AF-1223-4FAF-B740-3158124294AF}" type="pres">
      <dgm:prSet presAssocID="{137F7304-4680-4C64-8ACF-35E55D42E587}" presName="theInnerList" presStyleCnt="0"/>
      <dgm:spPr/>
    </dgm:pt>
    <dgm:pt modelId="{1F80152A-E701-425E-B2FC-5583391F581E}" type="pres">
      <dgm:prSet presAssocID="{8B233FDB-534E-4AFC-A2D6-C4FA1418B1FB}" presName="childNode" presStyleLbl="node1" presStyleIdx="0" presStyleCnt="4">
        <dgm:presLayoutVars>
          <dgm:bulletEnabled val="1"/>
        </dgm:presLayoutVars>
      </dgm:prSet>
      <dgm:spPr/>
    </dgm:pt>
    <dgm:pt modelId="{E1D6DA38-BFC5-442F-AFE7-D7A195E05333}" type="pres">
      <dgm:prSet presAssocID="{137F7304-4680-4C64-8ACF-35E55D42E587}" presName="aSpace" presStyleCnt="0"/>
      <dgm:spPr/>
    </dgm:pt>
    <dgm:pt modelId="{25740D1C-19D8-4E65-A84A-D8B8F0AE02AE}" type="pres">
      <dgm:prSet presAssocID="{DE7BEFC8-85BB-4757-AD70-6BB0B449B523}" presName="compNode" presStyleCnt="0"/>
      <dgm:spPr/>
    </dgm:pt>
    <dgm:pt modelId="{121E59E1-F6ED-4FFC-A4EA-286E2C42D990}" type="pres">
      <dgm:prSet presAssocID="{DE7BEFC8-85BB-4757-AD70-6BB0B449B523}" presName="aNode" presStyleLbl="bgShp" presStyleIdx="1" presStyleCnt="4"/>
      <dgm:spPr/>
    </dgm:pt>
    <dgm:pt modelId="{326B3982-67C7-41F3-9845-E4204211D00F}" type="pres">
      <dgm:prSet presAssocID="{DE7BEFC8-85BB-4757-AD70-6BB0B449B523}" presName="textNode" presStyleLbl="bgShp" presStyleIdx="1" presStyleCnt="4"/>
      <dgm:spPr/>
    </dgm:pt>
    <dgm:pt modelId="{C68073CF-888F-45BE-A76C-21E60AD350A1}" type="pres">
      <dgm:prSet presAssocID="{DE7BEFC8-85BB-4757-AD70-6BB0B449B523}" presName="compChildNode" presStyleCnt="0"/>
      <dgm:spPr/>
    </dgm:pt>
    <dgm:pt modelId="{ABEA1968-4742-4F8D-BD03-C8F19F4DE489}" type="pres">
      <dgm:prSet presAssocID="{DE7BEFC8-85BB-4757-AD70-6BB0B449B523}" presName="theInnerList" presStyleCnt="0"/>
      <dgm:spPr/>
    </dgm:pt>
    <dgm:pt modelId="{BFAAB33D-3163-44F2-A3A7-D47DE605AAC1}" type="pres">
      <dgm:prSet presAssocID="{7C5A4FFE-DD59-48EF-9BA2-5D7CD42AC94F}" presName="childNode" presStyleLbl="node1" presStyleIdx="1" presStyleCnt="4">
        <dgm:presLayoutVars>
          <dgm:bulletEnabled val="1"/>
        </dgm:presLayoutVars>
      </dgm:prSet>
      <dgm:spPr/>
    </dgm:pt>
    <dgm:pt modelId="{CF20072E-7AD2-43C9-99CD-227D5769F3EB}" type="pres">
      <dgm:prSet presAssocID="{DE7BEFC8-85BB-4757-AD70-6BB0B449B523}" presName="aSpace" presStyleCnt="0"/>
      <dgm:spPr/>
    </dgm:pt>
    <dgm:pt modelId="{D9185046-3DEC-47A7-9D4C-5AD608B90B60}" type="pres">
      <dgm:prSet presAssocID="{21D85845-76CD-41B9-84A5-032E00679F88}" presName="compNode" presStyleCnt="0"/>
      <dgm:spPr/>
    </dgm:pt>
    <dgm:pt modelId="{7FF4488F-291D-4DA8-8D3D-2E9FD13141E5}" type="pres">
      <dgm:prSet presAssocID="{21D85845-76CD-41B9-84A5-032E00679F88}" presName="aNode" presStyleLbl="bgShp" presStyleIdx="2" presStyleCnt="4"/>
      <dgm:spPr/>
    </dgm:pt>
    <dgm:pt modelId="{466D415F-C291-4C2D-9814-7950E67A9788}" type="pres">
      <dgm:prSet presAssocID="{21D85845-76CD-41B9-84A5-032E00679F88}" presName="textNode" presStyleLbl="bgShp" presStyleIdx="2" presStyleCnt="4"/>
      <dgm:spPr/>
    </dgm:pt>
    <dgm:pt modelId="{917B773F-78DA-4A22-A4F7-EF4BC5F313D8}" type="pres">
      <dgm:prSet presAssocID="{21D85845-76CD-41B9-84A5-032E00679F88}" presName="compChildNode" presStyleCnt="0"/>
      <dgm:spPr/>
    </dgm:pt>
    <dgm:pt modelId="{3CA2DC62-B06E-4902-8436-074B6CA15D4A}" type="pres">
      <dgm:prSet presAssocID="{21D85845-76CD-41B9-84A5-032E00679F88}" presName="theInnerList" presStyleCnt="0"/>
      <dgm:spPr/>
    </dgm:pt>
    <dgm:pt modelId="{FDBAA2B4-9228-487A-9EAC-17707CEBA5D6}" type="pres">
      <dgm:prSet presAssocID="{C6B2EF01-610F-4E39-A190-E517D7321488}" presName="childNode" presStyleLbl="node1" presStyleIdx="2" presStyleCnt="4">
        <dgm:presLayoutVars>
          <dgm:bulletEnabled val="1"/>
        </dgm:presLayoutVars>
      </dgm:prSet>
      <dgm:spPr/>
    </dgm:pt>
    <dgm:pt modelId="{DCCC263A-51E0-44C2-A96F-E1A7A96526B8}" type="pres">
      <dgm:prSet presAssocID="{21D85845-76CD-41B9-84A5-032E00679F88}" presName="aSpace" presStyleCnt="0"/>
      <dgm:spPr/>
    </dgm:pt>
    <dgm:pt modelId="{13D2D3BA-BBAC-4D58-9CEE-CB8B5CB7F507}" type="pres">
      <dgm:prSet presAssocID="{56C09B38-07F6-4454-8CEE-3CDD59B5048D}" presName="compNode" presStyleCnt="0"/>
      <dgm:spPr/>
    </dgm:pt>
    <dgm:pt modelId="{FD2A9557-9267-40F7-AA70-E8E07FECD721}" type="pres">
      <dgm:prSet presAssocID="{56C09B38-07F6-4454-8CEE-3CDD59B5048D}" presName="aNode" presStyleLbl="bgShp" presStyleIdx="3" presStyleCnt="4"/>
      <dgm:spPr/>
    </dgm:pt>
    <dgm:pt modelId="{8E10BE18-1C1C-4B11-97C2-1E17210C9FC4}" type="pres">
      <dgm:prSet presAssocID="{56C09B38-07F6-4454-8CEE-3CDD59B5048D}" presName="textNode" presStyleLbl="bgShp" presStyleIdx="3" presStyleCnt="4"/>
      <dgm:spPr/>
    </dgm:pt>
    <dgm:pt modelId="{0BEED7C0-70CC-475F-98DD-CA54523132FD}" type="pres">
      <dgm:prSet presAssocID="{56C09B38-07F6-4454-8CEE-3CDD59B5048D}" presName="compChildNode" presStyleCnt="0"/>
      <dgm:spPr/>
    </dgm:pt>
    <dgm:pt modelId="{2050A550-F19E-441C-968A-02625E506C1F}" type="pres">
      <dgm:prSet presAssocID="{56C09B38-07F6-4454-8CEE-3CDD59B5048D}" presName="theInnerList" presStyleCnt="0"/>
      <dgm:spPr/>
    </dgm:pt>
    <dgm:pt modelId="{F6717BC7-14A3-4E24-B8B8-134F395B1DB7}" type="pres">
      <dgm:prSet presAssocID="{8331F4DE-741D-4B15-B269-39C99C76D584}" presName="childNode" presStyleLbl="node1" presStyleIdx="3" presStyleCnt="4">
        <dgm:presLayoutVars>
          <dgm:bulletEnabled val="1"/>
        </dgm:presLayoutVars>
      </dgm:prSet>
      <dgm:spPr/>
    </dgm:pt>
  </dgm:ptLst>
  <dgm:cxnLst>
    <dgm:cxn modelId="{1A015C0E-22FD-49F2-B425-CB46741BE0CA}" type="presOf" srcId="{56C09B38-07F6-4454-8CEE-3CDD59B5048D}" destId="{FD2A9557-9267-40F7-AA70-E8E07FECD721}" srcOrd="0" destOrd="0" presId="urn:microsoft.com/office/officeart/2005/8/layout/lProcess2"/>
    <dgm:cxn modelId="{EB24960F-368D-4624-8305-A0A2BEF33C09}" type="presOf" srcId="{73C12A42-6582-4CA5-B9F1-72761C48C4E2}" destId="{CEEE1072-9E59-45E4-B112-A33D995E65A7}" srcOrd="0" destOrd="0" presId="urn:microsoft.com/office/officeart/2005/8/layout/lProcess2"/>
    <dgm:cxn modelId="{43E40917-4CD1-4F7F-99B3-222D22242F24}" srcId="{56C09B38-07F6-4454-8CEE-3CDD59B5048D}" destId="{8331F4DE-741D-4B15-B269-39C99C76D584}" srcOrd="0" destOrd="0" parTransId="{9D29AAA7-6E34-4522-9188-26EE7C5E0F76}" sibTransId="{4455CCC1-9E94-4732-BA9E-3E0D92B755DB}"/>
    <dgm:cxn modelId="{F6BF0E1E-E01E-401A-B3D5-D3F4BC111AA2}" srcId="{73C12A42-6582-4CA5-B9F1-72761C48C4E2}" destId="{56C09B38-07F6-4454-8CEE-3CDD59B5048D}" srcOrd="3" destOrd="0" parTransId="{4D3ACAD3-1C33-4755-9D61-25E93B725B4F}" sibTransId="{FC834A4C-7EA1-4D07-A068-7BD50A44A135}"/>
    <dgm:cxn modelId="{38185C20-3E38-40DD-8EC9-F1E06E10D8A5}" type="presOf" srcId="{21D85845-76CD-41B9-84A5-032E00679F88}" destId="{7FF4488F-291D-4DA8-8D3D-2E9FD13141E5}" srcOrd="0" destOrd="0" presId="urn:microsoft.com/office/officeart/2005/8/layout/lProcess2"/>
    <dgm:cxn modelId="{A2F3E125-0BAD-425F-88E3-34CE2337D62F}" type="presOf" srcId="{7C5A4FFE-DD59-48EF-9BA2-5D7CD42AC94F}" destId="{BFAAB33D-3163-44F2-A3A7-D47DE605AAC1}" srcOrd="0" destOrd="0" presId="urn:microsoft.com/office/officeart/2005/8/layout/lProcess2"/>
    <dgm:cxn modelId="{5C0B112F-0878-4693-A362-D7F39E758ADE}" srcId="{73C12A42-6582-4CA5-B9F1-72761C48C4E2}" destId="{137F7304-4680-4C64-8ACF-35E55D42E587}" srcOrd="0" destOrd="0" parTransId="{400B5BE5-C4DA-4739-A4F4-BD651BAAA7F0}" sibTransId="{75674F70-8DDB-4E7D-B8BA-5F230E4A3356}"/>
    <dgm:cxn modelId="{4484A62F-B077-46AE-8B75-6AD3BF03A50E}" type="presOf" srcId="{21D85845-76CD-41B9-84A5-032E00679F88}" destId="{466D415F-C291-4C2D-9814-7950E67A9788}" srcOrd="1" destOrd="0" presId="urn:microsoft.com/office/officeart/2005/8/layout/lProcess2"/>
    <dgm:cxn modelId="{CA4ED131-545C-4B76-90B2-A3DB7D6BF6F8}" srcId="{21D85845-76CD-41B9-84A5-032E00679F88}" destId="{C6B2EF01-610F-4E39-A190-E517D7321488}" srcOrd="0" destOrd="0" parTransId="{892D2AB9-1ECA-4E3A-B470-DFADAC7E06F3}" sibTransId="{9751276B-5180-49B6-9714-F75B926A84A0}"/>
    <dgm:cxn modelId="{EC64B15C-E902-44CE-96D0-1A21BCD680F2}" srcId="{73C12A42-6582-4CA5-B9F1-72761C48C4E2}" destId="{DE7BEFC8-85BB-4757-AD70-6BB0B449B523}" srcOrd="1" destOrd="0" parTransId="{673DFF02-CABC-4AE4-9DDC-B651190F1093}" sibTransId="{3A7CBBBC-CE62-4D90-9413-317F40B21C42}"/>
    <dgm:cxn modelId="{3A196545-FAA6-4B41-B82E-375899051688}" type="presOf" srcId="{8331F4DE-741D-4B15-B269-39C99C76D584}" destId="{F6717BC7-14A3-4E24-B8B8-134F395B1DB7}" srcOrd="0" destOrd="0" presId="urn:microsoft.com/office/officeart/2005/8/layout/lProcess2"/>
    <dgm:cxn modelId="{620C7B52-7797-4D22-8874-12B610B70CFF}" srcId="{137F7304-4680-4C64-8ACF-35E55D42E587}" destId="{8B233FDB-534E-4AFC-A2D6-C4FA1418B1FB}" srcOrd="0" destOrd="0" parTransId="{D58A52C2-0A43-45E5-A99F-8D93367E71D6}" sibTransId="{48EA4589-240C-4B79-BEE6-723AD0F18C1E}"/>
    <dgm:cxn modelId="{E1F3627D-4DF6-48BB-A204-DDC5B8C046D8}" type="presOf" srcId="{DE7BEFC8-85BB-4757-AD70-6BB0B449B523}" destId="{326B3982-67C7-41F3-9845-E4204211D00F}" srcOrd="1" destOrd="0" presId="urn:microsoft.com/office/officeart/2005/8/layout/lProcess2"/>
    <dgm:cxn modelId="{E4621D95-8056-47C7-B4FA-AD93F171C2F0}" type="presOf" srcId="{137F7304-4680-4C64-8ACF-35E55D42E587}" destId="{9B0B3292-C5A4-40C0-959E-A7B37D303CA7}" srcOrd="0" destOrd="0" presId="urn:microsoft.com/office/officeart/2005/8/layout/lProcess2"/>
    <dgm:cxn modelId="{B5E1159A-EF8D-4362-9BBB-860EA85C0104}" type="presOf" srcId="{137F7304-4680-4C64-8ACF-35E55D42E587}" destId="{FE569B83-B73A-4934-A65A-8BB97FB6D4AC}" srcOrd="1" destOrd="0" presId="urn:microsoft.com/office/officeart/2005/8/layout/lProcess2"/>
    <dgm:cxn modelId="{367DEAA0-D018-4E8E-B2F8-25CEC3CC01D3}" type="presOf" srcId="{DE7BEFC8-85BB-4757-AD70-6BB0B449B523}" destId="{121E59E1-F6ED-4FFC-A4EA-286E2C42D990}" srcOrd="0" destOrd="0" presId="urn:microsoft.com/office/officeart/2005/8/layout/lProcess2"/>
    <dgm:cxn modelId="{D20163A6-A09E-494D-AEC4-F574B933B2DE}" type="presOf" srcId="{56C09B38-07F6-4454-8CEE-3CDD59B5048D}" destId="{8E10BE18-1C1C-4B11-97C2-1E17210C9FC4}" srcOrd="1" destOrd="0" presId="urn:microsoft.com/office/officeart/2005/8/layout/lProcess2"/>
    <dgm:cxn modelId="{699F36AC-CD72-4C11-B562-D013C4383DD7}" srcId="{DE7BEFC8-85BB-4757-AD70-6BB0B449B523}" destId="{7C5A4FFE-DD59-48EF-9BA2-5D7CD42AC94F}" srcOrd="0" destOrd="0" parTransId="{1750227B-D694-4207-AB57-0C34216B937C}" sibTransId="{F062DE7A-235E-4A66-B922-FC38E7D4E86A}"/>
    <dgm:cxn modelId="{DE6F01CA-33D9-44C8-9624-0097F3AEB5F7}" srcId="{73C12A42-6582-4CA5-B9F1-72761C48C4E2}" destId="{21D85845-76CD-41B9-84A5-032E00679F88}" srcOrd="2" destOrd="0" parTransId="{8FA9C10C-A3EE-4CEA-B152-F5EE5D5AF545}" sibTransId="{233B5A12-3CBB-495A-848D-C36D0EB6A4B2}"/>
    <dgm:cxn modelId="{8A328EE3-7169-461E-B22B-5B419E8AEB5D}" type="presOf" srcId="{8B233FDB-534E-4AFC-A2D6-C4FA1418B1FB}" destId="{1F80152A-E701-425E-B2FC-5583391F581E}" srcOrd="0" destOrd="0" presId="urn:microsoft.com/office/officeart/2005/8/layout/lProcess2"/>
    <dgm:cxn modelId="{6BC5FEEF-EC96-4230-8167-DADC28BEB309}" type="presOf" srcId="{C6B2EF01-610F-4E39-A190-E517D7321488}" destId="{FDBAA2B4-9228-487A-9EAC-17707CEBA5D6}" srcOrd="0" destOrd="0" presId="urn:microsoft.com/office/officeart/2005/8/layout/lProcess2"/>
    <dgm:cxn modelId="{CC3CA795-6761-48C1-B788-11D79AAA4672}" type="presParOf" srcId="{CEEE1072-9E59-45E4-B112-A33D995E65A7}" destId="{CE791339-238A-4994-ADB3-AEBCAFC80A07}" srcOrd="0" destOrd="0" presId="urn:microsoft.com/office/officeart/2005/8/layout/lProcess2"/>
    <dgm:cxn modelId="{2B6F17B0-C4BA-4D00-9CED-0C9AC02F737E}" type="presParOf" srcId="{CE791339-238A-4994-ADB3-AEBCAFC80A07}" destId="{9B0B3292-C5A4-40C0-959E-A7B37D303CA7}" srcOrd="0" destOrd="0" presId="urn:microsoft.com/office/officeart/2005/8/layout/lProcess2"/>
    <dgm:cxn modelId="{12965D7B-B41D-4F7C-900D-276F1F65954F}" type="presParOf" srcId="{CE791339-238A-4994-ADB3-AEBCAFC80A07}" destId="{FE569B83-B73A-4934-A65A-8BB97FB6D4AC}" srcOrd="1" destOrd="0" presId="urn:microsoft.com/office/officeart/2005/8/layout/lProcess2"/>
    <dgm:cxn modelId="{A1E460CF-78B0-4DA9-8129-09D1C10D490A}" type="presParOf" srcId="{CE791339-238A-4994-ADB3-AEBCAFC80A07}" destId="{5AB942B5-0656-4E6D-87BD-EB4F1C1191BA}" srcOrd="2" destOrd="0" presId="urn:microsoft.com/office/officeart/2005/8/layout/lProcess2"/>
    <dgm:cxn modelId="{DB6B68E0-DF09-4CEC-91B1-F60E901F6227}" type="presParOf" srcId="{5AB942B5-0656-4E6D-87BD-EB4F1C1191BA}" destId="{5F5048AF-1223-4FAF-B740-3158124294AF}" srcOrd="0" destOrd="0" presId="urn:microsoft.com/office/officeart/2005/8/layout/lProcess2"/>
    <dgm:cxn modelId="{D5197580-3605-4DAB-82FD-FDD7DD88614A}" type="presParOf" srcId="{5F5048AF-1223-4FAF-B740-3158124294AF}" destId="{1F80152A-E701-425E-B2FC-5583391F581E}" srcOrd="0" destOrd="0" presId="urn:microsoft.com/office/officeart/2005/8/layout/lProcess2"/>
    <dgm:cxn modelId="{19F0453C-6134-4622-B974-8878F7F07FCA}" type="presParOf" srcId="{CEEE1072-9E59-45E4-B112-A33D995E65A7}" destId="{E1D6DA38-BFC5-442F-AFE7-D7A195E05333}" srcOrd="1" destOrd="0" presId="urn:microsoft.com/office/officeart/2005/8/layout/lProcess2"/>
    <dgm:cxn modelId="{AD7E839E-3ED7-4DB8-BC26-EEA0A07BE03E}" type="presParOf" srcId="{CEEE1072-9E59-45E4-B112-A33D995E65A7}" destId="{25740D1C-19D8-4E65-A84A-D8B8F0AE02AE}" srcOrd="2" destOrd="0" presId="urn:microsoft.com/office/officeart/2005/8/layout/lProcess2"/>
    <dgm:cxn modelId="{0A150950-C0CF-4376-9018-E7F7A2E3A530}" type="presParOf" srcId="{25740D1C-19D8-4E65-A84A-D8B8F0AE02AE}" destId="{121E59E1-F6ED-4FFC-A4EA-286E2C42D990}" srcOrd="0" destOrd="0" presId="urn:microsoft.com/office/officeart/2005/8/layout/lProcess2"/>
    <dgm:cxn modelId="{7CEAB42A-C928-4C18-9E5A-E0A9CFA1D9D5}" type="presParOf" srcId="{25740D1C-19D8-4E65-A84A-D8B8F0AE02AE}" destId="{326B3982-67C7-41F3-9845-E4204211D00F}" srcOrd="1" destOrd="0" presId="urn:microsoft.com/office/officeart/2005/8/layout/lProcess2"/>
    <dgm:cxn modelId="{ADBEE528-4C89-45CE-BEA9-8750D0955F0C}" type="presParOf" srcId="{25740D1C-19D8-4E65-A84A-D8B8F0AE02AE}" destId="{C68073CF-888F-45BE-A76C-21E60AD350A1}" srcOrd="2" destOrd="0" presId="urn:microsoft.com/office/officeart/2005/8/layout/lProcess2"/>
    <dgm:cxn modelId="{76F24629-142E-49A3-9942-450E577FBCD6}" type="presParOf" srcId="{C68073CF-888F-45BE-A76C-21E60AD350A1}" destId="{ABEA1968-4742-4F8D-BD03-C8F19F4DE489}" srcOrd="0" destOrd="0" presId="urn:microsoft.com/office/officeart/2005/8/layout/lProcess2"/>
    <dgm:cxn modelId="{CD343C01-DB62-479E-9114-2132AB49328C}" type="presParOf" srcId="{ABEA1968-4742-4F8D-BD03-C8F19F4DE489}" destId="{BFAAB33D-3163-44F2-A3A7-D47DE605AAC1}" srcOrd="0" destOrd="0" presId="urn:microsoft.com/office/officeart/2005/8/layout/lProcess2"/>
    <dgm:cxn modelId="{F2E85E74-5D8C-450B-A6E1-BC81A6B81F29}" type="presParOf" srcId="{CEEE1072-9E59-45E4-B112-A33D995E65A7}" destId="{CF20072E-7AD2-43C9-99CD-227D5769F3EB}" srcOrd="3" destOrd="0" presId="urn:microsoft.com/office/officeart/2005/8/layout/lProcess2"/>
    <dgm:cxn modelId="{2CFBCD2B-DE16-44A7-8670-D9066C7666DE}" type="presParOf" srcId="{CEEE1072-9E59-45E4-B112-A33D995E65A7}" destId="{D9185046-3DEC-47A7-9D4C-5AD608B90B60}" srcOrd="4" destOrd="0" presId="urn:microsoft.com/office/officeart/2005/8/layout/lProcess2"/>
    <dgm:cxn modelId="{05810001-184A-4CAF-BF80-215300B5FBEB}" type="presParOf" srcId="{D9185046-3DEC-47A7-9D4C-5AD608B90B60}" destId="{7FF4488F-291D-4DA8-8D3D-2E9FD13141E5}" srcOrd="0" destOrd="0" presId="urn:microsoft.com/office/officeart/2005/8/layout/lProcess2"/>
    <dgm:cxn modelId="{F34029B8-AF1E-4DB5-B524-B7D755FF0737}" type="presParOf" srcId="{D9185046-3DEC-47A7-9D4C-5AD608B90B60}" destId="{466D415F-C291-4C2D-9814-7950E67A9788}" srcOrd="1" destOrd="0" presId="urn:microsoft.com/office/officeart/2005/8/layout/lProcess2"/>
    <dgm:cxn modelId="{E02DFA66-25B4-4371-8A2E-FFE77CECA073}" type="presParOf" srcId="{D9185046-3DEC-47A7-9D4C-5AD608B90B60}" destId="{917B773F-78DA-4A22-A4F7-EF4BC5F313D8}" srcOrd="2" destOrd="0" presId="urn:microsoft.com/office/officeart/2005/8/layout/lProcess2"/>
    <dgm:cxn modelId="{1ECB5DCB-F243-4FDF-9CC3-89A666AA61D3}" type="presParOf" srcId="{917B773F-78DA-4A22-A4F7-EF4BC5F313D8}" destId="{3CA2DC62-B06E-4902-8436-074B6CA15D4A}" srcOrd="0" destOrd="0" presId="urn:microsoft.com/office/officeart/2005/8/layout/lProcess2"/>
    <dgm:cxn modelId="{AB3740C2-F9FE-4E2F-B50E-0583B6B07D4F}" type="presParOf" srcId="{3CA2DC62-B06E-4902-8436-074B6CA15D4A}" destId="{FDBAA2B4-9228-487A-9EAC-17707CEBA5D6}" srcOrd="0" destOrd="0" presId="urn:microsoft.com/office/officeart/2005/8/layout/lProcess2"/>
    <dgm:cxn modelId="{B47FB5DC-49C7-4401-BA63-96EAE149AAAF}" type="presParOf" srcId="{CEEE1072-9E59-45E4-B112-A33D995E65A7}" destId="{DCCC263A-51E0-44C2-A96F-E1A7A96526B8}" srcOrd="5" destOrd="0" presId="urn:microsoft.com/office/officeart/2005/8/layout/lProcess2"/>
    <dgm:cxn modelId="{9FD551FA-B6F2-4BBD-A1B6-E95D5152C262}" type="presParOf" srcId="{CEEE1072-9E59-45E4-B112-A33D995E65A7}" destId="{13D2D3BA-BBAC-4D58-9CEE-CB8B5CB7F507}" srcOrd="6" destOrd="0" presId="urn:microsoft.com/office/officeart/2005/8/layout/lProcess2"/>
    <dgm:cxn modelId="{C992B2E6-93CF-4D0D-8DB1-A7387CE64D9A}" type="presParOf" srcId="{13D2D3BA-BBAC-4D58-9CEE-CB8B5CB7F507}" destId="{FD2A9557-9267-40F7-AA70-E8E07FECD721}" srcOrd="0" destOrd="0" presId="urn:microsoft.com/office/officeart/2005/8/layout/lProcess2"/>
    <dgm:cxn modelId="{C0FEDBE6-7960-4590-AB1A-2C680DC31D0C}" type="presParOf" srcId="{13D2D3BA-BBAC-4D58-9CEE-CB8B5CB7F507}" destId="{8E10BE18-1C1C-4B11-97C2-1E17210C9FC4}" srcOrd="1" destOrd="0" presId="urn:microsoft.com/office/officeart/2005/8/layout/lProcess2"/>
    <dgm:cxn modelId="{96F4BAF9-A88E-4A84-97F1-8C7EC4C8BBA5}" type="presParOf" srcId="{13D2D3BA-BBAC-4D58-9CEE-CB8B5CB7F507}" destId="{0BEED7C0-70CC-475F-98DD-CA54523132FD}" srcOrd="2" destOrd="0" presId="urn:microsoft.com/office/officeart/2005/8/layout/lProcess2"/>
    <dgm:cxn modelId="{01E96A31-3ABE-425B-81B3-C11BC0F8B383}" type="presParOf" srcId="{0BEED7C0-70CC-475F-98DD-CA54523132FD}" destId="{2050A550-F19E-441C-968A-02625E506C1F}" srcOrd="0" destOrd="0" presId="urn:microsoft.com/office/officeart/2005/8/layout/lProcess2"/>
    <dgm:cxn modelId="{97D47CE4-41C0-4A2B-A5E1-54AFF8BF8570}" type="presParOf" srcId="{2050A550-F19E-441C-968A-02625E506C1F}" destId="{F6717BC7-14A3-4E24-B8B8-134F395B1DB7}" srcOrd="0" destOrd="0" presId="urn:microsoft.com/office/officeart/2005/8/layout/lProcess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E31DB-25AB-4746-BFA2-50F3817EBD15}">
      <dsp:nvSpPr>
        <dsp:cNvPr id="0" name=""/>
        <dsp:cNvSpPr/>
      </dsp:nvSpPr>
      <dsp:spPr>
        <a:xfrm>
          <a:off x="0" y="64150"/>
          <a:ext cx="2079165" cy="1247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方略１</a:t>
          </a:r>
        </a:p>
        <a:p>
          <a:pPr marL="114300" lvl="1" indent="-114300" algn="l" defTabSz="666750">
            <a:lnSpc>
              <a:spcPct val="90000"/>
            </a:lnSpc>
            <a:spcBef>
              <a:spcPct val="0"/>
            </a:spcBef>
            <a:spcAft>
              <a:spcPct val="15000"/>
            </a:spcAft>
            <a:buChar char="•"/>
          </a:pPr>
          <a:r>
            <a:rPr lang="ja-JP" altLang="en-US" sz="1500" kern="1200" dirty="0"/>
            <a:t>組織改革に向けてのリーダシップ</a:t>
          </a:r>
        </a:p>
      </dsp:txBody>
      <dsp:txXfrm>
        <a:off x="0" y="64150"/>
        <a:ext cx="2079165" cy="1247499"/>
      </dsp:txXfrm>
    </dsp:sp>
    <dsp:sp modelId="{A767B001-ED90-447E-AD25-9347FD32625C}">
      <dsp:nvSpPr>
        <dsp:cNvPr id="0" name=""/>
        <dsp:cNvSpPr/>
      </dsp:nvSpPr>
      <dsp:spPr>
        <a:xfrm>
          <a:off x="2287081" y="64150"/>
          <a:ext cx="2079165" cy="1247499"/>
        </a:xfrm>
        <a:prstGeom prst="rect">
          <a:avLst/>
        </a:prstGeom>
        <a:solidFill>
          <a:schemeClr val="accent3">
            <a:hueOff val="0"/>
            <a:satOff val="0"/>
            <a:lumOff val="0"/>
            <a:alphaOff val="0"/>
          </a:schemeClr>
        </a:solidFill>
        <a:ln w="571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方略２</a:t>
          </a:r>
        </a:p>
        <a:p>
          <a:pPr marL="114300" lvl="1" indent="-114300" algn="l" defTabSz="666750">
            <a:lnSpc>
              <a:spcPct val="90000"/>
            </a:lnSpc>
            <a:spcBef>
              <a:spcPct val="0"/>
            </a:spcBef>
            <a:spcAft>
              <a:spcPct val="15000"/>
            </a:spcAft>
            <a:buChar char="•"/>
          </a:pPr>
          <a:r>
            <a:rPr lang="ja-JP" altLang="en-US" sz="1500" kern="1200" dirty="0"/>
            <a:t>データ利用</a:t>
          </a:r>
        </a:p>
      </dsp:txBody>
      <dsp:txXfrm>
        <a:off x="2287081" y="64150"/>
        <a:ext cx="2079165" cy="1247499"/>
      </dsp:txXfrm>
    </dsp:sp>
    <dsp:sp modelId="{F13FB5C8-833A-456E-9956-603E02FEB2B9}">
      <dsp:nvSpPr>
        <dsp:cNvPr id="0" name=""/>
        <dsp:cNvSpPr/>
      </dsp:nvSpPr>
      <dsp:spPr>
        <a:xfrm>
          <a:off x="4574163" y="64150"/>
          <a:ext cx="2079165" cy="12474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方略３</a:t>
          </a:r>
        </a:p>
        <a:p>
          <a:pPr marL="114300" lvl="1" indent="-114300" algn="l" defTabSz="666750">
            <a:lnSpc>
              <a:spcPct val="90000"/>
            </a:lnSpc>
            <a:spcBef>
              <a:spcPct val="0"/>
            </a:spcBef>
            <a:spcAft>
              <a:spcPct val="15000"/>
            </a:spcAft>
            <a:buChar char="•"/>
          </a:pPr>
          <a:r>
            <a:rPr lang="ja-JP" altLang="en-US" sz="1500" kern="1200" dirty="0"/>
            <a:t>スタッフ</a:t>
          </a:r>
          <a:r>
            <a:rPr lang="ja-JP" altLang="en-US" sz="1400" kern="1200" dirty="0"/>
            <a:t>の</a:t>
          </a:r>
          <a:br>
            <a:rPr lang="en-US" altLang="ja-JP" sz="1400" kern="1200" dirty="0"/>
          </a:br>
          <a:r>
            <a:rPr lang="ja-JP" altLang="en-US" sz="1400" kern="1200" dirty="0"/>
            <a:t>スキルアップ</a:t>
          </a:r>
        </a:p>
      </dsp:txBody>
      <dsp:txXfrm>
        <a:off x="4574163" y="64150"/>
        <a:ext cx="2079165" cy="1247499"/>
      </dsp:txXfrm>
    </dsp:sp>
    <dsp:sp modelId="{9F1789DB-B376-4B08-8C8C-6895F68EB0A2}">
      <dsp:nvSpPr>
        <dsp:cNvPr id="0" name=""/>
        <dsp:cNvSpPr/>
      </dsp:nvSpPr>
      <dsp:spPr>
        <a:xfrm>
          <a:off x="0" y="1519565"/>
          <a:ext cx="2079165" cy="1247499"/>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方略４</a:t>
          </a:r>
        </a:p>
        <a:p>
          <a:pPr marL="114300" lvl="1" indent="-114300" algn="l" defTabSz="666750">
            <a:lnSpc>
              <a:spcPct val="90000"/>
            </a:lnSpc>
            <a:spcBef>
              <a:spcPct val="0"/>
            </a:spcBef>
            <a:spcAft>
              <a:spcPct val="15000"/>
            </a:spcAft>
            <a:buChar char="•"/>
          </a:pPr>
          <a:r>
            <a:rPr lang="ja-JP" altLang="en-US" sz="1500" kern="1200" dirty="0"/>
            <a:t>隔離・身体拘束使用防止ツールの利用</a:t>
          </a:r>
        </a:p>
      </dsp:txBody>
      <dsp:txXfrm>
        <a:off x="0" y="1519565"/>
        <a:ext cx="2079165" cy="1247499"/>
      </dsp:txXfrm>
    </dsp:sp>
    <dsp:sp modelId="{37C1C9F9-2B9D-4956-8A1A-E860CE7E7C64}">
      <dsp:nvSpPr>
        <dsp:cNvPr id="0" name=""/>
        <dsp:cNvSpPr/>
      </dsp:nvSpPr>
      <dsp:spPr>
        <a:xfrm>
          <a:off x="2287081" y="1519565"/>
          <a:ext cx="2079165" cy="124749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方略５</a:t>
          </a:r>
        </a:p>
        <a:p>
          <a:pPr marL="114300" lvl="1" indent="-114300" algn="l" defTabSz="666750">
            <a:lnSpc>
              <a:spcPct val="90000"/>
            </a:lnSpc>
            <a:spcBef>
              <a:spcPct val="0"/>
            </a:spcBef>
            <a:spcAft>
              <a:spcPct val="15000"/>
            </a:spcAft>
            <a:buChar char="•"/>
          </a:pPr>
          <a:r>
            <a:rPr lang="ja-JP" altLang="en-US" sz="1500" kern="1200" dirty="0"/>
            <a:t>入院環境での</a:t>
          </a:r>
          <a:br>
            <a:rPr lang="en-US" altLang="ja-JP" sz="1500" kern="1200" dirty="0"/>
          </a:br>
          <a:r>
            <a:rPr lang="ja-JP" altLang="en-US" sz="1500" kern="1200" dirty="0"/>
            <a:t>利用者の役割</a:t>
          </a:r>
        </a:p>
      </dsp:txBody>
      <dsp:txXfrm>
        <a:off x="2287081" y="1519565"/>
        <a:ext cx="2079165" cy="1247499"/>
      </dsp:txXfrm>
    </dsp:sp>
    <dsp:sp modelId="{7F0697F4-0447-447D-9CCB-8E6AEA0B8DBC}">
      <dsp:nvSpPr>
        <dsp:cNvPr id="0" name=""/>
        <dsp:cNvSpPr/>
      </dsp:nvSpPr>
      <dsp:spPr>
        <a:xfrm>
          <a:off x="4574163" y="1519565"/>
          <a:ext cx="2079165" cy="1247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方略６</a:t>
          </a:r>
        </a:p>
        <a:p>
          <a:pPr marL="114300" lvl="1" indent="-114300" algn="l" defTabSz="666750">
            <a:lnSpc>
              <a:spcPct val="90000"/>
            </a:lnSpc>
            <a:spcBef>
              <a:spcPct val="0"/>
            </a:spcBef>
            <a:spcAft>
              <a:spcPct val="15000"/>
            </a:spcAft>
            <a:buChar char="•"/>
          </a:pPr>
          <a:r>
            <a:rPr lang="ja-JP" altLang="en-US" sz="1500" kern="1200" dirty="0"/>
            <a:t>デブリーフィング</a:t>
          </a:r>
          <a:br>
            <a:rPr lang="en-US" altLang="ja-JP" sz="1500" kern="1200" dirty="0"/>
          </a:br>
          <a:r>
            <a:rPr lang="ja-JP" altLang="en-US" sz="1500" kern="1200" dirty="0"/>
            <a:t>技術</a:t>
          </a:r>
        </a:p>
      </dsp:txBody>
      <dsp:txXfrm>
        <a:off x="4574163" y="1519565"/>
        <a:ext cx="2079165" cy="1247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B3292-C5A4-40C0-959E-A7B37D303CA7}">
      <dsp:nvSpPr>
        <dsp:cNvPr id="0" name=""/>
        <dsp:cNvSpPr/>
      </dsp:nvSpPr>
      <dsp:spPr>
        <a:xfrm>
          <a:off x="1604"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基礎理論１</a:t>
          </a:r>
        </a:p>
      </dsp:txBody>
      <dsp:txXfrm>
        <a:off x="1604" y="0"/>
        <a:ext cx="1573993" cy="731388"/>
      </dsp:txXfrm>
    </dsp:sp>
    <dsp:sp modelId="{1F80152A-E701-425E-B2FC-5583391F581E}">
      <dsp:nvSpPr>
        <dsp:cNvPr id="0" name=""/>
        <dsp:cNvSpPr/>
      </dsp:nvSpPr>
      <dsp:spPr>
        <a:xfrm>
          <a:off x="159003" y="731388"/>
          <a:ext cx="1259194" cy="1584674"/>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神話的通念と思い込み</a:t>
          </a:r>
        </a:p>
      </dsp:txBody>
      <dsp:txXfrm>
        <a:off x="195884" y="768269"/>
        <a:ext cx="1185432" cy="1510912"/>
      </dsp:txXfrm>
    </dsp:sp>
    <dsp:sp modelId="{121E59E1-F6ED-4FFC-A4EA-286E2C42D990}">
      <dsp:nvSpPr>
        <dsp:cNvPr id="0" name=""/>
        <dsp:cNvSpPr/>
      </dsp:nvSpPr>
      <dsp:spPr>
        <a:xfrm>
          <a:off x="1693646"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基礎理論２</a:t>
          </a:r>
        </a:p>
      </dsp:txBody>
      <dsp:txXfrm>
        <a:off x="1693646" y="0"/>
        <a:ext cx="1573993" cy="731388"/>
      </dsp:txXfrm>
    </dsp:sp>
    <dsp:sp modelId="{BFAAB33D-3163-44F2-A3A7-D47DE605AAC1}">
      <dsp:nvSpPr>
        <dsp:cNvPr id="0" name=""/>
        <dsp:cNvSpPr/>
      </dsp:nvSpPr>
      <dsp:spPr>
        <a:xfrm>
          <a:off x="1851046" y="731388"/>
          <a:ext cx="1259194" cy="1584674"/>
        </a:xfrm>
        <a:prstGeom prst="roundRect">
          <a:avLst>
            <a:gd name="adj" fmla="val 10000"/>
          </a:avLst>
        </a:prstGeom>
        <a:gradFill rotWithShape="0">
          <a:gsLst>
            <a:gs pos="0">
              <a:schemeClr val="accent2">
                <a:hueOff val="2147871"/>
                <a:satOff val="-6164"/>
                <a:lumOff val="-9870"/>
                <a:alphaOff val="0"/>
                <a:satMod val="103000"/>
                <a:lumMod val="102000"/>
                <a:tint val="94000"/>
              </a:schemeClr>
            </a:gs>
            <a:gs pos="50000">
              <a:schemeClr val="accent2">
                <a:hueOff val="2147871"/>
                <a:satOff val="-6164"/>
                <a:lumOff val="-9870"/>
                <a:alphaOff val="0"/>
                <a:satMod val="110000"/>
                <a:lumMod val="100000"/>
                <a:shade val="100000"/>
              </a:schemeClr>
            </a:gs>
            <a:gs pos="100000">
              <a:schemeClr val="accent2">
                <a:hueOff val="2147871"/>
                <a:satOff val="-6164"/>
                <a:lumOff val="-987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ja-JP" altLang="en-US" sz="1600" kern="1200" dirty="0"/>
            <a:t>公衆衛生学の考えに基づいた予防モデル</a:t>
          </a:r>
          <a:endParaRPr kumimoji="1" lang="ja-JP" altLang="en-US" sz="1600" kern="1200" dirty="0"/>
        </a:p>
      </dsp:txBody>
      <dsp:txXfrm>
        <a:off x="1887927" y="768269"/>
        <a:ext cx="1185432" cy="1510912"/>
      </dsp:txXfrm>
    </dsp:sp>
    <dsp:sp modelId="{7FF4488F-291D-4DA8-8D3D-2E9FD13141E5}">
      <dsp:nvSpPr>
        <dsp:cNvPr id="0" name=""/>
        <dsp:cNvSpPr/>
      </dsp:nvSpPr>
      <dsp:spPr>
        <a:xfrm>
          <a:off x="3385689"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基礎理論３</a:t>
          </a:r>
        </a:p>
      </dsp:txBody>
      <dsp:txXfrm>
        <a:off x="3385689" y="0"/>
        <a:ext cx="1573993" cy="731388"/>
      </dsp:txXfrm>
    </dsp:sp>
    <dsp:sp modelId="{FDBAA2B4-9228-487A-9EAC-17707CEBA5D6}">
      <dsp:nvSpPr>
        <dsp:cNvPr id="0" name=""/>
        <dsp:cNvSpPr/>
      </dsp:nvSpPr>
      <dsp:spPr>
        <a:xfrm>
          <a:off x="3543089" y="731388"/>
          <a:ext cx="1259194" cy="1584674"/>
        </a:xfrm>
        <a:prstGeom prst="roundRect">
          <a:avLst>
            <a:gd name="adj" fmla="val 10000"/>
          </a:avLst>
        </a:prstGeom>
        <a:gradFill rotWithShape="0">
          <a:gsLst>
            <a:gs pos="0">
              <a:schemeClr val="accent2">
                <a:hueOff val="4295743"/>
                <a:satOff val="-12329"/>
                <a:lumOff val="-19739"/>
                <a:alphaOff val="0"/>
                <a:satMod val="103000"/>
                <a:lumMod val="102000"/>
                <a:tint val="94000"/>
              </a:schemeClr>
            </a:gs>
            <a:gs pos="50000">
              <a:schemeClr val="accent2">
                <a:hueOff val="4295743"/>
                <a:satOff val="-12329"/>
                <a:lumOff val="-19739"/>
                <a:alphaOff val="0"/>
                <a:satMod val="110000"/>
                <a:lumMod val="100000"/>
                <a:shade val="100000"/>
              </a:schemeClr>
            </a:gs>
            <a:gs pos="100000">
              <a:schemeClr val="accent2">
                <a:hueOff val="4295743"/>
                <a:satOff val="-12329"/>
                <a:lumOff val="-1973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トラウマインフォームド・ケア</a:t>
          </a:r>
        </a:p>
      </dsp:txBody>
      <dsp:txXfrm>
        <a:off x="3579970" y="768269"/>
        <a:ext cx="1185432" cy="1510912"/>
      </dsp:txXfrm>
    </dsp:sp>
    <dsp:sp modelId="{FD2A9557-9267-40F7-AA70-E8E07FECD721}">
      <dsp:nvSpPr>
        <dsp:cNvPr id="0" name=""/>
        <dsp:cNvSpPr/>
      </dsp:nvSpPr>
      <dsp:spPr>
        <a:xfrm>
          <a:off x="5077732"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基礎理論４</a:t>
          </a:r>
        </a:p>
      </dsp:txBody>
      <dsp:txXfrm>
        <a:off x="5077732" y="0"/>
        <a:ext cx="1573993" cy="731388"/>
      </dsp:txXfrm>
    </dsp:sp>
    <dsp:sp modelId="{F6717BC7-14A3-4E24-B8B8-134F395B1DB7}">
      <dsp:nvSpPr>
        <dsp:cNvPr id="0" name=""/>
        <dsp:cNvSpPr/>
      </dsp:nvSpPr>
      <dsp:spPr>
        <a:xfrm>
          <a:off x="5235131" y="731388"/>
          <a:ext cx="1259194" cy="1584674"/>
        </a:xfrm>
        <a:prstGeom prst="roundRect">
          <a:avLst>
            <a:gd name="adj" fmla="val 10000"/>
          </a:avLst>
        </a:prstGeom>
        <a:gradFill rotWithShape="0">
          <a:gsLst>
            <a:gs pos="0">
              <a:schemeClr val="accent2">
                <a:hueOff val="6443614"/>
                <a:satOff val="-18493"/>
                <a:lumOff val="-29609"/>
                <a:alphaOff val="0"/>
                <a:satMod val="103000"/>
                <a:lumMod val="102000"/>
                <a:tint val="94000"/>
              </a:schemeClr>
            </a:gs>
            <a:gs pos="50000">
              <a:schemeClr val="accent2">
                <a:hueOff val="6443614"/>
                <a:satOff val="-18493"/>
                <a:lumOff val="-29609"/>
                <a:alphaOff val="0"/>
                <a:satMod val="110000"/>
                <a:lumMod val="100000"/>
                <a:shade val="100000"/>
              </a:schemeClr>
            </a:gs>
            <a:gs pos="100000">
              <a:schemeClr val="accent2">
                <a:hueOff val="6443614"/>
                <a:satOff val="-18493"/>
                <a:lumOff val="-2960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ja-JP" altLang="en-US" sz="1600" kern="1200" dirty="0">
              <a:solidFill>
                <a:schemeClr val="bg1"/>
              </a:solidFill>
            </a:rPr>
            <a:t>精神保健における</a:t>
          </a:r>
          <a:br>
            <a:rPr lang="en-US" altLang="ja-JP" sz="1600" kern="1200" dirty="0">
              <a:solidFill>
                <a:schemeClr val="bg1"/>
              </a:solidFill>
            </a:rPr>
          </a:br>
          <a:r>
            <a:rPr lang="ja-JP" altLang="en-US" sz="1600" kern="1200" dirty="0">
              <a:solidFill>
                <a:schemeClr val="bg1"/>
              </a:solidFill>
            </a:rPr>
            <a:t>リカバリーモデル</a:t>
          </a:r>
          <a:endParaRPr kumimoji="1" lang="ja-JP" altLang="en-US" sz="1600" kern="1200" dirty="0">
            <a:solidFill>
              <a:schemeClr val="bg1"/>
            </a:solidFill>
          </a:endParaRPr>
        </a:p>
      </dsp:txBody>
      <dsp:txXfrm>
        <a:off x="5272012" y="768269"/>
        <a:ext cx="1185432" cy="151091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B6BB0-808A-4AB9-9018-617A61931691}" type="datetimeFigureOut">
              <a:rPr kumimoji="1" lang="ja-JP" altLang="en-US" smtClean="0"/>
              <a:t>2025/6/9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FC9F54-A53E-4658-BFFC-C44314BEC9B5}" type="slidenum">
              <a:rPr kumimoji="1" lang="ja-JP" altLang="en-US" smtClean="0"/>
              <a:t>‹#›</a:t>
            </a:fld>
            <a:endParaRPr kumimoji="1" lang="ja-JP" altLang="en-US"/>
          </a:p>
        </p:txBody>
      </p:sp>
    </p:spTree>
    <p:extLst>
      <p:ext uri="{BB962C8B-B14F-4D97-AF65-F5344CB8AC3E}">
        <p14:creationId xmlns:p14="http://schemas.microsoft.com/office/powerpoint/2010/main" val="7069115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rPr>
              <a:t>皆様</a:t>
            </a:r>
          </a:p>
          <a:p>
            <a:r>
              <a:rPr kumimoji="1" lang="ja-JP" altLang="en-US" dirty="0">
                <a:latin typeface="+mn-ea"/>
              </a:rPr>
              <a:t>お疲れのところ、行動制限最小化のための研修シリーズ第</a:t>
            </a:r>
            <a:r>
              <a:rPr kumimoji="1" lang="en-US" altLang="ja-JP" dirty="0">
                <a:latin typeface="+mn-ea"/>
              </a:rPr>
              <a:t>7</a:t>
            </a:r>
            <a:r>
              <a:rPr kumimoji="1" lang="ja-JP" altLang="en-US" dirty="0">
                <a:latin typeface="+mn-ea"/>
              </a:rPr>
              <a:t>回をご視聴いただき、ありがとうございます。</a:t>
            </a:r>
          </a:p>
          <a:p>
            <a:r>
              <a:rPr kumimoji="1" lang="ja-JP" altLang="en-US" dirty="0">
                <a:latin typeface="+mn-ea"/>
              </a:rPr>
              <a:t>本日のテーマは「代替方法」です。</a:t>
            </a: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1</a:t>
            </a:fld>
            <a:endParaRPr kumimoji="1" lang="ja-JP" altLang="en-US"/>
          </a:p>
        </p:txBody>
      </p:sp>
    </p:spTree>
    <p:extLst>
      <p:ext uri="{BB962C8B-B14F-4D97-AF65-F5344CB8AC3E}">
        <p14:creationId xmlns:p14="http://schemas.microsoft.com/office/powerpoint/2010/main" val="575968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2B1C2-7715-47BD-33B9-1F3979DF92D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32FF0D-80AA-BADD-4848-868B963673F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59168D-12A5-472C-FED4-93675B15A255}"/>
              </a:ext>
            </a:extLst>
          </p:cNvPr>
          <p:cNvSpPr>
            <a:spLocks noGrp="1"/>
          </p:cNvSpPr>
          <p:nvPr>
            <p:ph type="body" idx="1"/>
          </p:nvPr>
        </p:nvSpPr>
        <p:spPr>
          <a:xfrm>
            <a:off x="685800" y="4400550"/>
            <a:ext cx="5486400" cy="4636572"/>
          </a:xfrm>
        </p:spPr>
        <p:txBody>
          <a:bodyPr/>
          <a:lstStyle/>
          <a:p>
            <a:r>
              <a:rPr kumimoji="1" lang="ja-JP" altLang="en-US" sz="1200" dirty="0">
                <a:solidFill>
                  <a:schemeClr val="tx1"/>
                </a:solidFill>
                <a:latin typeface="+mn-ea"/>
              </a:rPr>
              <a:t>このような場面における代替方法は、ディ・エスカレーションを中心とした人的対応です。ディ・エスカレーションは別の研修シリーズで扱っていますので、ぜひご視聴してみてください。</a:t>
            </a:r>
            <a:endParaRPr kumimoji="1" lang="en-US" altLang="ja-JP" sz="1200" dirty="0">
              <a:solidFill>
                <a:schemeClr val="tx1"/>
              </a:solidFill>
              <a:latin typeface="+mn-ea"/>
            </a:endParaRPr>
          </a:p>
          <a:p>
            <a:r>
              <a:rPr kumimoji="1" lang="ja-JP" altLang="en-US" sz="1200" dirty="0">
                <a:solidFill>
                  <a:schemeClr val="tx1"/>
                </a:solidFill>
                <a:latin typeface="+mn-ea"/>
              </a:rPr>
              <a:t>詳細はその研修で扱いますが、不穏・興奮に遭遇した際に必要なのは専門的なアセスメントです。</a:t>
            </a:r>
            <a:endParaRPr kumimoji="1" lang="en-US" altLang="ja-JP" sz="1200" dirty="0">
              <a:solidFill>
                <a:schemeClr val="tx1"/>
              </a:solidFill>
              <a:latin typeface="+mn-ea"/>
            </a:endParaRPr>
          </a:p>
          <a:p>
            <a:r>
              <a:rPr kumimoji="1" lang="ja-JP" altLang="en-US" sz="1200" dirty="0">
                <a:solidFill>
                  <a:schemeClr val="tx1"/>
                </a:solidFill>
                <a:latin typeface="+mn-ea"/>
              </a:rPr>
              <a:t>迅速な対応が求められる場面ではありますが、後方視的に見ても合理的で適切と言える対応とするために、現認する不穏・興奮のその要因は何か？を考える必要があります。</a:t>
            </a:r>
          </a:p>
          <a:p>
            <a:r>
              <a:rPr kumimoji="1" lang="ja-JP" altLang="en-US" sz="1200" dirty="0">
                <a:solidFill>
                  <a:schemeClr val="tx1"/>
                </a:solidFill>
                <a:latin typeface="+mn-ea"/>
              </a:rPr>
              <a:t>それは、やむなく身体的拘束を実施する場合にも必要です。</a:t>
            </a:r>
            <a:endParaRPr kumimoji="1" lang="en-US" altLang="ja-JP" sz="1200" dirty="0">
              <a:solidFill>
                <a:schemeClr val="tx1"/>
              </a:solidFill>
              <a:latin typeface="+mn-ea"/>
            </a:endParaRPr>
          </a:p>
          <a:p>
            <a:r>
              <a:rPr kumimoji="1" lang="ja-JP" altLang="en-US" sz="1200" dirty="0">
                <a:solidFill>
                  <a:schemeClr val="tx1"/>
                </a:solidFill>
                <a:latin typeface="+mn-ea"/>
              </a:rPr>
              <a:t>ふだんこのような場面では大抵そうしている、といった慣行に従っているならば、それが必ずしも対象者の求めるニーズに沿った対応になっているかを吟味する必要があります。</a:t>
            </a:r>
            <a:endParaRPr kumimoji="1" lang="en-US" altLang="ja-JP" sz="1200" dirty="0">
              <a:solidFill>
                <a:schemeClr val="tx1"/>
              </a:solidFill>
              <a:latin typeface="+mn-ea"/>
            </a:endParaRPr>
          </a:p>
          <a:p>
            <a:r>
              <a:rPr kumimoji="1" lang="ja-JP" altLang="en-US" sz="1200" dirty="0">
                <a:solidFill>
                  <a:schemeClr val="tx1"/>
                </a:solidFill>
                <a:latin typeface="+mn-ea"/>
              </a:rPr>
              <a:t>ミスマッチがあれば、相手をエスカレートさせてしまうでしょう。</a:t>
            </a:r>
          </a:p>
          <a:p>
            <a:r>
              <a:rPr kumimoji="1" lang="ja-JP" altLang="en-US" sz="1200" dirty="0">
                <a:solidFill>
                  <a:schemeClr val="tx1"/>
                </a:solidFill>
                <a:latin typeface="+mn-ea"/>
              </a:rPr>
              <a:t>そして、可能な限り別の方策を試したのかも問われます。</a:t>
            </a:r>
            <a:endParaRPr kumimoji="1" lang="en-US" altLang="ja-JP" sz="1200" dirty="0">
              <a:solidFill>
                <a:schemeClr val="tx1"/>
              </a:solidFill>
              <a:latin typeface="+mn-ea"/>
            </a:endParaRPr>
          </a:p>
          <a:p>
            <a:pPr defTabSz="946404">
              <a:defRPr/>
            </a:pPr>
            <a:r>
              <a:rPr kumimoji="1" lang="ja-JP" altLang="en-US" sz="1200" dirty="0">
                <a:solidFill>
                  <a:schemeClr val="tx1"/>
                </a:solidFill>
                <a:latin typeface="+mn-ea"/>
              </a:rPr>
              <a:t>できるだけの人的対応を行ったのか、薬剤の有用性を吟味したのか、タイムアウトやリラクゼーション等の非制限的な介入を試みたか？等があります。</a:t>
            </a:r>
            <a:br>
              <a:rPr kumimoji="1" lang="en-US" altLang="ja-JP" sz="1200" dirty="0">
                <a:solidFill>
                  <a:schemeClr val="tx1"/>
                </a:solidFill>
                <a:latin typeface="+mn-ea"/>
              </a:rPr>
            </a:br>
            <a:endParaRPr kumimoji="1" lang="en-US" altLang="ja-JP" sz="1200" dirty="0">
              <a:solidFill>
                <a:schemeClr val="tx1"/>
              </a:solidFill>
              <a:latin typeface="+mn-ea"/>
            </a:endParaRPr>
          </a:p>
          <a:p>
            <a:pPr defTabSz="946404">
              <a:defRPr/>
            </a:pPr>
            <a:r>
              <a:rPr kumimoji="1" lang="ja-JP" altLang="en-US" sz="1200" dirty="0">
                <a:solidFill>
                  <a:schemeClr val="tx1"/>
                </a:solidFill>
                <a:latin typeface="+mn-ea"/>
              </a:rPr>
              <a:t>また、スタッフ側の対応の工夫も必要です。症状のケアなどでは、不意な体動や攻撃性による被害に遭わないために、ケア時のポジションの工夫、</a:t>
            </a:r>
            <a:br>
              <a:rPr kumimoji="1" lang="en-US" altLang="ja-JP" sz="1200" dirty="0">
                <a:solidFill>
                  <a:schemeClr val="tx1"/>
                </a:solidFill>
                <a:latin typeface="+mn-ea"/>
              </a:rPr>
            </a:br>
            <a:r>
              <a:rPr kumimoji="1" lang="ja-JP" altLang="en-US" sz="1200" dirty="0">
                <a:solidFill>
                  <a:schemeClr val="tx1"/>
                </a:solidFill>
                <a:latin typeface="+mn-ea"/>
              </a:rPr>
              <a:t>サインの把握等が有用であることがあり、それによって身体的拘束をしないで済むかもしれません。</a:t>
            </a:r>
          </a:p>
          <a:p>
            <a:r>
              <a:rPr kumimoji="1" lang="ja-JP" altLang="en-US" sz="1200" dirty="0">
                <a:solidFill>
                  <a:schemeClr val="tx1"/>
                </a:solidFill>
                <a:latin typeface="+mn-ea"/>
              </a:rPr>
              <a:t>考えにくいことではありますが、ついつい挑発ととられる対応をしていないか？について自問自答してみることも有用でしょう。</a:t>
            </a:r>
            <a:endParaRPr kumimoji="1" lang="en-US" altLang="ja-JP" sz="1200" dirty="0">
              <a:solidFill>
                <a:schemeClr val="tx1"/>
              </a:solidFill>
              <a:latin typeface="+mn-ea"/>
            </a:endParaRPr>
          </a:p>
          <a:p>
            <a:endParaRPr kumimoji="1" lang="ja-JP" altLang="en-US" sz="1200" dirty="0">
              <a:solidFill>
                <a:schemeClr val="tx1"/>
              </a:solidFill>
              <a:latin typeface="+mn-ea"/>
            </a:endParaRPr>
          </a:p>
          <a:p>
            <a:r>
              <a:rPr lang="ja-JP" altLang="en-US" sz="1200" dirty="0">
                <a:solidFill>
                  <a:schemeClr val="tx1"/>
                </a:solidFill>
                <a:latin typeface="+mn-ea"/>
              </a:rPr>
              <a:t>深部静脈血栓症／肺塞栓症</a:t>
            </a:r>
            <a:r>
              <a:rPr kumimoji="1" lang="ja-JP" altLang="en-US" sz="1200" dirty="0">
                <a:solidFill>
                  <a:schemeClr val="tx1"/>
                </a:solidFill>
                <a:latin typeface="+mn-ea"/>
              </a:rPr>
              <a:t>のリスク評価は、前段で述べた通りです。</a:t>
            </a:r>
          </a:p>
        </p:txBody>
      </p:sp>
      <p:sp>
        <p:nvSpPr>
          <p:cNvPr id="4" name="スライド番号プレースホルダー 3">
            <a:extLst>
              <a:ext uri="{FF2B5EF4-FFF2-40B4-BE49-F238E27FC236}">
                <a16:creationId xmlns:a16="http://schemas.microsoft.com/office/drawing/2014/main" id="{0C8B61F7-E254-E8C6-7B96-F2B2CC9BC9A1}"/>
              </a:ext>
            </a:extLst>
          </p:cNvPr>
          <p:cNvSpPr>
            <a:spLocks noGrp="1"/>
          </p:cNvSpPr>
          <p:nvPr>
            <p:ph type="sldNum" sz="quarter" idx="5"/>
          </p:nvPr>
        </p:nvSpPr>
        <p:spPr/>
        <p:txBody>
          <a:bodyPr/>
          <a:lstStyle/>
          <a:p>
            <a:fld id="{37FC9F54-A53E-4658-BFFC-C44314BEC9B5}" type="slidenum">
              <a:rPr kumimoji="1" lang="ja-JP" altLang="en-US" smtClean="0"/>
              <a:t>10</a:t>
            </a:fld>
            <a:endParaRPr kumimoji="1" lang="ja-JP" altLang="en-US"/>
          </a:p>
        </p:txBody>
      </p:sp>
    </p:spTree>
    <p:extLst>
      <p:ext uri="{BB962C8B-B14F-4D97-AF65-F5344CB8AC3E}">
        <p14:creationId xmlns:p14="http://schemas.microsoft.com/office/powerpoint/2010/main" val="1098803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180E4-C95B-AFAB-3832-B1ADFBF92DF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A3BE67-E9EF-77A2-7D2F-A1EAC184F56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13481CB-60EE-7A84-4E2E-9513D8078E77}"/>
              </a:ext>
            </a:extLst>
          </p:cNvPr>
          <p:cNvSpPr>
            <a:spLocks noGrp="1"/>
          </p:cNvSpPr>
          <p:nvPr>
            <p:ph type="body" idx="1"/>
          </p:nvPr>
        </p:nvSpPr>
        <p:spPr/>
        <p:txBody>
          <a:bodyPr/>
          <a:lstStyle/>
          <a:p>
            <a:r>
              <a:rPr kumimoji="1" lang="en-US" altLang="ja-JP" dirty="0">
                <a:solidFill>
                  <a:schemeClr val="tx1"/>
                </a:solidFill>
                <a:latin typeface="+mn-ea"/>
              </a:rPr>
              <a:t>3</a:t>
            </a:r>
            <a:r>
              <a:rPr kumimoji="1" lang="ja-JP" altLang="en-US" dirty="0">
                <a:solidFill>
                  <a:schemeClr val="tx1"/>
                </a:solidFill>
                <a:latin typeface="+mn-ea"/>
              </a:rPr>
              <a:t>つ目は転倒転落です。</a:t>
            </a:r>
            <a:endParaRPr kumimoji="1" lang="en-US" altLang="ja-JP" dirty="0">
              <a:solidFill>
                <a:schemeClr val="tx1"/>
              </a:solidFill>
              <a:latin typeface="+mn-ea"/>
            </a:endParaRPr>
          </a:p>
          <a:p>
            <a:r>
              <a:rPr kumimoji="1" lang="ja-JP" altLang="en-US" dirty="0">
                <a:solidFill>
                  <a:schemeClr val="tx1"/>
                </a:solidFill>
                <a:latin typeface="+mn-ea"/>
              </a:rPr>
              <a:t>自力歩行ができない患者さんが、自分が歩けないことを分かっておらず歩き出してしまい、転倒転落により骨折のリスクが大きい場合などがあります。</a:t>
            </a:r>
            <a:endParaRPr kumimoji="1" lang="en-US" altLang="ja-JP" dirty="0">
              <a:solidFill>
                <a:schemeClr val="tx1"/>
              </a:solidFill>
              <a:latin typeface="+mn-ea"/>
            </a:endParaRPr>
          </a:p>
          <a:p>
            <a:r>
              <a:rPr kumimoji="1" lang="ja-JP" altLang="en-US" dirty="0">
                <a:solidFill>
                  <a:schemeClr val="tx1"/>
                </a:solidFill>
                <a:latin typeface="+mn-ea"/>
              </a:rPr>
              <a:t>そして、参考までに不潔行為についても考えてみましょう。</a:t>
            </a:r>
            <a:endParaRPr kumimoji="1" lang="en-US" altLang="ja-JP" dirty="0">
              <a:solidFill>
                <a:schemeClr val="tx1"/>
              </a:solidFill>
              <a:latin typeface="+mn-ea"/>
            </a:endParaRPr>
          </a:p>
          <a:p>
            <a:r>
              <a:rPr kumimoji="1" lang="ja-JP" altLang="en-US" dirty="0">
                <a:solidFill>
                  <a:schemeClr val="tx1"/>
                </a:solidFill>
                <a:latin typeface="+mn-ea"/>
              </a:rPr>
              <a:t>弄便がひどく、衛生の確保ができない状況もあります。</a:t>
            </a:r>
            <a:endParaRPr kumimoji="1" lang="en-US" altLang="ja-JP" dirty="0">
              <a:solidFill>
                <a:schemeClr val="tx1"/>
              </a:solidFill>
              <a:latin typeface="+mn-ea"/>
            </a:endParaRPr>
          </a:p>
          <a:p>
            <a:pPr defTabSz="946404">
              <a:defRPr/>
            </a:pPr>
            <a:r>
              <a:rPr kumimoji="1" lang="ja-JP" altLang="en-US" dirty="0">
                <a:solidFill>
                  <a:schemeClr val="tx1"/>
                </a:solidFill>
                <a:latin typeface="+mn-ea"/>
              </a:rPr>
              <a:t>なるべく身体的拘束とならないために、</a:t>
            </a:r>
            <a:r>
              <a:rPr lang="ja-JP" altLang="en-US" dirty="0">
                <a:solidFill>
                  <a:schemeClr val="tx1"/>
                </a:solidFill>
                <a:latin typeface="+mn-ea"/>
              </a:rPr>
              <a:t>どの様な代替方法がありますか？</a:t>
            </a:r>
          </a:p>
        </p:txBody>
      </p:sp>
      <p:sp>
        <p:nvSpPr>
          <p:cNvPr id="4" name="スライド番号プレースホルダー 3">
            <a:extLst>
              <a:ext uri="{FF2B5EF4-FFF2-40B4-BE49-F238E27FC236}">
                <a16:creationId xmlns:a16="http://schemas.microsoft.com/office/drawing/2014/main" id="{67719BD5-428C-1D30-1F1E-59CC0AE4CD34}"/>
              </a:ext>
            </a:extLst>
          </p:cNvPr>
          <p:cNvSpPr>
            <a:spLocks noGrp="1"/>
          </p:cNvSpPr>
          <p:nvPr>
            <p:ph type="sldNum" sz="quarter" idx="5"/>
          </p:nvPr>
        </p:nvSpPr>
        <p:spPr/>
        <p:txBody>
          <a:bodyPr/>
          <a:lstStyle/>
          <a:p>
            <a:fld id="{37FC9F54-A53E-4658-BFFC-C44314BEC9B5}" type="slidenum">
              <a:rPr kumimoji="1" lang="ja-JP" altLang="en-US" smtClean="0"/>
              <a:t>11</a:t>
            </a:fld>
            <a:endParaRPr kumimoji="1" lang="ja-JP" altLang="en-US"/>
          </a:p>
        </p:txBody>
      </p:sp>
    </p:spTree>
    <p:extLst>
      <p:ext uri="{BB962C8B-B14F-4D97-AF65-F5344CB8AC3E}">
        <p14:creationId xmlns:p14="http://schemas.microsoft.com/office/powerpoint/2010/main" val="685104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934B4-03A8-F5C3-CF1F-8D150369ADF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A1CCFF2-1D8D-1CA1-324A-0EA9AF422E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48983B7-AD3A-502A-CB0B-E72A4D41BF04}"/>
              </a:ext>
            </a:extLst>
          </p:cNvPr>
          <p:cNvSpPr>
            <a:spLocks noGrp="1"/>
          </p:cNvSpPr>
          <p:nvPr>
            <p:ph type="body" idx="1"/>
          </p:nvPr>
        </p:nvSpPr>
        <p:spPr/>
        <p:txBody>
          <a:bodyPr/>
          <a:lstStyle/>
          <a:p>
            <a:r>
              <a:rPr kumimoji="1" lang="ja-JP" altLang="en-US" dirty="0">
                <a:solidFill>
                  <a:schemeClr val="tx1"/>
                </a:solidFill>
                <a:latin typeface="+mn-ea"/>
              </a:rPr>
              <a:t>転倒転落リスクへの対応の場合の代替方法は、環境整備が中心です。</a:t>
            </a:r>
            <a:endParaRPr kumimoji="1" lang="en-US" altLang="ja-JP" dirty="0">
              <a:solidFill>
                <a:schemeClr val="tx1"/>
              </a:solidFill>
              <a:latin typeface="+mn-ea"/>
            </a:endParaRPr>
          </a:p>
          <a:p>
            <a:r>
              <a:rPr kumimoji="1" lang="ja-JP" altLang="en-US" dirty="0">
                <a:solidFill>
                  <a:schemeClr val="tx1"/>
                </a:solidFill>
                <a:latin typeface="+mn-ea"/>
              </a:rPr>
              <a:t>リスクがあるから、という理由で身体的拘束を直ちに実施することは、法の主旨から外れます。</a:t>
            </a:r>
            <a:endParaRPr kumimoji="1" lang="en-US" altLang="ja-JP" dirty="0">
              <a:solidFill>
                <a:schemeClr val="tx1"/>
              </a:solidFill>
              <a:latin typeface="+mn-ea"/>
            </a:endParaRPr>
          </a:p>
          <a:p>
            <a:r>
              <a:rPr kumimoji="1" lang="ja-JP" altLang="en-US" dirty="0">
                <a:solidFill>
                  <a:schemeClr val="tx1"/>
                </a:solidFill>
                <a:latin typeface="+mn-ea"/>
              </a:rPr>
              <a:t>あくまでそのリスクが精神障害のためであり、代替方法がないことが条件として求められているからです。</a:t>
            </a:r>
            <a:br>
              <a:rPr kumimoji="1" lang="en-US" altLang="ja-JP" dirty="0">
                <a:solidFill>
                  <a:schemeClr val="tx1"/>
                </a:solidFill>
                <a:latin typeface="+mn-ea"/>
              </a:rPr>
            </a:br>
            <a:endParaRPr kumimoji="1" lang="en-US" altLang="ja-JP" dirty="0">
              <a:solidFill>
                <a:schemeClr val="tx1"/>
              </a:solidFill>
              <a:latin typeface="+mn-ea"/>
            </a:endParaRPr>
          </a:p>
          <a:p>
            <a:r>
              <a:rPr kumimoji="1" lang="ja-JP" altLang="en-US" dirty="0">
                <a:solidFill>
                  <a:schemeClr val="tx1"/>
                </a:solidFill>
                <a:latin typeface="+mn-ea"/>
              </a:rPr>
              <a:t>近年では、法の主旨とリスクを家族に説明し、あらかじめ了承を得ておく、といった試みが多々実施されるようになりました。</a:t>
            </a:r>
            <a:endParaRPr kumimoji="1" lang="en-US" altLang="ja-JP" dirty="0">
              <a:solidFill>
                <a:schemeClr val="tx1"/>
              </a:solidFill>
              <a:latin typeface="+mn-ea"/>
            </a:endParaRPr>
          </a:p>
          <a:p>
            <a:r>
              <a:rPr kumimoji="1" lang="ja-JP" altLang="en-US" dirty="0">
                <a:solidFill>
                  <a:schemeClr val="tx1"/>
                </a:solidFill>
                <a:latin typeface="+mn-ea"/>
              </a:rPr>
              <a:t>理解してもらえるか、不安だという意見をよく耳にしますが、身体的拘束をしない方針に反対する家族は、実際にはほとんどいません。</a:t>
            </a:r>
            <a:endParaRPr kumimoji="1" lang="en-US" altLang="ja-JP" dirty="0">
              <a:solidFill>
                <a:schemeClr val="tx1"/>
              </a:solidFill>
              <a:latin typeface="+mn-ea"/>
            </a:endParaRPr>
          </a:p>
          <a:p>
            <a:r>
              <a:rPr kumimoji="1" lang="ja-JP" altLang="en-US" dirty="0">
                <a:solidFill>
                  <a:schemeClr val="tx1"/>
                </a:solidFill>
                <a:latin typeface="+mn-ea"/>
              </a:rPr>
              <a:t>転倒転落のリスクは、正確に、正しく評価する必要があります。過剰評価は不必要な身体的拘束の実施につながってしまいます。</a:t>
            </a:r>
            <a:br>
              <a:rPr kumimoji="1" lang="en-US" altLang="ja-JP" dirty="0">
                <a:solidFill>
                  <a:schemeClr val="tx1"/>
                </a:solidFill>
                <a:latin typeface="+mn-ea"/>
              </a:rPr>
            </a:br>
            <a:endParaRPr kumimoji="1" lang="en-US" altLang="ja-JP" dirty="0">
              <a:solidFill>
                <a:schemeClr val="tx1"/>
              </a:solidFill>
              <a:latin typeface="+mn-ea"/>
            </a:endParaRPr>
          </a:p>
          <a:p>
            <a:r>
              <a:rPr kumimoji="1" lang="ja-JP" altLang="en-US" dirty="0">
                <a:solidFill>
                  <a:schemeClr val="tx1"/>
                </a:solidFill>
                <a:latin typeface="+mn-ea"/>
              </a:rPr>
              <a:t>低床ベッドやセンサーマット、衝撃吸収マットの使用が有用なことがあります。</a:t>
            </a:r>
            <a:endParaRPr kumimoji="1" lang="en-US" altLang="ja-JP" dirty="0">
              <a:solidFill>
                <a:schemeClr val="tx1"/>
              </a:solidFill>
              <a:latin typeface="+mn-ea"/>
            </a:endParaRPr>
          </a:p>
          <a:p>
            <a:r>
              <a:rPr kumimoji="1" lang="ja-JP" altLang="en-US" dirty="0">
                <a:solidFill>
                  <a:schemeClr val="tx1"/>
                </a:solidFill>
                <a:latin typeface="+mn-ea"/>
              </a:rPr>
              <a:t>場面</a:t>
            </a:r>
            <a:r>
              <a:rPr kumimoji="1" lang="en-US" altLang="ja-JP" dirty="0">
                <a:solidFill>
                  <a:schemeClr val="tx1"/>
                </a:solidFill>
                <a:latin typeface="+mn-ea"/>
              </a:rPr>
              <a:t>3-2</a:t>
            </a:r>
            <a:r>
              <a:rPr kumimoji="1" lang="ja-JP" altLang="en-US" dirty="0">
                <a:solidFill>
                  <a:schemeClr val="tx1"/>
                </a:solidFill>
                <a:latin typeface="+mn-ea"/>
              </a:rPr>
              <a:t>の不潔行為については、法令解釈として身体的拘束の対象とは見なされません。正しい法令解釈をすることも、不必要な身体的拘束を回避することにつながります。</a:t>
            </a:r>
            <a:endParaRPr kumimoji="1" lang="en-US" altLang="ja-JP"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90335ACC-2E1A-D77E-FBA3-169AA9B7D1F7}"/>
              </a:ext>
            </a:extLst>
          </p:cNvPr>
          <p:cNvSpPr>
            <a:spLocks noGrp="1"/>
          </p:cNvSpPr>
          <p:nvPr>
            <p:ph type="sldNum" sz="quarter" idx="5"/>
          </p:nvPr>
        </p:nvSpPr>
        <p:spPr/>
        <p:txBody>
          <a:bodyPr/>
          <a:lstStyle/>
          <a:p>
            <a:fld id="{37FC9F54-A53E-4658-BFFC-C44314BEC9B5}" type="slidenum">
              <a:rPr kumimoji="1" lang="ja-JP" altLang="en-US" smtClean="0"/>
              <a:t>12</a:t>
            </a:fld>
            <a:endParaRPr kumimoji="1" lang="ja-JP" altLang="en-US"/>
          </a:p>
        </p:txBody>
      </p:sp>
    </p:spTree>
    <p:extLst>
      <p:ext uri="{BB962C8B-B14F-4D97-AF65-F5344CB8AC3E}">
        <p14:creationId xmlns:p14="http://schemas.microsoft.com/office/powerpoint/2010/main" val="768523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F07E8-E2A0-EDC5-8678-469493B93E0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BBEF5A3-A720-39BB-52AA-8A05DCB3C28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ED1BF87-6313-19A7-8BC3-13F755B17F09}"/>
              </a:ext>
            </a:extLst>
          </p:cNvPr>
          <p:cNvSpPr>
            <a:spLocks noGrp="1"/>
          </p:cNvSpPr>
          <p:nvPr>
            <p:ph type="body" idx="1"/>
          </p:nvPr>
        </p:nvSpPr>
        <p:spPr/>
        <p:txBody>
          <a:bodyPr/>
          <a:lstStyle/>
          <a:p>
            <a:pPr>
              <a:lnSpc>
                <a:spcPct val="90000"/>
              </a:lnSpc>
              <a:spcBef>
                <a:spcPts val="1035"/>
              </a:spcBef>
            </a:pPr>
            <a:r>
              <a:rPr lang="ja-JP" altLang="en-US" dirty="0">
                <a:latin typeface="+mn-ea"/>
              </a:rPr>
              <a:t>今回は身体的拘束を中心に説明しましたが、隔離においても同様の考え方で代替方法を検討できます。</a:t>
            </a:r>
          </a:p>
          <a:p>
            <a:pPr>
              <a:lnSpc>
                <a:spcPct val="90000"/>
              </a:lnSpc>
              <a:spcBef>
                <a:spcPts val="1035"/>
              </a:spcBef>
            </a:pPr>
            <a:r>
              <a:rPr lang="ja-JP" altLang="en-US" dirty="0">
                <a:latin typeface="+mn-ea"/>
              </a:rPr>
              <a:t>隔離の場合は大きく考えて、破壊的衝動への対応と保護目的に</a:t>
            </a:r>
            <a:r>
              <a:rPr lang="en-US" altLang="ja-JP" dirty="0">
                <a:latin typeface="+mn-ea"/>
              </a:rPr>
              <a:t>2</a:t>
            </a:r>
            <a:r>
              <a:rPr lang="ja-JP" altLang="en-US" dirty="0">
                <a:latin typeface="+mn-ea"/>
              </a:rPr>
              <a:t>分されます。</a:t>
            </a:r>
            <a:endParaRPr lang="en-US" altLang="ja-JP" dirty="0">
              <a:latin typeface="+mn-ea"/>
            </a:endParaRPr>
          </a:p>
          <a:p>
            <a:pPr>
              <a:lnSpc>
                <a:spcPct val="90000"/>
              </a:lnSpc>
              <a:spcBef>
                <a:spcPts val="1035"/>
              </a:spcBef>
            </a:pPr>
            <a:r>
              <a:rPr lang="ja-JP" altLang="en-US" dirty="0">
                <a:latin typeface="+mn-ea"/>
              </a:rPr>
              <a:t>ディ・エスカレーションを中心とした人的対応、薬物の活用、タイムアウト等が検討できる他、隔離ストレスによる閉塞感の影響などを考慮します。</a:t>
            </a:r>
            <a:endParaRPr lang="en-US" altLang="ja-JP" dirty="0">
              <a:latin typeface="+mn-ea"/>
            </a:endParaRPr>
          </a:p>
          <a:p>
            <a:pPr>
              <a:lnSpc>
                <a:spcPct val="90000"/>
              </a:lnSpc>
              <a:spcBef>
                <a:spcPts val="1035"/>
              </a:spcBef>
            </a:pPr>
            <a:r>
              <a:rPr lang="ja-JP" altLang="en-US" dirty="0">
                <a:latin typeface="+mn-ea"/>
              </a:rPr>
              <a:t>他者との接触に留意しつつ、開放できるような対応の工夫がないか、リラクゼーションなど、非言語的コミュニケーション等の効果は期待できるか、等も考えられます。</a:t>
            </a:r>
            <a:endParaRPr lang="en-US" altLang="ja-JP" dirty="0">
              <a:latin typeface="+mn-ea"/>
            </a:endParaRPr>
          </a:p>
          <a:p>
            <a:pPr>
              <a:lnSpc>
                <a:spcPct val="90000"/>
              </a:lnSpc>
              <a:spcBef>
                <a:spcPts val="1035"/>
              </a:spcBef>
            </a:pPr>
            <a:r>
              <a:rPr lang="ja-JP" altLang="en-US" dirty="0">
                <a:latin typeface="+mn-ea"/>
              </a:rPr>
              <a:t>最近では、作業療法の有用性等も報告されるようになっています。</a:t>
            </a:r>
            <a:endParaRPr lang="en-US" altLang="ja-JP" dirty="0">
              <a:latin typeface="+mn-ea"/>
            </a:endParaRPr>
          </a:p>
          <a:p>
            <a:pPr>
              <a:lnSpc>
                <a:spcPct val="90000"/>
              </a:lnSpc>
              <a:spcBef>
                <a:spcPts val="1035"/>
              </a:spcBef>
            </a:pPr>
            <a:r>
              <a:rPr lang="ja-JP" altLang="en-US" dirty="0">
                <a:latin typeface="+mn-ea"/>
              </a:rPr>
              <a:t>より人間的に対応することで、回復や健全に近づく可能性を考えることが重要でしょう。</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51F72574-3310-4587-0910-9B61482A7099}"/>
              </a:ext>
            </a:extLst>
          </p:cNvPr>
          <p:cNvSpPr>
            <a:spLocks noGrp="1"/>
          </p:cNvSpPr>
          <p:nvPr>
            <p:ph type="sldNum" sz="quarter" idx="5"/>
          </p:nvPr>
        </p:nvSpPr>
        <p:spPr/>
        <p:txBody>
          <a:bodyPr/>
          <a:lstStyle/>
          <a:p>
            <a:fld id="{37FC9F54-A53E-4658-BFFC-C44314BEC9B5}" type="slidenum">
              <a:rPr kumimoji="1" lang="ja-JP" altLang="en-US" smtClean="0"/>
              <a:t>13</a:t>
            </a:fld>
            <a:endParaRPr kumimoji="1" lang="ja-JP" altLang="en-US"/>
          </a:p>
        </p:txBody>
      </p:sp>
    </p:spTree>
    <p:extLst>
      <p:ext uri="{BB962C8B-B14F-4D97-AF65-F5344CB8AC3E}">
        <p14:creationId xmlns:p14="http://schemas.microsoft.com/office/powerpoint/2010/main" val="3906911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41C19-B30B-A11D-5FBC-95553D099B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3F2E34-9331-6404-3549-24BAD716560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4B6AB01-55C0-11A8-48F2-EDBCE5DE9D93}"/>
              </a:ext>
            </a:extLst>
          </p:cNvPr>
          <p:cNvSpPr>
            <a:spLocks noGrp="1"/>
          </p:cNvSpPr>
          <p:nvPr>
            <p:ph type="body" idx="1"/>
          </p:nvPr>
        </p:nvSpPr>
        <p:spPr/>
        <p:txBody>
          <a:bodyPr/>
          <a:lstStyle/>
          <a:p>
            <a:pPr eaLnBrk="1" hangingPunct="1">
              <a:spcBef>
                <a:spcPct val="0"/>
              </a:spcBef>
              <a:defRPr/>
            </a:pPr>
            <a:r>
              <a:rPr lang="ja-JP" altLang="en-US" sz="1200" dirty="0">
                <a:solidFill>
                  <a:schemeClr val="tx1"/>
                </a:solidFill>
                <a:latin typeface="+mn-ea"/>
              </a:rPr>
              <a:t>コア・ストラテジーは、アメリカで開発された、行動制限最小化のための方策に関する包括的パッケージです。</a:t>
            </a:r>
            <a:endParaRPr lang="en-US" altLang="ja-JP" sz="1200" dirty="0">
              <a:solidFill>
                <a:schemeClr val="tx1"/>
              </a:solidFill>
              <a:latin typeface="+mn-ea"/>
            </a:endParaRPr>
          </a:p>
          <a:p>
            <a:pPr lvl="0"/>
            <a:r>
              <a:rPr lang="ja-JP" altLang="en-US" sz="1200" dirty="0">
                <a:solidFill>
                  <a:schemeClr val="tx1"/>
                </a:solidFill>
                <a:latin typeface="+mn-ea"/>
              </a:rPr>
              <a:t>代替方法が主に関連するのは方略３の「スタッフのスキルアップ」や方略４の「隔離・身体的拘束使用防止ツールの利用」等です。</a:t>
            </a:r>
            <a:endParaRPr kumimoji="1" lang="ja-JP" altLang="en-US" sz="1200"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DDD6B053-D743-2479-658A-18465D148331}"/>
              </a:ext>
            </a:extLst>
          </p:cNvPr>
          <p:cNvSpPr>
            <a:spLocks noGrp="1"/>
          </p:cNvSpPr>
          <p:nvPr>
            <p:ph type="sldNum" sz="quarter" idx="5"/>
          </p:nvPr>
        </p:nvSpPr>
        <p:spPr/>
        <p:txBody>
          <a:bodyPr/>
          <a:lstStyle/>
          <a:p>
            <a:fld id="{37FC9F54-A53E-4658-BFFC-C44314BEC9B5}" type="slidenum">
              <a:rPr kumimoji="1" lang="ja-JP" altLang="en-US" smtClean="0"/>
              <a:t>14</a:t>
            </a:fld>
            <a:endParaRPr kumimoji="1" lang="ja-JP" altLang="en-US"/>
          </a:p>
        </p:txBody>
      </p:sp>
    </p:spTree>
    <p:extLst>
      <p:ext uri="{BB962C8B-B14F-4D97-AF65-F5344CB8AC3E}">
        <p14:creationId xmlns:p14="http://schemas.microsoft.com/office/powerpoint/2010/main" val="1311081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4454E-A840-BDC3-710C-2B6A34854E2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9479E4-5667-2F5A-A7CC-9294D7AB40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067DA7-469E-6B36-960B-8500ED1F44FD}"/>
              </a:ext>
            </a:extLst>
          </p:cNvPr>
          <p:cNvSpPr>
            <a:spLocks noGrp="1"/>
          </p:cNvSpPr>
          <p:nvPr>
            <p:ph type="body" idx="1"/>
          </p:nvPr>
        </p:nvSpPr>
        <p:spPr/>
        <p:txBody>
          <a:bodyPr/>
          <a:lstStyle/>
          <a:p>
            <a:pPr eaLnBrk="1" hangingPunct="1">
              <a:spcBef>
                <a:spcPct val="0"/>
              </a:spcBef>
              <a:defRPr/>
            </a:pPr>
            <a:r>
              <a:rPr lang="ja-JP" altLang="en-US" sz="1200" u="none" dirty="0">
                <a:solidFill>
                  <a:schemeClr val="tx1"/>
                </a:solidFill>
                <a:latin typeface="+mn-ea"/>
              </a:rPr>
              <a:t>方略</a:t>
            </a:r>
            <a:r>
              <a:rPr lang="en-US" altLang="ja-JP" sz="1200" u="none" dirty="0">
                <a:solidFill>
                  <a:schemeClr val="tx1"/>
                </a:solidFill>
                <a:latin typeface="+mn-ea"/>
              </a:rPr>
              <a:t>3</a:t>
            </a:r>
            <a:r>
              <a:rPr lang="ja-JP" altLang="en-US" sz="1200" u="none" dirty="0">
                <a:solidFill>
                  <a:schemeClr val="tx1"/>
                </a:solidFill>
                <a:latin typeface="+mn-ea"/>
              </a:rPr>
              <a:t>のスタッフのスキルアップでは、</a:t>
            </a:r>
            <a:r>
              <a:rPr lang="ja-JP" altLang="ja-JP" sz="1200" u="none" dirty="0">
                <a:solidFill>
                  <a:schemeClr val="tx1"/>
                </a:solidFill>
                <a:latin typeface="+mn-ea"/>
              </a:rPr>
              <a:t>隔離・身体</a:t>
            </a:r>
            <a:r>
              <a:rPr lang="ja-JP" altLang="en-US" sz="1200" u="none" dirty="0">
                <a:solidFill>
                  <a:schemeClr val="tx1"/>
                </a:solidFill>
                <a:latin typeface="+mn-ea"/>
              </a:rPr>
              <a:t>的</a:t>
            </a:r>
            <a:r>
              <a:rPr lang="ja-JP" altLang="ja-JP" sz="1200" u="none" dirty="0">
                <a:solidFill>
                  <a:schemeClr val="tx1"/>
                </a:solidFill>
                <a:latin typeface="+mn-ea"/>
              </a:rPr>
              <a:t>拘束ハイリスクの患者に対して</a:t>
            </a:r>
            <a:r>
              <a:rPr lang="ja-JP" altLang="en-US" sz="1200" u="none" dirty="0">
                <a:solidFill>
                  <a:schemeClr val="tx1"/>
                </a:solidFill>
                <a:latin typeface="+mn-ea"/>
              </a:rPr>
              <a:t>、</a:t>
            </a:r>
            <a:br>
              <a:rPr lang="en-US" altLang="ja-JP" sz="1200" u="none" dirty="0">
                <a:solidFill>
                  <a:schemeClr val="tx1"/>
                </a:solidFill>
                <a:latin typeface="+mn-ea"/>
              </a:rPr>
            </a:br>
            <a:r>
              <a:rPr lang="ja-JP" altLang="ja-JP" sz="1200" u="none" dirty="0">
                <a:solidFill>
                  <a:schemeClr val="tx1"/>
                </a:solidFill>
                <a:latin typeface="+mn-ea"/>
              </a:rPr>
              <a:t>その実施を減少させる方法を組み入れた治療計画をたてる技能を身に付けるための研修や教育を受ける機会が与えられなければならない</a:t>
            </a:r>
            <a:r>
              <a:rPr lang="ja-JP" altLang="en-US" sz="1200" u="none" dirty="0">
                <a:solidFill>
                  <a:schemeClr val="tx1"/>
                </a:solidFill>
                <a:latin typeface="+mn-ea"/>
              </a:rPr>
              <a:t>。</a:t>
            </a:r>
            <a:br>
              <a:rPr lang="en-US" altLang="ja-JP" sz="1200" u="none" dirty="0">
                <a:solidFill>
                  <a:schemeClr val="tx1"/>
                </a:solidFill>
                <a:latin typeface="+mn-ea"/>
              </a:rPr>
            </a:br>
            <a:r>
              <a:rPr lang="ja-JP" altLang="en-US" sz="1200" u="none" dirty="0">
                <a:solidFill>
                  <a:schemeClr val="tx1"/>
                </a:solidFill>
                <a:latin typeface="+mn-ea"/>
              </a:rPr>
              <a:t>とあり、代替方法に関する知識や実践技術がこれに含まれることでしょう。</a:t>
            </a:r>
          </a:p>
        </p:txBody>
      </p:sp>
      <p:sp>
        <p:nvSpPr>
          <p:cNvPr id="4" name="スライド番号プレースホルダー 3">
            <a:extLst>
              <a:ext uri="{FF2B5EF4-FFF2-40B4-BE49-F238E27FC236}">
                <a16:creationId xmlns:a16="http://schemas.microsoft.com/office/drawing/2014/main" id="{C96FD503-FE8E-0E09-7A30-D989CC11871C}"/>
              </a:ext>
            </a:extLst>
          </p:cNvPr>
          <p:cNvSpPr>
            <a:spLocks noGrp="1"/>
          </p:cNvSpPr>
          <p:nvPr>
            <p:ph type="sldNum" sz="quarter" idx="5"/>
          </p:nvPr>
        </p:nvSpPr>
        <p:spPr/>
        <p:txBody>
          <a:bodyPr/>
          <a:lstStyle/>
          <a:p>
            <a:fld id="{37FC9F54-A53E-4658-BFFC-C44314BEC9B5}" type="slidenum">
              <a:rPr kumimoji="1" lang="ja-JP" altLang="en-US" smtClean="0"/>
              <a:t>15</a:t>
            </a:fld>
            <a:endParaRPr kumimoji="1" lang="ja-JP" altLang="en-US"/>
          </a:p>
        </p:txBody>
      </p:sp>
    </p:spTree>
    <p:extLst>
      <p:ext uri="{BB962C8B-B14F-4D97-AF65-F5344CB8AC3E}">
        <p14:creationId xmlns:p14="http://schemas.microsoft.com/office/powerpoint/2010/main" val="1778050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6B33B-714D-DB16-EE1A-95AFD2EF90A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A76608C-5601-914F-0203-8D9548493EE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CA312D6-3BA5-AD51-D88E-4EC905E352A3}"/>
              </a:ext>
            </a:extLst>
          </p:cNvPr>
          <p:cNvSpPr>
            <a:spLocks noGrp="1"/>
          </p:cNvSpPr>
          <p:nvPr>
            <p:ph type="body" idx="1"/>
          </p:nvPr>
        </p:nvSpPr>
        <p:spPr/>
        <p:txBody>
          <a:bodyPr/>
          <a:lstStyle/>
          <a:p>
            <a:pPr eaLnBrk="1" hangingPunct="1">
              <a:spcBef>
                <a:spcPct val="0"/>
              </a:spcBef>
              <a:defRPr/>
            </a:pPr>
            <a:r>
              <a:rPr lang="ja-JP" altLang="en-US" sz="1200" dirty="0">
                <a:solidFill>
                  <a:schemeClr val="tx1"/>
                </a:solidFill>
                <a:latin typeface="+mn-ea"/>
              </a:rPr>
              <a:t>方略</a:t>
            </a:r>
            <a:r>
              <a:rPr lang="en-US" altLang="ja-JP" sz="1200" dirty="0">
                <a:solidFill>
                  <a:schemeClr val="tx1"/>
                </a:solidFill>
                <a:latin typeface="+mn-ea"/>
              </a:rPr>
              <a:t>4</a:t>
            </a:r>
            <a:r>
              <a:rPr lang="ja-JP" altLang="en-US" sz="1200" dirty="0">
                <a:solidFill>
                  <a:schemeClr val="tx1"/>
                </a:solidFill>
                <a:latin typeface="+mn-ea"/>
              </a:rPr>
              <a:t>のツールの利用では、一般的に用いられるリスクの</a:t>
            </a:r>
            <a:r>
              <a:rPr lang="ja-JP" altLang="ja-JP" sz="1200" dirty="0">
                <a:solidFill>
                  <a:schemeClr val="tx1"/>
                </a:solidFill>
                <a:latin typeface="+mn-ea"/>
              </a:rPr>
              <a:t>アセスメントツール</a:t>
            </a:r>
            <a:r>
              <a:rPr lang="ja-JP" altLang="en-US" sz="1200" dirty="0">
                <a:solidFill>
                  <a:schemeClr val="tx1"/>
                </a:solidFill>
                <a:latin typeface="+mn-ea"/>
              </a:rPr>
              <a:t>の他、</a:t>
            </a:r>
            <a:r>
              <a:rPr lang="en-US" altLang="ja-JP" sz="1200" dirty="0">
                <a:solidFill>
                  <a:schemeClr val="tx1"/>
                </a:solidFill>
                <a:latin typeface="+mn-ea"/>
              </a:rPr>
              <a:t>2</a:t>
            </a:r>
            <a:r>
              <a:rPr lang="ja-JP" altLang="en-US" sz="1200" dirty="0">
                <a:solidFill>
                  <a:schemeClr val="tx1"/>
                </a:solidFill>
                <a:latin typeface="+mn-ea"/>
              </a:rPr>
              <a:t>次予防のための介入方法といったスキルも含まれます。</a:t>
            </a:r>
            <a:br>
              <a:rPr lang="en-US" altLang="ja-JP" sz="1200" dirty="0">
                <a:solidFill>
                  <a:schemeClr val="tx1"/>
                </a:solidFill>
                <a:latin typeface="+mn-ea"/>
              </a:rPr>
            </a:br>
            <a:r>
              <a:rPr lang="ja-JP" altLang="en-US" sz="1200" dirty="0">
                <a:solidFill>
                  <a:schemeClr val="tx1"/>
                </a:solidFill>
                <a:latin typeface="+mn-ea"/>
              </a:rPr>
              <a:t>今回のテーマである「代替方法」も代表的な隔離・身体的拘束最小化のためのツールと言えるでしょう。</a:t>
            </a:r>
            <a:endParaRPr lang="en-US" altLang="ja-JP" sz="1200"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D1C60EC7-C79F-930E-4840-54670EABF631}"/>
              </a:ext>
            </a:extLst>
          </p:cNvPr>
          <p:cNvSpPr>
            <a:spLocks noGrp="1"/>
          </p:cNvSpPr>
          <p:nvPr>
            <p:ph type="sldNum" sz="quarter" idx="5"/>
          </p:nvPr>
        </p:nvSpPr>
        <p:spPr/>
        <p:txBody>
          <a:bodyPr/>
          <a:lstStyle/>
          <a:p>
            <a:fld id="{37FC9F54-A53E-4658-BFFC-C44314BEC9B5}" type="slidenum">
              <a:rPr kumimoji="1" lang="ja-JP" altLang="en-US" smtClean="0"/>
              <a:t>16</a:t>
            </a:fld>
            <a:endParaRPr kumimoji="1" lang="ja-JP" altLang="en-US"/>
          </a:p>
        </p:txBody>
      </p:sp>
    </p:spTree>
    <p:extLst>
      <p:ext uri="{BB962C8B-B14F-4D97-AF65-F5344CB8AC3E}">
        <p14:creationId xmlns:p14="http://schemas.microsoft.com/office/powerpoint/2010/main" val="2403211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DED444-4589-124A-546D-B7A4D8042FB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6413731-F1A9-98FF-A2FC-C18CE4D64F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59ABB6C-0130-D24C-92FF-34EC34CE54F8}"/>
              </a:ext>
            </a:extLst>
          </p:cNvPr>
          <p:cNvSpPr>
            <a:spLocks noGrp="1"/>
          </p:cNvSpPr>
          <p:nvPr>
            <p:ph type="body" idx="1"/>
          </p:nvPr>
        </p:nvSpPr>
        <p:spPr/>
        <p:txBody>
          <a:bodyPr/>
          <a:lstStyle/>
          <a:p>
            <a:r>
              <a:rPr kumimoji="1" lang="ja-JP" altLang="en-US" sz="1200" dirty="0">
                <a:solidFill>
                  <a:schemeClr val="tx1"/>
                </a:solidFill>
                <a:latin typeface="+mn-ea"/>
              </a:rPr>
              <a:t>まとめです。</a:t>
            </a:r>
            <a:endParaRPr kumimoji="1" lang="en-US" altLang="ja-JP" sz="1200" dirty="0">
              <a:solidFill>
                <a:schemeClr val="tx1"/>
              </a:solidFill>
              <a:latin typeface="+mn-ea"/>
            </a:endParaRPr>
          </a:p>
          <a:p>
            <a:r>
              <a:rPr kumimoji="1" lang="ja-JP" altLang="en-US" sz="1200" dirty="0">
                <a:solidFill>
                  <a:schemeClr val="tx1"/>
                </a:solidFill>
                <a:latin typeface="+mn-ea"/>
              </a:rPr>
              <a:t>代替方法と法の主旨としての非代替性について学習しました。</a:t>
            </a:r>
            <a:endParaRPr kumimoji="1" lang="en-US" altLang="ja-JP" sz="1200" dirty="0">
              <a:solidFill>
                <a:schemeClr val="tx1"/>
              </a:solidFill>
              <a:latin typeface="+mn-ea"/>
            </a:endParaRPr>
          </a:p>
          <a:p>
            <a:r>
              <a:rPr kumimoji="1" lang="ja-JP" altLang="en-US" sz="1200" dirty="0">
                <a:solidFill>
                  <a:schemeClr val="tx1"/>
                </a:solidFill>
                <a:latin typeface="+mn-ea"/>
              </a:rPr>
              <a:t>どの様な対象場面であっても、非代替性が求められますが、</a:t>
            </a:r>
            <a:r>
              <a:rPr lang="ja-JP" altLang="en-US" sz="1200" dirty="0">
                <a:solidFill>
                  <a:schemeClr val="tx1"/>
                </a:solidFill>
                <a:latin typeface="+mn-ea"/>
              </a:rPr>
              <a:t>採り得る代替方法は場面や具体的理由によって異なります。</a:t>
            </a:r>
            <a:endParaRPr lang="en-US" altLang="ja-JP" sz="1200" dirty="0">
              <a:solidFill>
                <a:schemeClr val="tx1"/>
              </a:solidFill>
              <a:latin typeface="+mn-ea"/>
            </a:endParaRPr>
          </a:p>
          <a:p>
            <a:r>
              <a:rPr kumimoji="1" lang="ja-JP" altLang="en-US" sz="1200" dirty="0">
                <a:solidFill>
                  <a:schemeClr val="tx1"/>
                </a:solidFill>
                <a:latin typeface="+mn-ea"/>
              </a:rPr>
              <a:t>場面に応じて、方針の見直しや、ディエスカレーション、環境整備などを考慮することが中心となります。</a:t>
            </a:r>
            <a:endParaRPr kumimoji="1" lang="en-US" altLang="ja-JP" sz="1200" dirty="0">
              <a:solidFill>
                <a:schemeClr val="tx1"/>
              </a:solidFill>
              <a:latin typeface="+mn-ea"/>
            </a:endParaRPr>
          </a:p>
          <a:p>
            <a:r>
              <a:rPr lang="ja-JP" altLang="en-US" sz="1200" dirty="0">
                <a:solidFill>
                  <a:schemeClr val="tx1"/>
                </a:solidFill>
                <a:latin typeface="+mn-ea"/>
              </a:rPr>
              <a:t>閉塞感といった患者心理も加味して、より非制限的な方法の可能性を探ることが重要です。</a:t>
            </a:r>
            <a:endParaRPr lang="en-US" altLang="ja-JP" sz="1200" dirty="0">
              <a:solidFill>
                <a:schemeClr val="tx1"/>
              </a:solidFill>
              <a:latin typeface="+mn-ea"/>
            </a:endParaRPr>
          </a:p>
          <a:p>
            <a:r>
              <a:rPr kumimoji="1" lang="ja-JP" altLang="en-US" sz="1200" dirty="0">
                <a:solidFill>
                  <a:schemeClr val="tx1"/>
                </a:solidFill>
                <a:latin typeface="+mn-ea"/>
              </a:rPr>
              <a:t>代替方法はスタッフの学ぶべきスキルとして、組織におけるツールとして、位置づけられます。</a:t>
            </a:r>
            <a:endParaRPr kumimoji="1" lang="en-US" altLang="ja-JP" sz="1200" dirty="0">
              <a:solidFill>
                <a:schemeClr val="tx1"/>
              </a:solidFill>
              <a:latin typeface="+mn-ea"/>
            </a:endParaRPr>
          </a:p>
          <a:p>
            <a:endParaRPr kumimoji="1" lang="en-US" altLang="ja-JP" sz="1200" dirty="0">
              <a:solidFill>
                <a:schemeClr val="tx1"/>
              </a:solidFill>
              <a:latin typeface="+mn-ea"/>
            </a:endParaRPr>
          </a:p>
          <a:p>
            <a:r>
              <a:rPr kumimoji="1" lang="ja-JP" altLang="en-US" sz="1200" dirty="0">
                <a:solidFill>
                  <a:schemeClr val="tx1"/>
                </a:solidFill>
                <a:latin typeface="+mn-ea"/>
              </a:rPr>
              <a:t>今回の研修はこれで終了です。お疲れさまでした。</a:t>
            </a:r>
          </a:p>
        </p:txBody>
      </p:sp>
      <p:sp>
        <p:nvSpPr>
          <p:cNvPr id="4" name="スライド番号プレースホルダー 3">
            <a:extLst>
              <a:ext uri="{FF2B5EF4-FFF2-40B4-BE49-F238E27FC236}">
                <a16:creationId xmlns:a16="http://schemas.microsoft.com/office/drawing/2014/main" id="{CA944E7C-A66A-97C1-D827-5F82CF8CCA10}"/>
              </a:ext>
            </a:extLst>
          </p:cNvPr>
          <p:cNvSpPr>
            <a:spLocks noGrp="1"/>
          </p:cNvSpPr>
          <p:nvPr>
            <p:ph type="sldNum" sz="quarter" idx="5"/>
          </p:nvPr>
        </p:nvSpPr>
        <p:spPr/>
        <p:txBody>
          <a:bodyPr/>
          <a:lstStyle/>
          <a:p>
            <a:fld id="{37FC9F54-A53E-4658-BFFC-C44314BEC9B5}" type="slidenum">
              <a:rPr kumimoji="1" lang="ja-JP" altLang="en-US" smtClean="0"/>
              <a:t>17</a:t>
            </a:fld>
            <a:endParaRPr kumimoji="1" lang="ja-JP" altLang="en-US"/>
          </a:p>
        </p:txBody>
      </p:sp>
    </p:spTree>
    <p:extLst>
      <p:ext uri="{BB962C8B-B14F-4D97-AF65-F5344CB8AC3E}">
        <p14:creationId xmlns:p14="http://schemas.microsoft.com/office/powerpoint/2010/main" val="2980990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FA95F-A85D-960B-3A58-1AF840A0BD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3B0856B-4EBD-2558-CB1E-EDAA721AA17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C1FB36-5A06-7839-3C43-AED625CAB706}"/>
              </a:ext>
            </a:extLst>
          </p:cNvPr>
          <p:cNvSpPr>
            <a:spLocks noGrp="1"/>
          </p:cNvSpPr>
          <p:nvPr>
            <p:ph type="body" idx="1"/>
          </p:nvPr>
        </p:nvSpPr>
        <p:spPr/>
        <p:txBody>
          <a:bodyPr/>
          <a:lstStyle/>
          <a:p>
            <a:pPr algn="just" defTabSz="946404">
              <a:defRPr/>
            </a:pPr>
            <a:r>
              <a:rPr lang="ja-JP" altLang="en-US" sz="1200" kern="100" dirty="0">
                <a:solidFill>
                  <a:schemeClr val="tx1"/>
                </a:solidFill>
                <a:latin typeface="+mn-ea"/>
                <a:cs typeface="Times New Roman" panose="02020603050405020304" pitchFamily="18" charset="0"/>
              </a:rPr>
              <a:t>「代替方法」は、精神保健福祉法における隔離や身体的拘束の代わりとなる方法を意味します。</a:t>
            </a:r>
            <a:endParaRPr lang="en-US" altLang="ja-JP" sz="1200" kern="100" dirty="0">
              <a:solidFill>
                <a:schemeClr val="tx1"/>
              </a:solidFill>
              <a:latin typeface="+mn-ea"/>
              <a:cs typeface="Times New Roman" panose="02020603050405020304" pitchFamily="18" charset="0"/>
            </a:endParaRPr>
          </a:p>
          <a:p>
            <a:pPr algn="just" defTabSz="946404">
              <a:defRPr/>
            </a:pPr>
            <a:r>
              <a:rPr lang="ja-JP" altLang="en-US" sz="1200" kern="100" dirty="0">
                <a:solidFill>
                  <a:schemeClr val="tx1"/>
                </a:solidFill>
                <a:latin typeface="+mn-ea"/>
                <a:cs typeface="Times New Roman" panose="02020603050405020304" pitchFamily="18" charset="0"/>
              </a:rPr>
              <a:t>これらの行動の制限は、他によい代替方法がない場合に行うことが容認されますが、このことを一般に非代替性と呼びます。</a:t>
            </a:r>
          </a:p>
          <a:p>
            <a:pPr algn="just" defTabSz="946404">
              <a:defRPr/>
            </a:pPr>
            <a:endParaRPr lang="en-US" altLang="ja-JP" sz="1200" kern="100" dirty="0">
              <a:solidFill>
                <a:schemeClr val="tx1"/>
              </a:solidFill>
              <a:latin typeface="+mn-ea"/>
              <a:cs typeface="Times New Roman" panose="02020603050405020304" pitchFamily="18" charset="0"/>
            </a:endParaRPr>
          </a:p>
          <a:p>
            <a:pPr algn="just" defTabSz="946404">
              <a:defRPr/>
            </a:pPr>
            <a:r>
              <a:rPr lang="ja-JP" altLang="en-US" sz="1200" kern="100" dirty="0">
                <a:solidFill>
                  <a:schemeClr val="tx1"/>
                </a:solidFill>
                <a:latin typeface="+mn-ea"/>
                <a:cs typeface="Times New Roman" panose="02020603050405020304" pitchFamily="18" charset="0"/>
              </a:rPr>
              <a:t>非代替性の法的根拠については第</a:t>
            </a:r>
            <a:r>
              <a:rPr lang="en-US" altLang="ja-JP" sz="1200" kern="100" dirty="0">
                <a:solidFill>
                  <a:schemeClr val="tx1"/>
                </a:solidFill>
                <a:latin typeface="+mn-ea"/>
                <a:cs typeface="Times New Roman" panose="02020603050405020304" pitchFamily="18" charset="0"/>
              </a:rPr>
              <a:t>1</a:t>
            </a:r>
            <a:r>
              <a:rPr lang="ja-JP" altLang="en-US" sz="1200" kern="100" dirty="0">
                <a:solidFill>
                  <a:schemeClr val="tx1"/>
                </a:solidFill>
                <a:latin typeface="+mn-ea"/>
                <a:cs typeface="Times New Roman" panose="02020603050405020304" pitchFamily="18" charset="0"/>
              </a:rPr>
              <a:t>回の研修で学習しましたが、簡単におさらいしておきます。</a:t>
            </a:r>
            <a:endParaRPr lang="en-US" altLang="ja-JP" sz="1200" kern="100" dirty="0">
              <a:solidFill>
                <a:schemeClr val="tx1"/>
              </a:solidFill>
              <a:latin typeface="+mn-ea"/>
              <a:cs typeface="Times New Roman" panose="02020603050405020304" pitchFamily="18" charset="0"/>
            </a:endParaRPr>
          </a:p>
          <a:p>
            <a:pPr algn="just" defTabSz="946404">
              <a:defRPr/>
            </a:pPr>
            <a:endParaRPr lang="en-US" altLang="ja-JP" sz="1200" kern="100" dirty="0">
              <a:solidFill>
                <a:schemeClr val="tx1"/>
              </a:solidFill>
              <a:latin typeface="+mn-ea"/>
              <a:cs typeface="Times New Roman" panose="02020603050405020304" pitchFamily="18" charset="0"/>
            </a:endParaRPr>
          </a:p>
          <a:p>
            <a:pPr algn="just" defTabSz="946404">
              <a:defRPr/>
            </a:pPr>
            <a:r>
              <a:rPr lang="ja-JP" altLang="en-US" sz="1200" kern="100" dirty="0">
                <a:solidFill>
                  <a:schemeClr val="tx1"/>
                </a:solidFill>
                <a:latin typeface="+mn-ea"/>
                <a:cs typeface="Times New Roman" panose="02020603050405020304" pitchFamily="18" charset="0"/>
              </a:rPr>
              <a:t>精神保健福祉法第</a:t>
            </a:r>
            <a:r>
              <a:rPr lang="en-US" altLang="ja-JP" sz="1200" dirty="0">
                <a:solidFill>
                  <a:schemeClr val="tx1"/>
                </a:solidFill>
                <a:latin typeface="+mn-ea"/>
              </a:rPr>
              <a:t>37</a:t>
            </a:r>
            <a:r>
              <a:rPr lang="ja-JP" altLang="en-US" sz="1200" dirty="0">
                <a:solidFill>
                  <a:schemeClr val="tx1"/>
                </a:solidFill>
                <a:latin typeface="+mn-ea"/>
              </a:rPr>
              <a:t>条第一項の規定に基づき厚生労働大臣が定める基準である「</a:t>
            </a:r>
            <a:r>
              <a:rPr lang="ja-JP" altLang="ja-JP" sz="1200" kern="100" dirty="0">
                <a:solidFill>
                  <a:schemeClr val="tx1"/>
                </a:solidFill>
                <a:latin typeface="+mn-ea"/>
                <a:cs typeface="Times New Roman" panose="02020603050405020304" pitchFamily="18" charset="0"/>
              </a:rPr>
              <a:t>告示第</a:t>
            </a:r>
            <a:r>
              <a:rPr lang="en-US" altLang="ja-JP" sz="1200" kern="100" dirty="0">
                <a:solidFill>
                  <a:schemeClr val="tx1"/>
                </a:solidFill>
                <a:latin typeface="+mn-ea"/>
                <a:cs typeface="Times New Roman" panose="02020603050405020304" pitchFamily="18" charset="0"/>
              </a:rPr>
              <a:t>130</a:t>
            </a:r>
            <a:r>
              <a:rPr lang="ja-JP" altLang="ja-JP" sz="1200" kern="100" dirty="0">
                <a:solidFill>
                  <a:schemeClr val="tx1"/>
                </a:solidFill>
                <a:latin typeface="+mn-ea"/>
                <a:cs typeface="Times New Roman" panose="02020603050405020304" pitchFamily="18" charset="0"/>
              </a:rPr>
              <a:t>号</a:t>
            </a:r>
            <a:r>
              <a:rPr lang="ja-JP" altLang="en-US" sz="1200" kern="100" dirty="0">
                <a:solidFill>
                  <a:schemeClr val="tx1"/>
                </a:solidFill>
                <a:latin typeface="+mn-ea"/>
                <a:cs typeface="Times New Roman" panose="02020603050405020304" pitchFamily="18" charset="0"/>
              </a:rPr>
              <a:t>」</a:t>
            </a:r>
            <a:r>
              <a:rPr lang="ja-JP" altLang="ja-JP" sz="1200" kern="100" dirty="0">
                <a:solidFill>
                  <a:schemeClr val="tx1"/>
                </a:solidFill>
                <a:latin typeface="+mn-ea"/>
                <a:cs typeface="Times New Roman" panose="02020603050405020304" pitchFamily="18" charset="0"/>
              </a:rPr>
              <a:t>は、</a:t>
            </a:r>
            <a:r>
              <a:rPr lang="ja-JP" altLang="en-US" sz="1200" kern="100" dirty="0">
                <a:solidFill>
                  <a:schemeClr val="tx1"/>
                </a:solidFill>
                <a:latin typeface="+mn-ea"/>
                <a:cs typeface="Times New Roman" panose="02020603050405020304" pitchFamily="18" charset="0"/>
              </a:rPr>
              <a:t>行動制限の具体的な詳細を定めた法令で、法的拘束力を有します。</a:t>
            </a:r>
            <a:endParaRPr lang="en-US" altLang="ja-JP" sz="1200" kern="100" dirty="0">
              <a:solidFill>
                <a:schemeClr val="tx1"/>
              </a:solidFill>
              <a:latin typeface="+mn-ea"/>
              <a:cs typeface="Times New Roman" panose="02020603050405020304" pitchFamily="18" charset="0"/>
            </a:endParaRPr>
          </a:p>
          <a:p>
            <a:pPr algn="just" defTabSz="946404">
              <a:defRPr/>
            </a:pPr>
            <a:r>
              <a:rPr lang="ja-JP" altLang="en-US" sz="1200" kern="100" dirty="0">
                <a:solidFill>
                  <a:schemeClr val="tx1"/>
                </a:solidFill>
                <a:latin typeface="+mn-ea"/>
                <a:cs typeface="Times New Roman" panose="02020603050405020304" pitchFamily="18" charset="0"/>
              </a:rPr>
              <a:t>告示第</a:t>
            </a:r>
            <a:r>
              <a:rPr lang="en-US" altLang="ja-JP" sz="1200" kern="100" dirty="0">
                <a:solidFill>
                  <a:schemeClr val="tx1"/>
                </a:solidFill>
                <a:latin typeface="+mn-ea"/>
                <a:cs typeface="Times New Roman" panose="02020603050405020304" pitchFamily="18" charset="0"/>
              </a:rPr>
              <a:t>130</a:t>
            </a:r>
            <a:r>
              <a:rPr lang="ja-JP" altLang="en-US" sz="1200" kern="100" dirty="0">
                <a:solidFill>
                  <a:schemeClr val="tx1"/>
                </a:solidFill>
                <a:latin typeface="+mn-ea"/>
                <a:cs typeface="Times New Roman" panose="02020603050405020304" pitchFamily="18" charset="0"/>
              </a:rPr>
              <a:t>号の第</a:t>
            </a:r>
            <a:r>
              <a:rPr lang="en-US" altLang="ja-JP" sz="1200" kern="100" dirty="0">
                <a:solidFill>
                  <a:schemeClr val="tx1"/>
                </a:solidFill>
                <a:latin typeface="+mn-ea"/>
                <a:cs typeface="Times New Roman" panose="02020603050405020304" pitchFamily="18" charset="0"/>
              </a:rPr>
              <a:t>3</a:t>
            </a:r>
            <a:r>
              <a:rPr lang="ja-JP" altLang="en-US" sz="1200" kern="100" dirty="0">
                <a:solidFill>
                  <a:schemeClr val="tx1"/>
                </a:solidFill>
                <a:latin typeface="+mn-ea"/>
                <a:cs typeface="Times New Roman" panose="02020603050405020304" pitchFamily="18" charset="0"/>
              </a:rPr>
              <a:t>「隔離」と第</a:t>
            </a:r>
            <a:r>
              <a:rPr lang="en-US" altLang="ja-JP" sz="1200" kern="100" dirty="0">
                <a:solidFill>
                  <a:schemeClr val="tx1"/>
                </a:solidFill>
                <a:latin typeface="+mn-ea"/>
                <a:cs typeface="Times New Roman" panose="02020603050405020304" pitchFamily="18" charset="0"/>
              </a:rPr>
              <a:t>4</a:t>
            </a:r>
            <a:r>
              <a:rPr lang="ja-JP" altLang="en-US" sz="1200" kern="100" dirty="0">
                <a:solidFill>
                  <a:schemeClr val="tx1"/>
                </a:solidFill>
                <a:latin typeface="+mn-ea"/>
                <a:cs typeface="Times New Roman" panose="02020603050405020304" pitchFamily="18" charset="0"/>
              </a:rPr>
              <a:t>「身体的拘束」には、ほかに方法がないことや、代替方法</a:t>
            </a:r>
            <a:r>
              <a:rPr lang="ja-JP" altLang="en-US" kern="100" dirty="0">
                <a:latin typeface="+mn-ea"/>
                <a:cs typeface="Times New Roman" panose="02020603050405020304" pitchFamily="18" charset="0"/>
              </a:rPr>
              <a:t>が</a:t>
            </a:r>
            <a:r>
              <a:rPr lang="ja-JP" altLang="en-US" sz="1200" kern="100" dirty="0">
                <a:solidFill>
                  <a:schemeClr val="tx1"/>
                </a:solidFill>
                <a:latin typeface="+mn-ea"/>
                <a:cs typeface="Times New Roman" panose="02020603050405020304" pitchFamily="18" charset="0"/>
              </a:rPr>
              <a:t>見いだされるまでの間として、非代替性が</a:t>
            </a:r>
            <a:r>
              <a:rPr lang="ja-JP" altLang="en-US" sz="1200" strike="noStrike" kern="100" dirty="0">
                <a:solidFill>
                  <a:schemeClr val="tx1"/>
                </a:solidFill>
                <a:latin typeface="+mn-ea"/>
                <a:cs typeface="Times New Roman" panose="02020603050405020304" pitchFamily="18" charset="0"/>
              </a:rPr>
              <a:t>求められています</a:t>
            </a:r>
            <a:r>
              <a:rPr lang="ja-JP" altLang="en-US" kern="100" dirty="0">
                <a:latin typeface="+mn-ea"/>
              </a:rPr>
              <a:t>。</a:t>
            </a:r>
            <a:endParaRPr lang="ja-JP" altLang="ja-JP" kern="100" dirty="0">
              <a:latin typeface="+mn-ea"/>
            </a:endParaRPr>
          </a:p>
        </p:txBody>
      </p:sp>
      <p:sp>
        <p:nvSpPr>
          <p:cNvPr id="4" name="スライド番号プレースホルダー 3">
            <a:extLst>
              <a:ext uri="{FF2B5EF4-FFF2-40B4-BE49-F238E27FC236}">
                <a16:creationId xmlns:a16="http://schemas.microsoft.com/office/drawing/2014/main" id="{D0CD37DF-7800-7347-E53B-C1D7D3ADFAE8}"/>
              </a:ext>
            </a:extLst>
          </p:cNvPr>
          <p:cNvSpPr>
            <a:spLocks noGrp="1"/>
          </p:cNvSpPr>
          <p:nvPr>
            <p:ph type="sldNum" sz="quarter" idx="5"/>
          </p:nvPr>
        </p:nvSpPr>
        <p:spPr/>
        <p:txBody>
          <a:bodyPr/>
          <a:lstStyle/>
          <a:p>
            <a:fld id="{37FC9F54-A53E-4658-BFFC-C44314BEC9B5}" type="slidenum">
              <a:rPr kumimoji="1" lang="ja-JP" altLang="en-US" smtClean="0"/>
              <a:t>2</a:t>
            </a:fld>
            <a:endParaRPr kumimoji="1" lang="ja-JP" altLang="en-US"/>
          </a:p>
        </p:txBody>
      </p:sp>
    </p:spTree>
    <p:extLst>
      <p:ext uri="{BB962C8B-B14F-4D97-AF65-F5344CB8AC3E}">
        <p14:creationId xmlns:p14="http://schemas.microsoft.com/office/powerpoint/2010/main" val="770258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5D279-6F20-832C-7EC1-42BF63D3AE6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9298DF-779F-1576-1D93-683DFAF43A2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D1B4522-81D1-2B53-1743-3476E4CFC9F1}"/>
              </a:ext>
            </a:extLst>
          </p:cNvPr>
          <p:cNvSpPr>
            <a:spLocks noGrp="1"/>
          </p:cNvSpPr>
          <p:nvPr>
            <p:ph type="body" idx="1"/>
          </p:nvPr>
        </p:nvSpPr>
        <p:spPr/>
        <p:txBody>
          <a:bodyPr/>
          <a:lstStyle/>
          <a:p>
            <a:pPr>
              <a:lnSpc>
                <a:spcPct val="90000"/>
              </a:lnSpc>
              <a:spcBef>
                <a:spcPts val="1035"/>
              </a:spcBef>
            </a:pPr>
            <a:r>
              <a:rPr lang="ja-JP" altLang="en-US" dirty="0">
                <a:latin typeface="+mn-ea"/>
              </a:rPr>
              <a:t>それでは、どのようなものが代替方法となるのでしょうか？</a:t>
            </a:r>
            <a:endParaRPr lang="en-US" altLang="ja-JP" dirty="0">
              <a:latin typeface="+mn-ea"/>
            </a:endParaRPr>
          </a:p>
          <a:p>
            <a:pPr defTabSz="946404">
              <a:lnSpc>
                <a:spcPct val="90000"/>
              </a:lnSpc>
              <a:spcBef>
                <a:spcPts val="1035"/>
              </a:spcBef>
              <a:defRPr/>
            </a:pPr>
            <a:r>
              <a:rPr lang="ja-JP" altLang="en-US" dirty="0">
                <a:latin typeface="+mn-ea"/>
              </a:rPr>
              <a:t>告示第</a:t>
            </a:r>
            <a:r>
              <a:rPr lang="en-US" altLang="ja-JP" dirty="0">
                <a:latin typeface="+mn-ea"/>
              </a:rPr>
              <a:t>130</a:t>
            </a:r>
            <a:r>
              <a:rPr lang="ja-JP" altLang="en-US" dirty="0">
                <a:latin typeface="+mn-ea"/>
              </a:rPr>
              <a:t>号には、隔離と身体的拘束それぞれに「対象となる患者に関する事項」が示されています。</a:t>
            </a:r>
            <a:endParaRPr lang="en-US" altLang="ja-JP" dirty="0">
              <a:latin typeface="+mn-ea"/>
            </a:endParaRPr>
          </a:p>
          <a:p>
            <a:pPr defTabSz="946404">
              <a:lnSpc>
                <a:spcPct val="90000"/>
              </a:lnSpc>
              <a:spcBef>
                <a:spcPts val="1035"/>
              </a:spcBef>
              <a:defRPr/>
            </a:pPr>
            <a:r>
              <a:rPr lang="ja-JP" altLang="en-US" u="none" strike="noStrike" dirty="0">
                <a:latin typeface="+mn-ea"/>
              </a:rPr>
              <a:t>行動制限を実施する際には、ここに記載された</a:t>
            </a:r>
            <a:r>
              <a:rPr lang="ja-JP" altLang="en-US" dirty="0">
                <a:latin typeface="+mn-ea"/>
              </a:rPr>
              <a:t>それぞれの場面に対して、代替方法がないことを確認しなければなりません。</a:t>
            </a:r>
            <a:endParaRPr lang="en-US" altLang="ja-JP" dirty="0">
              <a:latin typeface="+mn-ea"/>
            </a:endParaRPr>
          </a:p>
          <a:p>
            <a:pPr defTabSz="946404">
              <a:lnSpc>
                <a:spcPct val="90000"/>
              </a:lnSpc>
              <a:spcBef>
                <a:spcPts val="1035"/>
              </a:spcBef>
              <a:defRPr/>
            </a:pPr>
            <a:r>
              <a:rPr lang="ja-JP" altLang="en-US" dirty="0">
                <a:latin typeface="+mn-ea"/>
              </a:rPr>
              <a:t>そして、代替方法については、常にその対象、場面、状況に見合ったものを考える必要があり、採り得る方法は異なります。</a:t>
            </a:r>
            <a:endParaRPr lang="en-US" altLang="ja-JP" dirty="0">
              <a:latin typeface="+mn-ea"/>
            </a:endParaRPr>
          </a:p>
          <a:p>
            <a:pPr defTabSz="946404">
              <a:lnSpc>
                <a:spcPct val="90000"/>
              </a:lnSpc>
              <a:spcBef>
                <a:spcPts val="1035"/>
              </a:spcBef>
              <a:defRPr/>
            </a:pPr>
            <a:r>
              <a:rPr lang="ja-JP" altLang="en-US" dirty="0">
                <a:latin typeface="+mn-ea"/>
              </a:rPr>
              <a:t>つまり、行動制限の実施にあたっては、対象場面によらず他に良い代替方法がないことを示す必要がありますが、選択される代替方法は場面に応じて行うことになります。</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7F1328CC-F454-DFEF-7083-7EEBF50AB4C3}"/>
              </a:ext>
            </a:extLst>
          </p:cNvPr>
          <p:cNvSpPr>
            <a:spLocks noGrp="1"/>
          </p:cNvSpPr>
          <p:nvPr>
            <p:ph type="sldNum" sz="quarter" idx="5"/>
          </p:nvPr>
        </p:nvSpPr>
        <p:spPr/>
        <p:txBody>
          <a:bodyPr/>
          <a:lstStyle/>
          <a:p>
            <a:fld id="{37FC9F54-A53E-4658-BFFC-C44314BEC9B5}" type="slidenum">
              <a:rPr kumimoji="1" lang="ja-JP" altLang="en-US" smtClean="0"/>
              <a:t>3</a:t>
            </a:fld>
            <a:endParaRPr kumimoji="1" lang="ja-JP" altLang="en-US"/>
          </a:p>
        </p:txBody>
      </p:sp>
    </p:spTree>
    <p:extLst>
      <p:ext uri="{BB962C8B-B14F-4D97-AF65-F5344CB8AC3E}">
        <p14:creationId xmlns:p14="http://schemas.microsoft.com/office/powerpoint/2010/main" val="1044303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F7FAE-E7C3-97C3-45B3-82C67DE8B4C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3B6725-DB62-1F38-99FC-3B3AB38F6FB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FC29508-FDA1-8C24-9CE1-A9D3309823A9}"/>
              </a:ext>
            </a:extLst>
          </p:cNvPr>
          <p:cNvSpPr>
            <a:spLocks noGrp="1"/>
          </p:cNvSpPr>
          <p:nvPr>
            <p:ph type="body" idx="1"/>
          </p:nvPr>
        </p:nvSpPr>
        <p:spPr/>
        <p:txBody>
          <a:bodyPr/>
          <a:lstStyle/>
          <a:p>
            <a:pPr>
              <a:lnSpc>
                <a:spcPct val="90000"/>
              </a:lnSpc>
              <a:spcBef>
                <a:spcPts val="1035"/>
              </a:spcBef>
            </a:pPr>
            <a:r>
              <a:rPr lang="ja-JP" altLang="en-US" dirty="0">
                <a:latin typeface="+mn-ea"/>
              </a:rPr>
              <a:t>実際に行動制限を行う場合には、それぞれの対象となる患者に関する事項に対し、より直接的な理由が存在します。</a:t>
            </a:r>
            <a:endParaRPr lang="en-US" altLang="ja-JP" dirty="0">
              <a:latin typeface="+mn-ea"/>
            </a:endParaRPr>
          </a:p>
          <a:p>
            <a:pPr defTabSz="946404">
              <a:lnSpc>
                <a:spcPct val="90000"/>
              </a:lnSpc>
              <a:spcBef>
                <a:spcPts val="1035"/>
              </a:spcBef>
              <a:defRPr/>
            </a:pPr>
            <a:r>
              <a:rPr lang="ja-JP" altLang="en-US" dirty="0">
                <a:latin typeface="+mn-ea"/>
              </a:rPr>
              <a:t>隔離の場合に、より直接的な目的や理由となるのは、破壊的衝動性への対応と、保護を目的とした場合に</a:t>
            </a:r>
            <a:r>
              <a:rPr lang="en-US" altLang="ja-JP" dirty="0">
                <a:latin typeface="+mn-ea"/>
              </a:rPr>
              <a:t>2</a:t>
            </a:r>
            <a:r>
              <a:rPr lang="ja-JP" altLang="en-US" dirty="0">
                <a:latin typeface="+mn-ea"/>
              </a:rPr>
              <a:t>分されます。</a:t>
            </a:r>
            <a:endParaRPr lang="en-US" altLang="ja-JP" dirty="0">
              <a:latin typeface="+mn-ea"/>
            </a:endParaRPr>
          </a:p>
          <a:p>
            <a:pPr defTabSz="946404">
              <a:lnSpc>
                <a:spcPct val="90000"/>
              </a:lnSpc>
              <a:spcBef>
                <a:spcPts val="1035"/>
              </a:spcBef>
              <a:defRPr/>
            </a:pPr>
            <a:r>
              <a:rPr lang="ja-JP" altLang="en-US" dirty="0">
                <a:latin typeface="+mn-ea"/>
              </a:rPr>
              <a:t>保護の目的としては、対人関係など、社会的な機能が障害されている場合と、身辺自立困難等自己防衛機能が低下している場合があるでしょう。</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DF9606D8-9EBE-F83C-0588-BEA7B2623CEA}"/>
              </a:ext>
            </a:extLst>
          </p:cNvPr>
          <p:cNvSpPr>
            <a:spLocks noGrp="1"/>
          </p:cNvSpPr>
          <p:nvPr>
            <p:ph type="sldNum" sz="quarter" idx="5"/>
          </p:nvPr>
        </p:nvSpPr>
        <p:spPr/>
        <p:txBody>
          <a:bodyPr/>
          <a:lstStyle/>
          <a:p>
            <a:fld id="{37FC9F54-A53E-4658-BFFC-C44314BEC9B5}" type="slidenum">
              <a:rPr kumimoji="1" lang="ja-JP" altLang="en-US" smtClean="0"/>
              <a:t>4</a:t>
            </a:fld>
            <a:endParaRPr kumimoji="1" lang="ja-JP" altLang="en-US"/>
          </a:p>
        </p:txBody>
      </p:sp>
    </p:spTree>
    <p:extLst>
      <p:ext uri="{BB962C8B-B14F-4D97-AF65-F5344CB8AC3E}">
        <p14:creationId xmlns:p14="http://schemas.microsoft.com/office/powerpoint/2010/main" val="4137381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1CCF9-5B94-D7D5-D216-FF92F4735BF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EF5E7B-85E6-83A5-49A4-3698C4164D7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EB85448-59F4-A43C-B40F-A766A3A38405}"/>
              </a:ext>
            </a:extLst>
          </p:cNvPr>
          <p:cNvSpPr>
            <a:spLocks noGrp="1"/>
          </p:cNvSpPr>
          <p:nvPr>
            <p:ph type="body" idx="1"/>
          </p:nvPr>
        </p:nvSpPr>
        <p:spPr/>
        <p:txBody>
          <a:bodyPr/>
          <a:lstStyle/>
          <a:p>
            <a:pPr defTabSz="946404">
              <a:lnSpc>
                <a:spcPct val="90000"/>
              </a:lnSpc>
              <a:spcBef>
                <a:spcPts val="1035"/>
              </a:spcBef>
              <a:defRPr/>
            </a:pPr>
            <a:r>
              <a:rPr lang="ja-JP" altLang="en-US" dirty="0">
                <a:latin typeface="+mn-ea"/>
              </a:rPr>
              <a:t>身体的拘束の、より直接的な目的や理由となるのは、補液等の身体管理、破壊的衝動への対応、転倒転落防止に概ね分けられます。</a:t>
            </a:r>
            <a:endParaRPr lang="en-US" altLang="ja-JP" dirty="0">
              <a:latin typeface="+mn-ea"/>
            </a:endParaRPr>
          </a:p>
          <a:p>
            <a:pPr>
              <a:lnSpc>
                <a:spcPct val="90000"/>
              </a:lnSpc>
              <a:spcBef>
                <a:spcPts val="1035"/>
              </a:spcBef>
            </a:pPr>
            <a:r>
              <a:rPr lang="ja-JP" altLang="en-US" dirty="0">
                <a:latin typeface="+mn-ea"/>
              </a:rPr>
              <a:t>例えば、補液等の身体管理の必要性による場合は、ウの身体的な生命リスクが直接的な対象ですが、協力性があれば身体的拘束は必要なく、アやイに示したような精神状態が関連します。</a:t>
            </a:r>
            <a:endParaRPr lang="en-US" altLang="ja-JP" dirty="0">
              <a:latin typeface="+mn-ea"/>
            </a:endParaRPr>
          </a:p>
          <a:p>
            <a:pPr>
              <a:lnSpc>
                <a:spcPct val="90000"/>
              </a:lnSpc>
              <a:spcBef>
                <a:spcPts val="1035"/>
              </a:spcBef>
            </a:pPr>
            <a:r>
              <a:rPr lang="ja-JP" altLang="en-US" dirty="0">
                <a:latin typeface="+mn-ea"/>
              </a:rPr>
              <a:t>破壊的衝動性を理由とする場合、主な対象となるのはアやイですが、その程度はウの生命にまで危険が及ぶような場合が考えられます。</a:t>
            </a:r>
            <a:endParaRPr lang="en-US" altLang="ja-JP" dirty="0">
              <a:latin typeface="+mn-ea"/>
            </a:endParaRPr>
          </a:p>
          <a:p>
            <a:pPr>
              <a:lnSpc>
                <a:spcPct val="90000"/>
              </a:lnSpc>
              <a:spcBef>
                <a:spcPts val="1035"/>
              </a:spcBef>
            </a:pPr>
            <a:r>
              <a:rPr lang="ja-JP" altLang="en-US" dirty="0">
                <a:latin typeface="+mn-ea"/>
              </a:rPr>
              <a:t>転倒転落防止の主な目的はウですが、イのような精神状態が関連することも考えられます。少なくとも単なる転倒リスクではなく、精神障害が影響した場合で、生命リスクが高い場合となるでしょう。</a:t>
            </a:r>
            <a:endParaRPr lang="en-US" altLang="ja-JP" dirty="0">
              <a:latin typeface="+mn-ea"/>
            </a:endParaRPr>
          </a:p>
          <a:p>
            <a:pPr>
              <a:lnSpc>
                <a:spcPct val="90000"/>
              </a:lnSpc>
              <a:spcBef>
                <a:spcPts val="1035"/>
              </a:spcBef>
            </a:pPr>
            <a:r>
              <a:rPr lang="ja-JP" altLang="en-US" dirty="0">
                <a:latin typeface="+mn-ea"/>
              </a:rPr>
              <a:t>それでは、身体的拘束について、より具体的な場面を想定して代替方法を考えていきましょう。</a:t>
            </a:r>
            <a:endParaRPr lang="en-US" altLang="ja-JP" dirty="0">
              <a:latin typeface="+mn-ea"/>
            </a:endParaRPr>
          </a:p>
          <a:p>
            <a:pPr defTabSz="946404">
              <a:lnSpc>
                <a:spcPct val="90000"/>
              </a:lnSpc>
              <a:spcBef>
                <a:spcPts val="1035"/>
              </a:spcBef>
              <a:defRPr/>
            </a:pPr>
            <a:endParaRPr lang="en-US" altLang="ja-JP" dirty="0">
              <a:latin typeface="+mn-ea"/>
            </a:endParaRPr>
          </a:p>
        </p:txBody>
      </p:sp>
      <p:sp>
        <p:nvSpPr>
          <p:cNvPr id="4" name="スライド番号プレースホルダー 3">
            <a:extLst>
              <a:ext uri="{FF2B5EF4-FFF2-40B4-BE49-F238E27FC236}">
                <a16:creationId xmlns:a16="http://schemas.microsoft.com/office/drawing/2014/main" id="{0AC755FF-0E8A-AD8E-99F1-C41560D556E7}"/>
              </a:ext>
            </a:extLst>
          </p:cNvPr>
          <p:cNvSpPr>
            <a:spLocks noGrp="1"/>
          </p:cNvSpPr>
          <p:nvPr>
            <p:ph type="sldNum" sz="quarter" idx="5"/>
          </p:nvPr>
        </p:nvSpPr>
        <p:spPr/>
        <p:txBody>
          <a:bodyPr/>
          <a:lstStyle/>
          <a:p>
            <a:fld id="{37FC9F54-A53E-4658-BFFC-C44314BEC9B5}" type="slidenum">
              <a:rPr kumimoji="1" lang="ja-JP" altLang="en-US" smtClean="0"/>
              <a:t>5</a:t>
            </a:fld>
            <a:endParaRPr kumimoji="1" lang="ja-JP" altLang="en-US"/>
          </a:p>
        </p:txBody>
      </p:sp>
    </p:spTree>
    <p:extLst>
      <p:ext uri="{BB962C8B-B14F-4D97-AF65-F5344CB8AC3E}">
        <p14:creationId xmlns:p14="http://schemas.microsoft.com/office/powerpoint/2010/main" val="4110521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4454E-A840-BDC3-710C-2B6A34854E2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9479E4-5667-2F5A-A7CC-9294D7AB40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067DA7-469E-6B36-960B-8500ED1F44FD}"/>
              </a:ext>
            </a:extLst>
          </p:cNvPr>
          <p:cNvSpPr>
            <a:spLocks noGrp="1"/>
          </p:cNvSpPr>
          <p:nvPr>
            <p:ph type="body" idx="1"/>
          </p:nvPr>
        </p:nvSpPr>
        <p:spPr/>
        <p:txBody>
          <a:bodyPr/>
          <a:lstStyle/>
          <a:p>
            <a:r>
              <a:rPr kumimoji="1" lang="ja-JP" altLang="en-US" dirty="0">
                <a:solidFill>
                  <a:schemeClr val="tx1"/>
                </a:solidFill>
                <a:latin typeface="+mn-ea"/>
              </a:rPr>
              <a:t>最初の画面は「補液等、身体管理の必要性」が理由となるような場面です。</a:t>
            </a:r>
            <a:endParaRPr kumimoji="1" lang="en-US" altLang="ja-JP" dirty="0">
              <a:solidFill>
                <a:schemeClr val="tx1"/>
              </a:solidFill>
              <a:latin typeface="+mn-ea"/>
            </a:endParaRPr>
          </a:p>
          <a:p>
            <a:r>
              <a:rPr kumimoji="1" lang="ja-JP" altLang="en-US" dirty="0">
                <a:solidFill>
                  <a:schemeClr val="tx1"/>
                </a:solidFill>
                <a:latin typeface="+mn-ea"/>
              </a:rPr>
              <a:t>落ち着かず、不穏・多動な患者さんです。水分摂取は不良な状態ですが、介助に</a:t>
            </a:r>
            <a:r>
              <a:rPr kumimoji="1" lang="ja-JP" altLang="en-US" u="none" dirty="0">
                <a:solidFill>
                  <a:schemeClr val="tx1"/>
                </a:solidFill>
                <a:latin typeface="+mn-ea"/>
              </a:rPr>
              <a:t>応じることが困難なため</a:t>
            </a:r>
            <a:r>
              <a:rPr kumimoji="1" lang="ja-JP" altLang="en-US" dirty="0">
                <a:solidFill>
                  <a:schemeClr val="tx1"/>
                </a:solidFill>
                <a:latin typeface="+mn-ea"/>
              </a:rPr>
              <a:t>、補液が必要な状態となっています。必要な薬も服用できません。</a:t>
            </a:r>
            <a:endParaRPr kumimoji="1" lang="en-US" altLang="ja-JP" dirty="0">
              <a:solidFill>
                <a:schemeClr val="tx1"/>
              </a:solidFill>
              <a:latin typeface="+mn-ea"/>
            </a:endParaRPr>
          </a:p>
          <a:p>
            <a:r>
              <a:rPr kumimoji="1" lang="ja-JP" altLang="en-US" dirty="0">
                <a:solidFill>
                  <a:schemeClr val="tx1"/>
                </a:solidFill>
                <a:latin typeface="+mn-ea"/>
              </a:rPr>
              <a:t>身体的拘束はできれば避けたいところですが、</a:t>
            </a:r>
            <a:endParaRPr kumimoji="1" lang="en-US" altLang="ja-JP" dirty="0">
              <a:solidFill>
                <a:schemeClr val="tx1"/>
              </a:solidFill>
              <a:latin typeface="+mn-ea"/>
            </a:endParaRPr>
          </a:p>
          <a:p>
            <a:r>
              <a:rPr lang="ja-JP" altLang="en-US" dirty="0">
                <a:solidFill>
                  <a:schemeClr val="tx1"/>
                </a:solidFill>
                <a:latin typeface="+mn-ea"/>
              </a:rPr>
              <a:t>・</a:t>
            </a:r>
            <a:r>
              <a:rPr lang="ja-JP" altLang="ja-JP" dirty="0">
                <a:solidFill>
                  <a:schemeClr val="tx1"/>
                </a:solidFill>
                <a:latin typeface="+mn-ea"/>
              </a:rPr>
              <a:t>目を離すとすぐに自己抜去してしまう</a:t>
            </a:r>
            <a:r>
              <a:rPr lang="ja-JP" altLang="en-US" dirty="0">
                <a:solidFill>
                  <a:schemeClr val="tx1"/>
                </a:solidFill>
                <a:latin typeface="+mn-ea"/>
              </a:rPr>
              <a:t>予測がある</a:t>
            </a:r>
            <a:r>
              <a:rPr lang="en-US" altLang="ja-JP" dirty="0">
                <a:solidFill>
                  <a:schemeClr val="tx1"/>
                </a:solidFill>
                <a:latin typeface="+mn-ea"/>
              </a:rPr>
              <a:t>…</a:t>
            </a:r>
          </a:p>
          <a:p>
            <a:r>
              <a:rPr lang="ja-JP" altLang="en-US" dirty="0">
                <a:solidFill>
                  <a:schemeClr val="tx1"/>
                </a:solidFill>
                <a:latin typeface="+mn-ea"/>
              </a:rPr>
              <a:t>・</a:t>
            </a:r>
            <a:r>
              <a:rPr lang="ja-JP" altLang="ja-JP" dirty="0">
                <a:solidFill>
                  <a:schemeClr val="tx1"/>
                </a:solidFill>
                <a:latin typeface="+mn-ea"/>
              </a:rPr>
              <a:t>直ぐには自己抜去しないが、</a:t>
            </a:r>
            <a:r>
              <a:rPr lang="en-US" altLang="ja-JP" dirty="0">
                <a:solidFill>
                  <a:schemeClr val="tx1"/>
                </a:solidFill>
                <a:latin typeface="+mn-ea"/>
              </a:rPr>
              <a:t>30</a:t>
            </a:r>
            <a:r>
              <a:rPr lang="ja-JP" altLang="ja-JP" dirty="0">
                <a:solidFill>
                  <a:schemeClr val="tx1"/>
                </a:solidFill>
                <a:latin typeface="+mn-ea"/>
              </a:rPr>
              <a:t>分ぐらいの間にはおそらく抜いてしまう</a:t>
            </a:r>
            <a:r>
              <a:rPr lang="en-US" altLang="ja-JP" dirty="0">
                <a:solidFill>
                  <a:schemeClr val="tx1"/>
                </a:solidFill>
                <a:latin typeface="+mn-ea"/>
              </a:rPr>
              <a:t>…</a:t>
            </a:r>
          </a:p>
          <a:p>
            <a:r>
              <a:rPr lang="ja-JP" altLang="en-US" dirty="0">
                <a:solidFill>
                  <a:schemeClr val="tx1"/>
                </a:solidFill>
                <a:latin typeface="+mn-ea"/>
              </a:rPr>
              <a:t>・</a:t>
            </a:r>
            <a:r>
              <a:rPr lang="ja-JP" altLang="ja-JP" dirty="0">
                <a:solidFill>
                  <a:schemeClr val="tx1"/>
                </a:solidFill>
                <a:latin typeface="+mn-ea"/>
              </a:rPr>
              <a:t>一度抜かれてしまったことがある</a:t>
            </a:r>
            <a:r>
              <a:rPr lang="en-US" altLang="ja-JP" dirty="0">
                <a:solidFill>
                  <a:schemeClr val="tx1"/>
                </a:solidFill>
                <a:latin typeface="+mn-ea"/>
              </a:rPr>
              <a:t>…</a:t>
            </a:r>
          </a:p>
          <a:p>
            <a:r>
              <a:rPr lang="ja-JP" altLang="en-US" dirty="0">
                <a:solidFill>
                  <a:schemeClr val="tx1"/>
                </a:solidFill>
                <a:latin typeface="+mn-ea"/>
              </a:rPr>
              <a:t>といった様々な状況があります。</a:t>
            </a:r>
          </a:p>
          <a:p>
            <a:r>
              <a:rPr kumimoji="1" lang="ja-JP" altLang="en-US" dirty="0">
                <a:solidFill>
                  <a:schemeClr val="tx1"/>
                </a:solidFill>
                <a:latin typeface="+mn-ea"/>
              </a:rPr>
              <a:t>どの様な代替方法があるでしょうか？</a:t>
            </a:r>
            <a:endParaRPr kumimoji="1" lang="en-US" altLang="ja-JP" dirty="0">
              <a:solidFill>
                <a:schemeClr val="tx1"/>
              </a:solidFill>
              <a:latin typeface="+mn-ea"/>
            </a:endParaRPr>
          </a:p>
        </p:txBody>
      </p:sp>
      <p:sp>
        <p:nvSpPr>
          <p:cNvPr id="4" name="スライド番号プレースホルダー 3">
            <a:extLst>
              <a:ext uri="{FF2B5EF4-FFF2-40B4-BE49-F238E27FC236}">
                <a16:creationId xmlns:a16="http://schemas.microsoft.com/office/drawing/2014/main" id="{C96FD503-FE8E-0E09-7A30-D989CC11871C}"/>
              </a:ext>
            </a:extLst>
          </p:cNvPr>
          <p:cNvSpPr>
            <a:spLocks noGrp="1"/>
          </p:cNvSpPr>
          <p:nvPr>
            <p:ph type="sldNum" sz="quarter" idx="5"/>
          </p:nvPr>
        </p:nvSpPr>
        <p:spPr/>
        <p:txBody>
          <a:bodyPr/>
          <a:lstStyle/>
          <a:p>
            <a:fld id="{37FC9F54-A53E-4658-BFFC-C44314BEC9B5}" type="slidenum">
              <a:rPr kumimoji="1" lang="ja-JP" altLang="en-US" smtClean="0"/>
              <a:t>6</a:t>
            </a:fld>
            <a:endParaRPr kumimoji="1" lang="ja-JP" altLang="en-US"/>
          </a:p>
        </p:txBody>
      </p:sp>
    </p:spTree>
    <p:extLst>
      <p:ext uri="{BB962C8B-B14F-4D97-AF65-F5344CB8AC3E}">
        <p14:creationId xmlns:p14="http://schemas.microsoft.com/office/powerpoint/2010/main" val="1778050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AFA5F-0EC9-1B62-082B-C0B4AC528C9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6ABF59-557E-FD7D-C4FA-82D6BD6AD3C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ED9E6BE-B604-2403-9338-065DE58BC73F}"/>
              </a:ext>
            </a:extLst>
          </p:cNvPr>
          <p:cNvSpPr>
            <a:spLocks noGrp="1"/>
          </p:cNvSpPr>
          <p:nvPr>
            <p:ph type="body" idx="1"/>
          </p:nvPr>
        </p:nvSpPr>
        <p:spPr/>
        <p:txBody>
          <a:bodyPr/>
          <a:lstStyle/>
          <a:p>
            <a:r>
              <a:rPr kumimoji="1" lang="ja-JP" altLang="en-US" dirty="0">
                <a:solidFill>
                  <a:schemeClr val="tx1"/>
                </a:solidFill>
                <a:latin typeface="+mn-ea"/>
              </a:rPr>
              <a:t>この場合の代替方法で主となるものは、「ケア方針の見直し」です。</a:t>
            </a:r>
            <a:endParaRPr kumimoji="1" lang="en-US" altLang="ja-JP" dirty="0">
              <a:solidFill>
                <a:schemeClr val="tx1"/>
              </a:solidFill>
              <a:latin typeface="+mn-ea"/>
            </a:endParaRPr>
          </a:p>
          <a:p>
            <a:r>
              <a:rPr kumimoji="1" lang="ja-JP" altLang="en-US" dirty="0">
                <a:solidFill>
                  <a:schemeClr val="tx1"/>
                </a:solidFill>
                <a:latin typeface="+mn-ea"/>
              </a:rPr>
              <a:t>これまでのアセスメントは間違いないはずですが、補液は</a:t>
            </a:r>
            <a:r>
              <a:rPr kumimoji="1" lang="en-US" altLang="ja-JP" dirty="0">
                <a:solidFill>
                  <a:schemeClr val="tx1"/>
                </a:solidFill>
                <a:latin typeface="+mn-ea"/>
              </a:rPr>
              <a:t>24</a:t>
            </a:r>
            <a:r>
              <a:rPr kumimoji="1" lang="ja-JP" altLang="en-US" dirty="0">
                <a:solidFill>
                  <a:schemeClr val="tx1"/>
                </a:solidFill>
                <a:latin typeface="+mn-ea"/>
              </a:rPr>
              <a:t>時間必要なのかを検討することで、最小化を図ることは可能です。</a:t>
            </a:r>
            <a:endParaRPr kumimoji="1" lang="en-US" altLang="ja-JP" dirty="0">
              <a:solidFill>
                <a:schemeClr val="tx1"/>
              </a:solidFill>
              <a:latin typeface="+mn-ea"/>
            </a:endParaRPr>
          </a:p>
          <a:p>
            <a:r>
              <a:rPr kumimoji="1" lang="ja-JP" altLang="en-US" dirty="0">
                <a:solidFill>
                  <a:schemeClr val="tx1"/>
                </a:solidFill>
                <a:latin typeface="+mn-ea"/>
              </a:rPr>
              <a:t>そして、短時間の実施でよいという事であれば、その間、もしかしたら付き添っていられるかもしれません。</a:t>
            </a:r>
            <a:endParaRPr kumimoji="1" lang="en-US" altLang="ja-JP" dirty="0">
              <a:solidFill>
                <a:schemeClr val="tx1"/>
              </a:solidFill>
              <a:latin typeface="+mn-ea"/>
            </a:endParaRPr>
          </a:p>
          <a:p>
            <a:r>
              <a:rPr kumimoji="1" lang="ja-JP" altLang="en-US" dirty="0">
                <a:solidFill>
                  <a:schemeClr val="tx1"/>
                </a:solidFill>
                <a:latin typeface="+mn-ea"/>
              </a:rPr>
              <a:t>付き添えるのであれば、その間必ずしも身体的拘束が要らないかもしれません。</a:t>
            </a:r>
            <a:br>
              <a:rPr kumimoji="1" lang="en-US" altLang="ja-JP" dirty="0">
                <a:solidFill>
                  <a:schemeClr val="tx1"/>
                </a:solidFill>
                <a:latin typeface="+mn-ea"/>
              </a:rPr>
            </a:br>
            <a:endParaRPr kumimoji="1" lang="en-US" altLang="ja-JP" dirty="0">
              <a:solidFill>
                <a:schemeClr val="tx1"/>
              </a:solidFill>
              <a:latin typeface="+mn-ea"/>
            </a:endParaRPr>
          </a:p>
          <a:p>
            <a:r>
              <a:rPr kumimoji="1" lang="ja-JP" altLang="en-US" dirty="0">
                <a:solidFill>
                  <a:schemeClr val="tx1"/>
                </a:solidFill>
                <a:latin typeface="+mn-ea"/>
              </a:rPr>
              <a:t>あるいは、付き添うまでしなくとも見守っていれば可能であるかもしれません。</a:t>
            </a:r>
            <a:endParaRPr kumimoji="1" lang="en-US" altLang="ja-JP" dirty="0">
              <a:solidFill>
                <a:schemeClr val="tx1"/>
              </a:solidFill>
              <a:latin typeface="+mn-ea"/>
            </a:endParaRPr>
          </a:p>
          <a:p>
            <a:pPr defTabSz="946404">
              <a:defRPr/>
            </a:pPr>
            <a:r>
              <a:rPr kumimoji="1" lang="ja-JP" altLang="en-US" dirty="0">
                <a:solidFill>
                  <a:schemeClr val="tx1"/>
                </a:solidFill>
                <a:latin typeface="+mn-ea"/>
              </a:rPr>
              <a:t>さらに、補液の間、どこか患者さんが落ち着いて過ごせ、看護師の目が行き届き、安心して実施できるような場所、</a:t>
            </a:r>
            <a:r>
              <a:rPr lang="ja-JP" altLang="en-US" dirty="0">
                <a:solidFill>
                  <a:schemeClr val="tx1"/>
                </a:solidFill>
                <a:latin typeface="+mn-ea"/>
              </a:rPr>
              <a:t>見守り</a:t>
            </a:r>
            <a:r>
              <a:rPr lang="ja-JP" altLang="en-US" u="none" dirty="0">
                <a:solidFill>
                  <a:schemeClr val="tx1"/>
                </a:solidFill>
                <a:latin typeface="+mn-ea"/>
              </a:rPr>
              <a:t>しやすい</a:t>
            </a:r>
            <a:r>
              <a:rPr lang="ja-JP" altLang="en-US" dirty="0">
                <a:solidFill>
                  <a:schemeClr val="tx1"/>
                </a:solidFill>
                <a:latin typeface="+mn-ea"/>
              </a:rPr>
              <a:t>院内環境</a:t>
            </a:r>
            <a:r>
              <a:rPr kumimoji="1" lang="ja-JP" altLang="en-US" dirty="0">
                <a:solidFill>
                  <a:schemeClr val="tx1"/>
                </a:solidFill>
                <a:latin typeface="+mn-ea"/>
              </a:rPr>
              <a:t>を用意できれば、何とか身体的拘束を回避できるかもしれません。</a:t>
            </a:r>
            <a:endParaRPr kumimoji="1" lang="en-US" altLang="ja-JP" dirty="0">
              <a:solidFill>
                <a:schemeClr val="tx1"/>
              </a:solidFill>
              <a:latin typeface="+mn-ea"/>
            </a:endParaRPr>
          </a:p>
          <a:p>
            <a:pPr defTabSz="946404">
              <a:defRPr/>
            </a:pPr>
            <a:r>
              <a:rPr kumimoji="1" lang="ja-JP" altLang="en-US" dirty="0">
                <a:solidFill>
                  <a:schemeClr val="tx1"/>
                </a:solidFill>
                <a:latin typeface="+mn-ea"/>
              </a:rPr>
              <a:t>また、内服薬は休薬できるものがあるかもしれません。必要な薬剤である場合も、貼付剤など別の剤型で代替できるかもしれません。</a:t>
            </a:r>
            <a:br>
              <a:rPr kumimoji="1" lang="en-US" altLang="ja-JP" dirty="0">
                <a:solidFill>
                  <a:schemeClr val="tx1"/>
                </a:solidFill>
                <a:latin typeface="+mn-ea"/>
              </a:rPr>
            </a:br>
            <a:endParaRPr kumimoji="1" lang="en-US" altLang="ja-JP" dirty="0">
              <a:solidFill>
                <a:schemeClr val="tx1"/>
              </a:solidFill>
              <a:latin typeface="+mn-ea"/>
            </a:endParaRPr>
          </a:p>
          <a:p>
            <a:pPr defTabSz="946404">
              <a:defRPr/>
            </a:pPr>
            <a:r>
              <a:rPr kumimoji="1" lang="ja-JP" altLang="en-US" dirty="0">
                <a:solidFill>
                  <a:schemeClr val="tx1"/>
                </a:solidFill>
                <a:latin typeface="+mn-ea"/>
              </a:rPr>
              <a:t>深部静脈血栓症／肺塞栓症のリスクが高い場合には何とかして身体的拘束を回避したいものです。行わなかった場合のリスクと比べ、どちらが上回るかによって採るべき選択は変わるかもしれません。</a:t>
            </a:r>
          </a:p>
        </p:txBody>
      </p:sp>
      <p:sp>
        <p:nvSpPr>
          <p:cNvPr id="4" name="スライド番号プレースホルダー 3">
            <a:extLst>
              <a:ext uri="{FF2B5EF4-FFF2-40B4-BE49-F238E27FC236}">
                <a16:creationId xmlns:a16="http://schemas.microsoft.com/office/drawing/2014/main" id="{CC5FB817-1DC3-FD35-1B1D-584FC3D63F75}"/>
              </a:ext>
            </a:extLst>
          </p:cNvPr>
          <p:cNvSpPr>
            <a:spLocks noGrp="1"/>
          </p:cNvSpPr>
          <p:nvPr>
            <p:ph type="sldNum" sz="quarter" idx="5"/>
          </p:nvPr>
        </p:nvSpPr>
        <p:spPr/>
        <p:txBody>
          <a:bodyPr/>
          <a:lstStyle/>
          <a:p>
            <a:fld id="{37FC9F54-A53E-4658-BFFC-C44314BEC9B5}" type="slidenum">
              <a:rPr kumimoji="1" lang="ja-JP" altLang="en-US" smtClean="0"/>
              <a:t>7</a:t>
            </a:fld>
            <a:endParaRPr kumimoji="1" lang="ja-JP" altLang="en-US"/>
          </a:p>
        </p:txBody>
      </p:sp>
    </p:spTree>
    <p:extLst>
      <p:ext uri="{BB962C8B-B14F-4D97-AF65-F5344CB8AC3E}">
        <p14:creationId xmlns:p14="http://schemas.microsoft.com/office/powerpoint/2010/main" val="1471028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6B2CE-87DB-8EB1-B76C-4838DA5EC1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A14F1BB-9ECE-6A41-7C20-57C1C0B8BD5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2C95C2D-BFA4-DADB-754F-5AC28625A2AA}"/>
              </a:ext>
            </a:extLst>
          </p:cNvPr>
          <p:cNvSpPr>
            <a:spLocks noGrp="1"/>
          </p:cNvSpPr>
          <p:nvPr>
            <p:ph type="body" idx="1"/>
          </p:nvPr>
        </p:nvSpPr>
        <p:spPr/>
        <p:txBody>
          <a:bodyPr/>
          <a:lstStyle/>
          <a:p>
            <a:r>
              <a:rPr kumimoji="1" lang="ja-JP" altLang="en-US" dirty="0">
                <a:solidFill>
                  <a:schemeClr val="tx1"/>
                </a:solidFill>
                <a:latin typeface="+mn-ea"/>
              </a:rPr>
              <a:t>次の場面は、破壊的衝動性です。</a:t>
            </a:r>
            <a:endParaRPr kumimoji="1" lang="en-US" altLang="ja-JP" dirty="0">
              <a:solidFill>
                <a:schemeClr val="tx1"/>
              </a:solidFill>
              <a:latin typeface="+mn-ea"/>
            </a:endParaRPr>
          </a:p>
          <a:p>
            <a:r>
              <a:rPr kumimoji="1" lang="ja-JP" altLang="en-US" dirty="0">
                <a:solidFill>
                  <a:schemeClr val="tx1"/>
                </a:solidFill>
                <a:latin typeface="+mn-ea"/>
              </a:rPr>
              <a:t>まずは他者に向く場合から考えてみましょう。</a:t>
            </a:r>
            <a:endParaRPr kumimoji="1" lang="en-US" altLang="ja-JP" dirty="0">
              <a:solidFill>
                <a:schemeClr val="tx1"/>
              </a:solidFill>
              <a:latin typeface="+mn-ea"/>
            </a:endParaRPr>
          </a:p>
          <a:p>
            <a:r>
              <a:rPr kumimoji="1" lang="ja-JP" altLang="en-US" dirty="0">
                <a:solidFill>
                  <a:schemeClr val="tx1"/>
                </a:solidFill>
                <a:latin typeface="+mn-ea"/>
              </a:rPr>
              <a:t>不穏・多動な患者さんが、暴力的で近寄れない状態となっています。</a:t>
            </a:r>
            <a:endParaRPr kumimoji="1" lang="en-US" altLang="ja-JP" dirty="0">
              <a:solidFill>
                <a:schemeClr val="tx1"/>
              </a:solidFill>
              <a:latin typeface="+mn-ea"/>
            </a:endParaRPr>
          </a:p>
          <a:p>
            <a:r>
              <a:rPr kumimoji="1" lang="ja-JP" altLang="en-US" dirty="0">
                <a:solidFill>
                  <a:schemeClr val="tx1"/>
                </a:solidFill>
                <a:latin typeface="+mn-ea"/>
              </a:rPr>
              <a:t>・患者さんは比較的若く、力もある男性の場合</a:t>
            </a:r>
          </a:p>
          <a:p>
            <a:r>
              <a:rPr kumimoji="1" lang="ja-JP" altLang="en-US" dirty="0">
                <a:solidFill>
                  <a:schemeClr val="tx1"/>
                </a:solidFill>
                <a:latin typeface="+mn-ea"/>
              </a:rPr>
              <a:t>・</a:t>
            </a:r>
            <a:r>
              <a:rPr kumimoji="1" lang="ja-JP" altLang="en-US" u="none" dirty="0">
                <a:solidFill>
                  <a:schemeClr val="tx1"/>
                </a:solidFill>
                <a:latin typeface="+mn-ea"/>
              </a:rPr>
              <a:t>床上の高齢者で動きが遅く、力はないが、叩く、蹴るなどの動作が著しい場合</a:t>
            </a:r>
          </a:p>
          <a:p>
            <a:r>
              <a:rPr kumimoji="1" lang="ja-JP" altLang="en-US" dirty="0">
                <a:solidFill>
                  <a:schemeClr val="tx1"/>
                </a:solidFill>
                <a:latin typeface="+mn-ea"/>
              </a:rPr>
              <a:t>・患者さんが女性の場合</a:t>
            </a:r>
          </a:p>
          <a:p>
            <a:r>
              <a:rPr kumimoji="1" lang="ja-JP" altLang="en-US" dirty="0">
                <a:solidFill>
                  <a:schemeClr val="tx1"/>
                </a:solidFill>
                <a:latin typeface="+mn-ea"/>
              </a:rPr>
              <a:t>等も判断に影響するかもしれません。</a:t>
            </a:r>
            <a:endParaRPr kumimoji="1" lang="en-US" altLang="ja-JP" dirty="0">
              <a:solidFill>
                <a:schemeClr val="tx1"/>
              </a:solidFill>
              <a:latin typeface="+mn-ea"/>
            </a:endParaRPr>
          </a:p>
          <a:p>
            <a:pPr defTabSz="946404">
              <a:defRPr/>
            </a:pPr>
            <a:r>
              <a:rPr lang="ja-JP" altLang="en-US" dirty="0">
                <a:solidFill>
                  <a:schemeClr val="tx1"/>
                </a:solidFill>
                <a:latin typeface="+mn-ea"/>
              </a:rPr>
              <a:t>どの様な代替方法がありますか？</a:t>
            </a:r>
          </a:p>
        </p:txBody>
      </p:sp>
      <p:sp>
        <p:nvSpPr>
          <p:cNvPr id="4" name="スライド番号プレースホルダー 3">
            <a:extLst>
              <a:ext uri="{FF2B5EF4-FFF2-40B4-BE49-F238E27FC236}">
                <a16:creationId xmlns:a16="http://schemas.microsoft.com/office/drawing/2014/main" id="{81A7F94F-6811-EECC-C465-E3C0B84F0451}"/>
              </a:ext>
            </a:extLst>
          </p:cNvPr>
          <p:cNvSpPr>
            <a:spLocks noGrp="1"/>
          </p:cNvSpPr>
          <p:nvPr>
            <p:ph type="sldNum" sz="quarter" idx="5"/>
          </p:nvPr>
        </p:nvSpPr>
        <p:spPr/>
        <p:txBody>
          <a:bodyPr/>
          <a:lstStyle/>
          <a:p>
            <a:fld id="{37FC9F54-A53E-4658-BFFC-C44314BEC9B5}" type="slidenum">
              <a:rPr kumimoji="1" lang="ja-JP" altLang="en-US" smtClean="0"/>
              <a:t>8</a:t>
            </a:fld>
            <a:endParaRPr kumimoji="1" lang="ja-JP" altLang="en-US"/>
          </a:p>
        </p:txBody>
      </p:sp>
    </p:spTree>
    <p:extLst>
      <p:ext uri="{BB962C8B-B14F-4D97-AF65-F5344CB8AC3E}">
        <p14:creationId xmlns:p14="http://schemas.microsoft.com/office/powerpoint/2010/main" val="277196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A0AFC-16FA-FA06-F04E-711A4286A7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10C8AF0-F5DB-E621-DED1-F0EE26FEB72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F017263-F8E4-B67A-69AF-F7E05CF59938}"/>
              </a:ext>
            </a:extLst>
          </p:cNvPr>
          <p:cNvSpPr>
            <a:spLocks noGrp="1"/>
          </p:cNvSpPr>
          <p:nvPr>
            <p:ph type="body" idx="1"/>
          </p:nvPr>
        </p:nvSpPr>
        <p:spPr/>
        <p:txBody>
          <a:bodyPr/>
          <a:lstStyle/>
          <a:p>
            <a:r>
              <a:rPr kumimoji="1" lang="ja-JP" altLang="en-US" dirty="0">
                <a:solidFill>
                  <a:schemeClr val="tx1"/>
                </a:solidFill>
                <a:latin typeface="+mn-ea"/>
              </a:rPr>
              <a:t>破壊的衝動性の別のシーンは自傷行為や自殺企図など、自身に向く場合です。</a:t>
            </a:r>
            <a:endParaRPr kumimoji="1" lang="en-US" altLang="ja-JP" dirty="0">
              <a:solidFill>
                <a:schemeClr val="tx1"/>
              </a:solidFill>
              <a:latin typeface="+mn-ea"/>
            </a:endParaRPr>
          </a:p>
          <a:p>
            <a:r>
              <a:rPr kumimoji="1" lang="ja-JP" altLang="en-US" dirty="0">
                <a:solidFill>
                  <a:schemeClr val="tx1"/>
                </a:solidFill>
                <a:latin typeface="+mn-ea"/>
              </a:rPr>
              <a:t>・患者さんが壁に</a:t>
            </a:r>
            <a:r>
              <a:rPr kumimoji="1" lang="ja-JP" altLang="en-US" u="none" dirty="0">
                <a:solidFill>
                  <a:schemeClr val="tx1"/>
                </a:solidFill>
                <a:latin typeface="+mn-ea"/>
              </a:rPr>
              <a:t>頭を打ちつけ、</a:t>
            </a:r>
            <a:r>
              <a:rPr kumimoji="1" lang="ja-JP" altLang="en-US" dirty="0">
                <a:solidFill>
                  <a:schemeClr val="tx1"/>
                </a:solidFill>
                <a:latin typeface="+mn-ea"/>
              </a:rPr>
              <a:t>目が離せない状態</a:t>
            </a:r>
            <a:endParaRPr kumimoji="1" lang="en-US" altLang="ja-JP" dirty="0">
              <a:solidFill>
                <a:schemeClr val="tx1"/>
              </a:solidFill>
              <a:latin typeface="+mn-ea"/>
            </a:endParaRPr>
          </a:p>
          <a:p>
            <a:r>
              <a:rPr kumimoji="1" lang="ja-JP" altLang="en-US" dirty="0">
                <a:solidFill>
                  <a:schemeClr val="tx1"/>
                </a:solidFill>
                <a:latin typeface="+mn-ea"/>
              </a:rPr>
              <a:t>・保護室内で衣類で首を絞めたが、未然に発見</a:t>
            </a:r>
            <a:endParaRPr kumimoji="1" lang="en-US" altLang="ja-JP" dirty="0">
              <a:solidFill>
                <a:schemeClr val="tx1"/>
              </a:solidFill>
              <a:latin typeface="+mn-ea"/>
            </a:endParaRPr>
          </a:p>
          <a:p>
            <a:r>
              <a:rPr kumimoji="1" lang="ja-JP" altLang="en-US" dirty="0">
                <a:solidFill>
                  <a:schemeClr val="tx1"/>
                </a:solidFill>
                <a:latin typeface="+mn-ea"/>
              </a:rPr>
              <a:t>という</a:t>
            </a:r>
            <a:r>
              <a:rPr kumimoji="1" lang="en-US" altLang="ja-JP" dirty="0">
                <a:solidFill>
                  <a:schemeClr val="tx1"/>
                </a:solidFill>
                <a:latin typeface="+mn-ea"/>
              </a:rPr>
              <a:t>2</a:t>
            </a:r>
            <a:r>
              <a:rPr kumimoji="1" lang="ja-JP" altLang="en-US" dirty="0">
                <a:solidFill>
                  <a:schemeClr val="tx1"/>
                </a:solidFill>
                <a:latin typeface="+mn-ea"/>
              </a:rPr>
              <a:t>つの場面を想定してみました。</a:t>
            </a:r>
            <a:endParaRPr kumimoji="1" lang="en-US" altLang="ja-JP" dirty="0">
              <a:solidFill>
                <a:schemeClr val="tx1"/>
              </a:solidFill>
              <a:latin typeface="+mn-ea"/>
            </a:endParaRPr>
          </a:p>
          <a:p>
            <a:r>
              <a:rPr kumimoji="1" lang="ja-JP" altLang="en-US" dirty="0">
                <a:solidFill>
                  <a:schemeClr val="tx1"/>
                </a:solidFill>
                <a:latin typeface="+mn-ea"/>
              </a:rPr>
              <a:t>なるべく身体的拘束をしないで対応するために、どのような代替方法がありますか？</a:t>
            </a:r>
          </a:p>
        </p:txBody>
      </p:sp>
      <p:sp>
        <p:nvSpPr>
          <p:cNvPr id="4" name="スライド番号プレースホルダー 3">
            <a:extLst>
              <a:ext uri="{FF2B5EF4-FFF2-40B4-BE49-F238E27FC236}">
                <a16:creationId xmlns:a16="http://schemas.microsoft.com/office/drawing/2014/main" id="{2B700256-5E35-4F90-C551-5629C3C9089A}"/>
              </a:ext>
            </a:extLst>
          </p:cNvPr>
          <p:cNvSpPr>
            <a:spLocks noGrp="1"/>
          </p:cNvSpPr>
          <p:nvPr>
            <p:ph type="sldNum" sz="quarter" idx="5"/>
          </p:nvPr>
        </p:nvSpPr>
        <p:spPr/>
        <p:txBody>
          <a:bodyPr/>
          <a:lstStyle/>
          <a:p>
            <a:fld id="{37FC9F54-A53E-4658-BFFC-C44314BEC9B5}" type="slidenum">
              <a:rPr kumimoji="1" lang="ja-JP" altLang="en-US" smtClean="0"/>
              <a:t>9</a:t>
            </a:fld>
            <a:endParaRPr kumimoji="1" lang="ja-JP" altLang="en-US"/>
          </a:p>
        </p:txBody>
      </p:sp>
    </p:spTree>
    <p:extLst>
      <p:ext uri="{BB962C8B-B14F-4D97-AF65-F5344CB8AC3E}">
        <p14:creationId xmlns:p14="http://schemas.microsoft.com/office/powerpoint/2010/main" val="828595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F0F37-0562-8FA3-A704-CAF514D3D36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8427E6A-01A1-1F31-00C3-F95D7D970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E76B530-F584-2072-E5F4-7B93A10FD8B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1385E1DD-B55A-7FC7-ACE1-81D9FFB2BE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B93FBC2-6812-F6EA-AB2E-7449EA1C838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070613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271752-3381-93F5-27EE-65DC1D09CA7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5F76F25-AB86-E6F7-DEE6-769D790BFDF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7D6DD6D-22B7-4C2D-F230-2959E2A707D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CED8DD9D-3053-27B8-A19F-13527C72BC0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E621DEE-8A36-742B-B219-578A46C4B899}"/>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408843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9F3D5B0-C579-5B22-2425-B54D9806F94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538C4E2-0DAA-D27B-480A-FD92BCBD297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6FFFA7-815B-DAA3-64B1-C1551C26DDD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F4AA9868-5379-ED3B-FEC9-61E3801AECD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E7EF1E-5FB8-BF2C-F0A8-ECD0D1CF6471}"/>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27234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D8BC4D-4231-EE15-CD46-46635F8057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25F6E4C-C191-2CBF-611B-2D62C28D929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A5821D-0875-EB64-8025-D3BDA80BE9D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657C0F2E-7D1B-F845-BCA5-BE1B8A9C28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258C956-21D8-0894-F698-943508A3F21C}"/>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479779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375D4B-0B14-7F7C-4961-D40B5F597A6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454BDB3-AC59-3232-D1A9-CD0817659F8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381ED5-82E1-BC4E-A798-A58363639055}"/>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952167B3-95EB-43B1-861B-5907B7C69F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24B503-E6EB-22EE-5122-32D3E19D7846}"/>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8498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5CD3AD-DF11-75B8-24E3-CCF0B784EB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277149-4348-2AEE-C943-ED6F0855B68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B004A00-3DC3-0EC8-2C58-83D152862CE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AE661F3-7613-66EA-7C63-1124B5E2C904}"/>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D201300-DA9F-CBDF-38AD-37E3CC3B01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7B387BC-BCD6-F3E0-45E5-E077CD124CD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9611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27E5E4-AD32-7904-9676-07098A6C99E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9FBBF50-0089-4CBF-710E-3953F68263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09CEE44-5228-C92B-0916-4AEEB5BDC9F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A773A9-71D8-2F44-8636-B2F35FF4F1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B2EB8EE-3567-B117-3AAE-C7D8814F56F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D5CCE2B-4A6D-88B9-0206-9607FDDDD41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8" name="フッター プレースホルダー 7">
            <a:extLst>
              <a:ext uri="{FF2B5EF4-FFF2-40B4-BE49-F238E27FC236}">
                <a16:creationId xmlns:a16="http://schemas.microsoft.com/office/drawing/2014/main" id="{A3706896-B9DB-E572-320D-82F36548D93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7864328-1C30-D643-8DE9-4CCEE721A56E}"/>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95468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B32837-2788-6A4E-4DED-320A04ABA4B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63F7577-B146-EDF8-55CB-A427EE6A85A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4" name="フッター プレースホルダー 3">
            <a:extLst>
              <a:ext uri="{FF2B5EF4-FFF2-40B4-BE49-F238E27FC236}">
                <a16:creationId xmlns:a16="http://schemas.microsoft.com/office/drawing/2014/main" id="{FF328637-F769-A7D1-8267-139F9CD7FBC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6DB1A55-8440-DFED-A1B6-2D84A90C460A}"/>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0503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3B3E7E4-EA12-5860-CF74-9B60DEDB3B9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3" name="フッター プレースホルダー 2">
            <a:extLst>
              <a:ext uri="{FF2B5EF4-FFF2-40B4-BE49-F238E27FC236}">
                <a16:creationId xmlns:a16="http://schemas.microsoft.com/office/drawing/2014/main" id="{DF8C3EA7-A511-A12C-7F30-0E551096C43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BD6F0DB-5C96-2287-0D8C-AD36C3D44C3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1229485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101E8E-98AD-64FB-678E-BD842131BAF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B9F0A0B-FB42-3572-AB48-9EB51E6A3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EFB7DF9-AEEC-8450-1F39-57038D354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BFBF42C-0944-D201-0BA8-E52EB10A65C1}"/>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780A780-E356-F5FA-A911-18A5195681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7C150D-92D4-1277-CBE4-E855C10212C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53445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7C1B67-6D08-C59F-36E8-6DDCEF4C4D6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6723909-CD34-9E7E-4B56-1A2FA3B762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3ABCE66-AFA3-8941-CFFB-133B37380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D9D6773-CFF0-E082-3796-20FFEF26D8A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75B45665-5EFF-4553-617B-59DB8FA77F0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43863A9-829D-C159-87B8-CB07C4920A0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665609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7C03FBF-26F8-2A91-83A7-B26418AC8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6CF9FCE-D97F-4F0F-FE7E-DA9919313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E9EEBB-B4A2-34CF-19D0-E47740106D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D3A15B7B-5E61-9EEE-9703-DA047E8B01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83187F4-BF17-BF4C-A358-7E3EC94A4C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81341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1.xml"/><Relationship Id="rId14" Type="http://schemas.microsoft.com/office/2007/relationships/diagramDrawing" Target="../diagrams/drawin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0AC82-407F-B1E2-3AD9-2C35357949F4}"/>
            </a:ext>
          </a:extLst>
        </p:cNvPr>
        <p:cNvGrpSpPr/>
        <p:nvPr/>
      </p:nvGrpSpPr>
      <p:grpSpPr>
        <a:xfrm>
          <a:off x="0" y="0"/>
          <a:ext cx="0" cy="0"/>
          <a:chOff x="0" y="0"/>
          <a:chExt cx="0" cy="0"/>
        </a:xfrm>
      </p:grpSpPr>
      <p:grpSp>
        <p:nvGrpSpPr>
          <p:cNvPr id="59" name="グループ化 58">
            <a:extLst>
              <a:ext uri="{FF2B5EF4-FFF2-40B4-BE49-F238E27FC236}">
                <a16:creationId xmlns:a16="http://schemas.microsoft.com/office/drawing/2014/main" id="{914804DB-2F68-7861-95E6-3884CFBC1D47}"/>
              </a:ext>
            </a:extLst>
          </p:cNvPr>
          <p:cNvGrpSpPr/>
          <p:nvPr/>
        </p:nvGrpSpPr>
        <p:grpSpPr>
          <a:xfrm>
            <a:off x="-9149" y="0"/>
            <a:ext cx="666276" cy="6858000"/>
            <a:chOff x="-9149" y="0"/>
            <a:chExt cx="666276" cy="6858000"/>
          </a:xfrm>
        </p:grpSpPr>
        <p:sp>
          <p:nvSpPr>
            <p:cNvPr id="9" name="正方形/長方形 8">
              <a:extLst>
                <a:ext uri="{FF2B5EF4-FFF2-40B4-BE49-F238E27FC236}">
                  <a16:creationId xmlns:a16="http://schemas.microsoft.com/office/drawing/2014/main" id="{3EA22B85-C883-9DBA-D120-F41FCD58D79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94C5CDAD-452E-CA21-A041-296331BDAAB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9A43D1A-D3B6-39C4-2544-FB9C409538DB}"/>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DFDE12B-32B2-67B5-823F-6D4FACB62DD3}"/>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D7775BEC-A2A2-B8E0-3FF8-D55F855C3506}"/>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EF65EDA-FE04-B9A3-CCDA-286D7DC349FC}"/>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96846F1-1D2F-12EE-7E71-85F271FC7CB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277B6F26-CAA2-DFA9-F99D-406373257AE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5DA84355-8ABE-07D8-20B8-ED4E0B34ACB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6E13572-8AE2-D682-48C3-0EBCB2900CEF}"/>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EC8A3FB6-FE6E-7F1C-9C59-510B24F2A9C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78C4AA2-240C-7F0E-418A-CE051CFD4EF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85FF37B-1F44-EC13-F0D1-3175C2386069}"/>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B3F0CAB6-2039-665D-D416-2AC6F544AA9E}"/>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02D763-D63B-5E3E-9672-4EE4EBC90513}"/>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008DD006-C6D1-A16D-DB49-7631DD39C9C9}"/>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E9640F8-E6DA-5837-33CE-58BD8DEBDDD0}"/>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F34476BF-EAB0-352F-A6C0-27FD6511288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9C08D803-ACC8-1357-83D8-8466778CAC70}"/>
              </a:ext>
            </a:extLst>
          </p:cNvPr>
          <p:cNvGrpSpPr/>
          <p:nvPr/>
        </p:nvGrpSpPr>
        <p:grpSpPr>
          <a:xfrm>
            <a:off x="11534873" y="1"/>
            <a:ext cx="666276" cy="6858000"/>
            <a:chOff x="11534873" y="1"/>
            <a:chExt cx="666276" cy="6858000"/>
          </a:xfrm>
        </p:grpSpPr>
        <p:sp>
          <p:nvSpPr>
            <p:cNvPr id="28" name="正方形/長方形 27">
              <a:extLst>
                <a:ext uri="{FF2B5EF4-FFF2-40B4-BE49-F238E27FC236}">
                  <a16:creationId xmlns:a16="http://schemas.microsoft.com/office/drawing/2014/main" id="{2A664095-E0A5-687E-D255-D7CC15853B5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35D1A9E9-8A9F-537A-5282-DB73D8E2595A}"/>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D8947501-00A6-7AE9-0725-24ABF09F7E7F}"/>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36FD8C6E-64B7-C5B2-8179-2F3CAEE037F3}"/>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E81E06E-5AD7-9A80-6F37-252B1850EC4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CEF70B88-C351-264F-2634-E9F376D3D071}"/>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7287885A-24D0-AC42-512E-E950BA5E364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E661773-2C10-FA5A-F8CC-905C49B4EB28}"/>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B1D6454-A1E2-78A3-782C-553C847F7FB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1154276-DD51-ACEB-6CED-79F059D1EE1D}"/>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CD3FD88A-AE6D-128D-9B7C-4C1532D1B043}"/>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0ED4B786-0C24-C6C0-CDD1-C9EF2ABF9E8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0270D75-8AD7-DC46-79CE-C9D6F599A45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BE6D87A9-6186-8AA4-EFAE-579CE185BEEC}"/>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6F98DF2-34DF-4E94-0E75-EE22FF8E830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5E8100D3-5D99-34C1-50D3-FE267F0D19B8}"/>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5B7876BA-4621-7B84-5D41-E17D5D752E69}"/>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3F6C956D-C1A7-309B-4D80-BEBF9F5E256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1" name="正方形/長方形 50">
            <a:extLst>
              <a:ext uri="{FF2B5EF4-FFF2-40B4-BE49-F238E27FC236}">
                <a16:creationId xmlns:a16="http://schemas.microsoft.com/office/drawing/2014/main" id="{8C31A0E4-3797-2F64-A546-44C76A6B9DCA}"/>
              </a:ext>
            </a:extLst>
          </p:cNvPr>
          <p:cNvSpPr/>
          <p:nvPr/>
        </p:nvSpPr>
        <p:spPr>
          <a:xfrm>
            <a:off x="989106" y="1754093"/>
            <a:ext cx="10210800" cy="1419413"/>
          </a:xfrm>
          <a:prstGeom prst="rect">
            <a:avLst/>
          </a:prstGeom>
          <a:noFill/>
          <a:ln>
            <a:solidFill>
              <a:srgbClr val="D0E8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B4B60FE9-442F-2AB8-E3ED-E58E314C516E}"/>
              </a:ext>
            </a:extLst>
          </p:cNvPr>
          <p:cNvSpPr txBox="1"/>
          <p:nvPr/>
        </p:nvSpPr>
        <p:spPr>
          <a:xfrm>
            <a:off x="1450498" y="2124531"/>
            <a:ext cx="9446102" cy="707886"/>
          </a:xfrm>
          <a:prstGeom prst="rect">
            <a:avLst/>
          </a:prstGeom>
          <a:noFill/>
        </p:spPr>
        <p:txBody>
          <a:bodyPr wrap="square" rtlCol="0">
            <a:spAutoFit/>
          </a:bodyPr>
          <a:lstStyle/>
          <a:p>
            <a:r>
              <a:rPr kumimoji="1" lang="ja-JP" altLang="en-US" sz="4000" dirty="0"/>
              <a:t>行動制限最小化のための研修シリーズ⑦</a:t>
            </a:r>
          </a:p>
        </p:txBody>
      </p:sp>
      <p:sp>
        <p:nvSpPr>
          <p:cNvPr id="53" name="テキスト ボックス 52">
            <a:extLst>
              <a:ext uri="{FF2B5EF4-FFF2-40B4-BE49-F238E27FC236}">
                <a16:creationId xmlns:a16="http://schemas.microsoft.com/office/drawing/2014/main" id="{1A3646C4-E342-D7F3-51DC-EA7ADA177295}"/>
              </a:ext>
            </a:extLst>
          </p:cNvPr>
          <p:cNvSpPr txBox="1"/>
          <p:nvPr/>
        </p:nvSpPr>
        <p:spPr>
          <a:xfrm>
            <a:off x="1007782" y="3684495"/>
            <a:ext cx="10173447" cy="646331"/>
          </a:xfrm>
          <a:prstGeom prst="rect">
            <a:avLst/>
          </a:prstGeom>
          <a:noFill/>
        </p:spPr>
        <p:txBody>
          <a:bodyPr wrap="square" rtlCol="0">
            <a:spAutoFit/>
          </a:bodyPr>
          <a:lstStyle/>
          <a:p>
            <a:pPr algn="ctr"/>
            <a:r>
              <a:rPr kumimoji="1" lang="ja-JP" altLang="en-US" sz="3600" b="1" dirty="0"/>
              <a:t>「代替方法」</a:t>
            </a:r>
          </a:p>
        </p:txBody>
      </p:sp>
      <p:sp>
        <p:nvSpPr>
          <p:cNvPr id="54" name="テキスト ボックス 53">
            <a:extLst>
              <a:ext uri="{FF2B5EF4-FFF2-40B4-BE49-F238E27FC236}">
                <a16:creationId xmlns:a16="http://schemas.microsoft.com/office/drawing/2014/main" id="{8AEFBF8E-DCC5-3245-2DAA-6ABA2A00BD83}"/>
              </a:ext>
            </a:extLst>
          </p:cNvPr>
          <p:cNvSpPr txBox="1"/>
          <p:nvPr/>
        </p:nvSpPr>
        <p:spPr>
          <a:xfrm>
            <a:off x="1899772" y="5014550"/>
            <a:ext cx="8389468" cy="707886"/>
          </a:xfrm>
          <a:prstGeom prst="rect">
            <a:avLst/>
          </a:prstGeom>
          <a:noFill/>
        </p:spPr>
        <p:txBody>
          <a:bodyPr wrap="square" rtlCol="0">
            <a:spAutoFit/>
          </a:bodyPr>
          <a:lstStyle/>
          <a:p>
            <a:pPr algn="ctr"/>
            <a:r>
              <a:rPr kumimoji="1" lang="ja-JP" altLang="en-US" sz="2000" dirty="0"/>
              <a:t>国立精神・神経医療研究センター精神保健研究所</a:t>
            </a:r>
            <a:endParaRPr kumimoji="1" lang="en-US" altLang="ja-JP" sz="2000" dirty="0"/>
          </a:p>
          <a:p>
            <a:pPr algn="ctr"/>
            <a:r>
              <a:rPr kumimoji="1" lang="ja-JP" altLang="en-US" sz="2000" dirty="0"/>
              <a:t>日本精神科看護協会</a:t>
            </a:r>
          </a:p>
        </p:txBody>
      </p:sp>
      <p:sp>
        <p:nvSpPr>
          <p:cNvPr id="55" name="正方形/長方形 54">
            <a:extLst>
              <a:ext uri="{FF2B5EF4-FFF2-40B4-BE49-F238E27FC236}">
                <a16:creationId xmlns:a16="http://schemas.microsoft.com/office/drawing/2014/main" id="{0A621EF9-DF9D-2711-4F72-81E1F16C583F}"/>
              </a:ext>
            </a:extLst>
          </p:cNvPr>
          <p:cNvSpPr/>
          <p:nvPr/>
        </p:nvSpPr>
        <p:spPr>
          <a:xfrm>
            <a:off x="1029229" y="1779799"/>
            <a:ext cx="10152000" cy="1368000"/>
          </a:xfrm>
          <a:prstGeom prst="rect">
            <a:avLst/>
          </a:prstGeom>
          <a:noFill/>
          <a:ln>
            <a:solidFill>
              <a:srgbClr val="D1E9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279EFE5A-56EB-D681-C96D-6F793EA31D18}"/>
              </a:ext>
            </a:extLst>
          </p:cNvPr>
          <p:cNvSpPr/>
          <p:nvPr/>
        </p:nvSpPr>
        <p:spPr>
          <a:xfrm>
            <a:off x="1043782" y="1815799"/>
            <a:ext cx="10080000" cy="1296000"/>
          </a:xfrm>
          <a:prstGeom prst="rect">
            <a:avLst/>
          </a:prstGeom>
          <a:noFill/>
          <a:ln>
            <a:solidFill>
              <a:srgbClr val="ECECD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id="{5CD7D55E-CD82-369C-3795-D84C62E658BF}"/>
              </a:ext>
            </a:extLst>
          </p:cNvPr>
          <p:cNvSpPr txBox="1"/>
          <p:nvPr/>
        </p:nvSpPr>
        <p:spPr>
          <a:xfrm>
            <a:off x="989106" y="300625"/>
            <a:ext cx="9907494" cy="584775"/>
          </a:xfrm>
          <a:prstGeom prst="rect">
            <a:avLst/>
          </a:prstGeom>
          <a:noFill/>
        </p:spPr>
        <p:txBody>
          <a:bodyPr wrap="square" rtlCol="0">
            <a:spAutoFit/>
          </a:bodyPr>
          <a:lstStyle/>
          <a:p>
            <a:r>
              <a:rPr kumimoji="1" lang="ja-JP" altLang="en-US" sz="1600" dirty="0"/>
              <a:t>厚生労働科学研究費補助金障害者政策総合研究事業</a:t>
            </a:r>
            <a:br>
              <a:rPr kumimoji="1" lang="ja-JP" altLang="en-US" sz="1600" dirty="0"/>
            </a:br>
            <a:r>
              <a:rPr kumimoji="1" lang="ja-JP" altLang="en-US" sz="1600" dirty="0"/>
              <a:t>「精神科医療機関における行動制限最小化の普及に資する研究」の一部として作成されました。</a:t>
            </a:r>
          </a:p>
        </p:txBody>
      </p:sp>
    </p:spTree>
    <p:custDataLst>
      <p:tags r:id="rId1"/>
    </p:custDataLst>
    <p:extLst>
      <p:ext uri="{BB962C8B-B14F-4D97-AF65-F5344CB8AC3E}">
        <p14:creationId xmlns:p14="http://schemas.microsoft.com/office/powerpoint/2010/main" val="1967746681"/>
      </p:ext>
    </p:extLst>
  </p:cSld>
  <p:clrMapOvr>
    <a:masterClrMapping/>
  </p:clrMapOvr>
  <mc:AlternateContent xmlns:mc="http://schemas.openxmlformats.org/markup-compatibility/2006" xmlns:p14="http://schemas.microsoft.com/office/powerpoint/2010/main">
    <mc:Choice Requires="p14">
      <p:transition spd="slow" p14:dur="2000" advTm="14371"/>
    </mc:Choice>
    <mc:Fallback xmlns="">
      <p:transition spd="slow" advTm="14371"/>
    </mc:Fallback>
  </mc:AlternateContent>
  <p:extLst>
    <p:ext uri="{E180D4A7-C9FB-4DFB-919C-405C955672EB}">
      <p14:showEvtLst xmlns:p14="http://schemas.microsoft.com/office/powerpoint/2010/main">
        <p14:playEvt time="513" objId="2"/>
        <p14:stopEvt time="13712"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0A0CF-3E4C-25C1-D790-E3FA2B3506DA}"/>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B2F89AD1-B369-20F8-3E81-5A332AC574DD}"/>
              </a:ext>
            </a:extLst>
          </p:cNvPr>
          <p:cNvSpPr txBox="1"/>
          <p:nvPr/>
        </p:nvSpPr>
        <p:spPr>
          <a:xfrm>
            <a:off x="1128961" y="2315137"/>
            <a:ext cx="10183820" cy="4298613"/>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不穏・興奮のアセスメントは行ったか？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その要因は何か？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身体的拘束は慣行ではないか？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可能な限りの人的対応を行ってからの身体的拘束実施か？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薬剤の有用性はどうか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他の非制限的な介入を試みたか？（タイムアウト、</a:t>
            </a:r>
            <a:r>
              <a:rPr lang="ja-JP" altLang="en-US" sz="2000" dirty="0">
                <a:latin typeface="+mn-ea"/>
              </a:rPr>
              <a:t>リラクゼーション</a:t>
            </a:r>
            <a:r>
              <a:rPr kumimoji="1" lang="ja-JP" altLang="en-US" sz="2000" i="0" u="none" strike="noStrike" kern="1200" cap="none" spc="0" normalizeH="0" baseline="0" noProof="0" dirty="0">
                <a:ln>
                  <a:noFill/>
                </a:ln>
                <a:effectLst/>
                <a:uLnTx/>
                <a:uFillTx/>
                <a:latin typeface="+mn-ea"/>
                <a:cs typeface="+mn-cs"/>
              </a:rPr>
              <a:t>など）</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不意な攻撃に対し、被害に遭わないために、ケア時のポジションの工夫、</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サインの把握などを行ったか？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挑発ととられる対応をしていないか？</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深部静脈血栓症／肺塞栓症のリスク評価は、</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身体的拘束をしない場合のリスク評価を上回るか？</a:t>
            </a:r>
          </a:p>
        </p:txBody>
      </p:sp>
      <p:grpSp>
        <p:nvGrpSpPr>
          <p:cNvPr id="8" name="グループ化 7">
            <a:extLst>
              <a:ext uri="{FF2B5EF4-FFF2-40B4-BE49-F238E27FC236}">
                <a16:creationId xmlns:a16="http://schemas.microsoft.com/office/drawing/2014/main" id="{47322CB7-EBE2-7969-1783-DD1CE89C627C}"/>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95AFC49A-8112-FC5B-8E3B-EDE060E16DA7}"/>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962568D5-F4EB-BC4B-A961-F6D042AB3EEF}"/>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411881F3-B502-B9CC-67AB-E6936E658CFC}"/>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7F0624B3-79FB-CC63-04E3-25B9A127B31B}"/>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C0D94221-F4AC-29D0-8268-F3016BFAC931}"/>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CDB8C728-D342-D6D2-BFC3-B2AF1675878B}"/>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EA41D7F2-4515-A3C7-BDE3-BC9445268CE8}"/>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CC9AE11E-CC49-7EAF-164A-E6F5C14E83C4}"/>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7326B6D7-8682-AA8F-18F5-04E3449537C6}"/>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C9EEAAA6-810A-154B-8B24-FDFAD5A4161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FC7C7C9C-2A27-4D7B-4E7C-683820B46C96}"/>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F6D0D8C6-824A-96C3-656E-A89BAD0E189F}"/>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B18346C3-5377-8614-4695-FC9E510D7F81}"/>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BA130063-389B-8763-5859-1D243EADBDB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BF2AF0CC-A1F0-1CA3-A1D2-A2F740BB875A}"/>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B66A364-5268-9991-1F57-E36760D1D341}"/>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4552BE61-8F04-637A-463D-450330A9EA94}"/>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421C3A6-A44C-D6F4-0F48-A4A17B681853}"/>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5D6020BA-127C-2653-3F4A-F579227373DD}"/>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9939B3F5-855A-903C-18CE-3E4710BDA365}"/>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70CC546D-B94A-C43F-1DF5-6DEF1C0775D6}"/>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C1B15C88-D31B-653E-6003-B037A05041A1}"/>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7DC3F98B-E065-B895-7FE4-8D5084C7FD96}"/>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EDE776A4-37BF-F549-C68A-D863B275BBF7}"/>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2F44BF57-9FDD-E5CF-DBF5-8A0DC75E4149}"/>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4CB21E4D-1999-1BA5-3C8A-70B43A28E0B8}"/>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8B3A06F7-3CDB-1E53-D4BA-6BE17F0571AF}"/>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B1A7E672-F5A6-96EE-93D4-10F8B6AC9F18}"/>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9F6331CC-A0F6-06A9-CA8D-777A78A06BF6}"/>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DBD0177F-2E65-05FB-7E09-CB87D6483239}"/>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076A168-BF07-9FA5-FAEC-7B18CBCCC9A9}"/>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CC615DDB-D21E-8A9A-98B2-6C252A3D9CEE}"/>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D78892C3-372A-23A1-496A-9C398BDB6924}"/>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0DDD7F7D-6B38-FC71-248E-74AC24BC2FDF}"/>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7BBED960-B3CF-8067-774C-E8182ED2046A}"/>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91BBEB1A-9370-6A80-2569-F3DDE67688E7}"/>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B7AA91DE-7D4C-981F-9981-333D57296A54}"/>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8111DC74-451C-3E5E-4A0A-E0CD79CFF737}"/>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C4169305-AA9B-4E9E-12A3-DA87AEFC8E5B}"/>
              </a:ext>
            </a:extLst>
          </p:cNvPr>
          <p:cNvSpPr/>
          <p:nvPr/>
        </p:nvSpPr>
        <p:spPr>
          <a:xfrm>
            <a:off x="1359336" y="1202500"/>
            <a:ext cx="1777010" cy="711428"/>
          </a:xfrm>
          <a:prstGeom prst="roundRect">
            <a:avLst/>
          </a:prstGeom>
          <a:solidFill>
            <a:schemeClr val="tx2">
              <a:lumMod val="10000"/>
              <a:lumOff val="90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F3B63BEE-070D-8634-02BC-EB300EF40B26}"/>
              </a:ext>
            </a:extLst>
          </p:cNvPr>
          <p:cNvSpPr txBox="1"/>
          <p:nvPr/>
        </p:nvSpPr>
        <p:spPr>
          <a:xfrm>
            <a:off x="1462341" y="1362734"/>
            <a:ext cx="1715704" cy="461665"/>
          </a:xfrm>
          <a:prstGeom prst="rect">
            <a:avLst/>
          </a:prstGeom>
          <a:noFill/>
        </p:spPr>
        <p:txBody>
          <a:bodyPr wrap="square" rtlCol="0">
            <a:spAutoFit/>
          </a:bodyPr>
          <a:lstStyle/>
          <a:p>
            <a:r>
              <a:rPr kumimoji="1" lang="ja-JP" altLang="en-US" sz="2400" dirty="0">
                <a:latin typeface="+mn-ea"/>
              </a:rPr>
              <a:t>代替方法</a:t>
            </a:r>
            <a:r>
              <a:rPr kumimoji="1" lang="en-US" altLang="ja-JP" sz="2400" dirty="0">
                <a:latin typeface="+mn-ea"/>
              </a:rPr>
              <a:t>2</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7C31CF24-C73F-CAD5-F43B-9FD745547224}"/>
              </a:ext>
            </a:extLst>
          </p:cNvPr>
          <p:cNvSpPr txBox="1"/>
          <p:nvPr/>
        </p:nvSpPr>
        <p:spPr>
          <a:xfrm>
            <a:off x="3219744" y="1279545"/>
            <a:ext cx="8749867" cy="584775"/>
          </a:xfrm>
          <a:prstGeom prst="rect">
            <a:avLst/>
          </a:prstGeom>
          <a:noFill/>
        </p:spPr>
        <p:txBody>
          <a:bodyPr wrap="square">
            <a:spAutoFit/>
          </a:bodyPr>
          <a:lstStyle/>
          <a:p>
            <a:r>
              <a:rPr lang="ja-JP" altLang="en-US" sz="3200" dirty="0"/>
              <a:t>ディ・エスカレーション</a:t>
            </a:r>
          </a:p>
        </p:txBody>
      </p:sp>
      <p:cxnSp>
        <p:nvCxnSpPr>
          <p:cNvPr id="16" name="直線コネクタ 15">
            <a:extLst>
              <a:ext uri="{FF2B5EF4-FFF2-40B4-BE49-F238E27FC236}">
                <a16:creationId xmlns:a16="http://schemas.microsoft.com/office/drawing/2014/main" id="{479FAAD8-DC81-75AA-579C-8018AED00B3A}"/>
              </a:ext>
            </a:extLst>
          </p:cNvPr>
          <p:cNvCxnSpPr>
            <a:cxnSpLocks/>
          </p:cNvCxnSpPr>
          <p:nvPr/>
        </p:nvCxnSpPr>
        <p:spPr>
          <a:xfrm>
            <a:off x="3005187" y="1913515"/>
            <a:ext cx="5303926"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345949980"/>
      </p:ext>
    </p:extLst>
  </p:cSld>
  <p:clrMapOvr>
    <a:masterClrMapping/>
  </p:clrMapOvr>
  <mc:AlternateContent xmlns:mc="http://schemas.openxmlformats.org/markup-compatibility/2006" xmlns:p14="http://schemas.microsoft.com/office/powerpoint/2010/main">
    <mc:Choice Requires="p14">
      <p:transition spd="slow" p14:dur="2000" advTm="120271"/>
    </mc:Choice>
    <mc:Fallback xmlns="">
      <p:transition spd="slow" advTm="120271"/>
    </mc:Fallback>
  </mc:AlternateContent>
  <p:extLst>
    <p:ext uri="{E180D4A7-C9FB-4DFB-919C-405C955672EB}">
      <p14:showEvtLst xmlns:p14="http://schemas.microsoft.com/office/powerpoint/2010/main">
        <p14:playEvt time="6" objId="12"/>
        <p14:stopEvt time="119812" objId="12"/>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BC6A3-E7F7-AA08-C77A-B499D360C161}"/>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6677A3FA-60AA-90E1-8471-07BA36F84BE5}"/>
              </a:ext>
            </a:extLst>
          </p:cNvPr>
          <p:cNvSpPr txBox="1"/>
          <p:nvPr/>
        </p:nvSpPr>
        <p:spPr>
          <a:xfrm>
            <a:off x="1128961" y="2129285"/>
            <a:ext cx="10183820" cy="1405513"/>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自力歩行ができない患者さん</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自分が歩けないことを分かっておらず歩き出してしまう</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転倒転落により骨折のリスクが大きい</a:t>
            </a:r>
          </a:p>
        </p:txBody>
      </p:sp>
      <p:grpSp>
        <p:nvGrpSpPr>
          <p:cNvPr id="8" name="グループ化 7">
            <a:extLst>
              <a:ext uri="{FF2B5EF4-FFF2-40B4-BE49-F238E27FC236}">
                <a16:creationId xmlns:a16="http://schemas.microsoft.com/office/drawing/2014/main" id="{0B182DC5-B0C0-F869-D1A6-29FA1A7117B8}"/>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4B421A29-36A3-3BCC-6095-B328CC7D55F7}"/>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317327C8-FAD2-47AB-77AC-BC1221267D20}"/>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65E6FBC0-CA1E-86B7-B5B6-53BE74C2A0A4}"/>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9836D63F-C6B4-ECB4-6548-8111272176A2}"/>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6C0D6B4-E326-D916-7085-9E5DCD610BB8}"/>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FE67965D-D662-47CD-6B6C-8EE59E45190D}"/>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212A0B29-BF88-9AB7-22DA-7359A9CC62B7}"/>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498FF293-058F-5B84-E002-F106410ABEC9}"/>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34AE8D8F-DF9C-6942-F46A-9E00D3EC3EA5}"/>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63F5AC5E-CA53-276E-517B-1AB75EF0E796}"/>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0981FB2C-3EF4-30DB-7378-B336892908C1}"/>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78471C9C-2C1E-CEAB-5E24-79A26B32FAE8}"/>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F729341-5305-7B9A-5BF9-49F153B1E970}"/>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6B7E01F5-A382-B8A0-BA02-61C78B965A58}"/>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462BD99F-F05B-4F40-D159-6DD44FF10516}"/>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ED7A5F7F-8469-E395-848A-E1C8D89F532C}"/>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96BBFE89-B7BB-448A-8D11-4AD3C9559216}"/>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F5C06525-EA86-0E72-C28A-E39C773E165C}"/>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A6D5A8D1-7187-1079-569C-3438EECA3666}"/>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ABE56E76-40C9-8666-DB2D-60EBA368EF28}"/>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16A695C3-C32C-BA85-8E1E-8389F6C70AB0}"/>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302B173-8421-BF38-F3FD-8B8A9F190C32}"/>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18721B8A-0CEC-859D-FA69-6BDEDC4EA11A}"/>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C4E3CE5C-3908-737B-626E-CF8C6FCA5FDB}"/>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117697C6-6433-F5CC-B9C8-72CE306A77EC}"/>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17ECA8F8-82E3-8D78-85F7-8C9F73B4265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AA57E956-CEF2-33BA-F3E6-2B40E67F130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B3DBD912-9E01-ECF4-17DA-9EDF6B63EE3E}"/>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343C32EB-03AF-206C-130A-B03ACEE81B29}"/>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87C9F7AB-FECA-ACEF-9460-A5DA259C948E}"/>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C715E148-E832-0A7A-DDFC-5B6B2250FAC5}"/>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01C5921D-1176-BEFA-3ED6-F946D2180608}"/>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7C31F98A-1CE5-3DB5-F8EF-5A5A4A96C4BA}"/>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924C9E86-00D3-51B2-4C31-563358921AF0}"/>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EBAE83EF-7BD1-3083-5670-3B5719BE1BAC}"/>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214E7056-0108-0642-5954-4AB54E856A2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D65E254A-7DB1-A26E-2FCC-0E03CD34329A}"/>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9D012375-2B01-1F0D-A461-89E1B9DDC7A5}"/>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D26D44FC-CE8C-03B4-7686-8E34686F3EE2}"/>
              </a:ext>
            </a:extLst>
          </p:cNvPr>
          <p:cNvSpPr/>
          <p:nvPr/>
        </p:nvSpPr>
        <p:spPr>
          <a:xfrm>
            <a:off x="1359336" y="1202500"/>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D05A206F-6B70-795C-FEB3-97737E2412B3}"/>
              </a:ext>
            </a:extLst>
          </p:cNvPr>
          <p:cNvSpPr txBox="1"/>
          <p:nvPr/>
        </p:nvSpPr>
        <p:spPr>
          <a:xfrm>
            <a:off x="1570382" y="1350310"/>
            <a:ext cx="1354918" cy="461665"/>
          </a:xfrm>
          <a:prstGeom prst="rect">
            <a:avLst/>
          </a:prstGeom>
          <a:noFill/>
        </p:spPr>
        <p:txBody>
          <a:bodyPr wrap="square" rtlCol="0">
            <a:spAutoFit/>
          </a:bodyPr>
          <a:lstStyle/>
          <a:p>
            <a:r>
              <a:rPr lang="ja-JP" altLang="en-US" sz="2400" dirty="0"/>
              <a:t>場面</a:t>
            </a:r>
            <a:r>
              <a:rPr lang="en-US" altLang="ja-JP" sz="2400" dirty="0"/>
              <a:t>3-1</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0ED2AD6B-F621-3BFA-0951-E0440527BB32}"/>
              </a:ext>
            </a:extLst>
          </p:cNvPr>
          <p:cNvSpPr txBox="1"/>
          <p:nvPr/>
        </p:nvSpPr>
        <p:spPr>
          <a:xfrm>
            <a:off x="3219745" y="1279545"/>
            <a:ext cx="5613818" cy="584775"/>
          </a:xfrm>
          <a:prstGeom prst="rect">
            <a:avLst/>
          </a:prstGeom>
          <a:noFill/>
        </p:spPr>
        <p:txBody>
          <a:bodyPr wrap="square">
            <a:spAutoFit/>
          </a:bodyPr>
          <a:lstStyle/>
          <a:p>
            <a:r>
              <a:rPr lang="ja-JP" altLang="en-US" sz="3200" dirty="0">
                <a:latin typeface="+mn-ea"/>
              </a:rPr>
              <a:t>転倒転落</a:t>
            </a:r>
          </a:p>
        </p:txBody>
      </p:sp>
      <p:cxnSp>
        <p:nvCxnSpPr>
          <p:cNvPr id="16" name="直線コネクタ 15">
            <a:extLst>
              <a:ext uri="{FF2B5EF4-FFF2-40B4-BE49-F238E27FC236}">
                <a16:creationId xmlns:a16="http://schemas.microsoft.com/office/drawing/2014/main" id="{8FF3EFD8-2CF5-E12D-0893-86F17DBF9A92}"/>
              </a:ext>
            </a:extLst>
          </p:cNvPr>
          <p:cNvCxnSpPr>
            <a:cxnSpLocks/>
          </p:cNvCxnSpPr>
          <p:nvPr/>
        </p:nvCxnSpPr>
        <p:spPr>
          <a:xfrm>
            <a:off x="3005187" y="1913515"/>
            <a:ext cx="2375196"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15" name="正方形/長方形 14">
            <a:extLst>
              <a:ext uri="{FF2B5EF4-FFF2-40B4-BE49-F238E27FC236}">
                <a16:creationId xmlns:a16="http://schemas.microsoft.com/office/drawing/2014/main" id="{EF559445-4A07-BA45-E79F-5F6159C3921C}"/>
              </a:ext>
            </a:extLst>
          </p:cNvPr>
          <p:cNvSpPr/>
          <p:nvPr/>
        </p:nvSpPr>
        <p:spPr>
          <a:xfrm>
            <a:off x="2486272" y="5424690"/>
            <a:ext cx="7219456" cy="97718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a:extLst>
              <a:ext uri="{FF2B5EF4-FFF2-40B4-BE49-F238E27FC236}">
                <a16:creationId xmlns:a16="http://schemas.microsoft.com/office/drawing/2014/main" id="{FE4F497A-B3E3-1600-322C-7F9BE1B05716}"/>
              </a:ext>
            </a:extLst>
          </p:cNvPr>
          <p:cNvSpPr txBox="1"/>
          <p:nvPr/>
        </p:nvSpPr>
        <p:spPr>
          <a:xfrm>
            <a:off x="1901266" y="5682448"/>
            <a:ext cx="8389468" cy="461665"/>
          </a:xfrm>
          <a:prstGeom prst="rect">
            <a:avLst/>
          </a:prstGeom>
          <a:noFill/>
        </p:spPr>
        <p:txBody>
          <a:bodyPr wrap="square" rtlCol="0">
            <a:spAutoFit/>
          </a:bodyPr>
          <a:lstStyle/>
          <a:p>
            <a:pPr algn="ctr"/>
            <a:r>
              <a:rPr kumimoji="1" lang="ja-JP" altLang="en-US" sz="2400" dirty="0"/>
              <a:t>どの様な代替方法がありますか？</a:t>
            </a:r>
          </a:p>
        </p:txBody>
      </p:sp>
      <p:sp>
        <p:nvSpPr>
          <p:cNvPr id="49" name="四角形: 角を丸くする 48">
            <a:extLst>
              <a:ext uri="{FF2B5EF4-FFF2-40B4-BE49-F238E27FC236}">
                <a16:creationId xmlns:a16="http://schemas.microsoft.com/office/drawing/2014/main" id="{4D7EA436-FD4E-3C15-07FD-3590BF3F2AA8}"/>
              </a:ext>
            </a:extLst>
          </p:cNvPr>
          <p:cNvSpPr/>
          <p:nvPr/>
        </p:nvSpPr>
        <p:spPr>
          <a:xfrm>
            <a:off x="1359336" y="3607500"/>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0" name="テキスト ボックス 49">
            <a:extLst>
              <a:ext uri="{FF2B5EF4-FFF2-40B4-BE49-F238E27FC236}">
                <a16:creationId xmlns:a16="http://schemas.microsoft.com/office/drawing/2014/main" id="{0BE2EDE8-8582-541B-632A-1EF598854BB1}"/>
              </a:ext>
            </a:extLst>
          </p:cNvPr>
          <p:cNvSpPr txBox="1"/>
          <p:nvPr/>
        </p:nvSpPr>
        <p:spPr>
          <a:xfrm>
            <a:off x="1570382" y="3755310"/>
            <a:ext cx="1354918" cy="461665"/>
          </a:xfrm>
          <a:prstGeom prst="rect">
            <a:avLst/>
          </a:prstGeom>
          <a:noFill/>
        </p:spPr>
        <p:txBody>
          <a:bodyPr wrap="square" rtlCol="0">
            <a:spAutoFit/>
          </a:bodyPr>
          <a:lstStyle/>
          <a:p>
            <a:r>
              <a:rPr lang="ja-JP" altLang="en-US" sz="2400" dirty="0"/>
              <a:t>場面</a:t>
            </a:r>
            <a:r>
              <a:rPr lang="en-US" altLang="ja-JP" sz="2400" dirty="0"/>
              <a:t>3-2</a:t>
            </a:r>
            <a:endParaRPr kumimoji="1" lang="ja-JP" altLang="en-US" sz="2400" dirty="0">
              <a:latin typeface="+mn-ea"/>
            </a:endParaRPr>
          </a:p>
        </p:txBody>
      </p:sp>
      <p:sp>
        <p:nvSpPr>
          <p:cNvPr id="51" name="テキスト ボックス 50">
            <a:extLst>
              <a:ext uri="{FF2B5EF4-FFF2-40B4-BE49-F238E27FC236}">
                <a16:creationId xmlns:a16="http://schemas.microsoft.com/office/drawing/2014/main" id="{0451A6F4-FC37-2722-C1E0-0210A20DE3B7}"/>
              </a:ext>
            </a:extLst>
          </p:cNvPr>
          <p:cNvSpPr txBox="1"/>
          <p:nvPr/>
        </p:nvSpPr>
        <p:spPr>
          <a:xfrm>
            <a:off x="3219745" y="3684545"/>
            <a:ext cx="5613818" cy="584775"/>
          </a:xfrm>
          <a:prstGeom prst="rect">
            <a:avLst/>
          </a:prstGeom>
          <a:noFill/>
        </p:spPr>
        <p:txBody>
          <a:bodyPr wrap="square">
            <a:spAutoFit/>
          </a:bodyPr>
          <a:lstStyle/>
          <a:p>
            <a:r>
              <a:rPr lang="ja-JP" altLang="en-US" sz="3200" dirty="0">
                <a:latin typeface="+mn-ea"/>
              </a:rPr>
              <a:t>不潔行為</a:t>
            </a:r>
          </a:p>
        </p:txBody>
      </p:sp>
      <p:cxnSp>
        <p:nvCxnSpPr>
          <p:cNvPr id="52" name="直線コネクタ 51">
            <a:extLst>
              <a:ext uri="{FF2B5EF4-FFF2-40B4-BE49-F238E27FC236}">
                <a16:creationId xmlns:a16="http://schemas.microsoft.com/office/drawing/2014/main" id="{6739D46C-224C-EF8D-B85F-DFD46F5CCE78}"/>
              </a:ext>
            </a:extLst>
          </p:cNvPr>
          <p:cNvCxnSpPr>
            <a:cxnSpLocks/>
          </p:cNvCxnSpPr>
          <p:nvPr/>
        </p:nvCxnSpPr>
        <p:spPr>
          <a:xfrm>
            <a:off x="3005187" y="4318515"/>
            <a:ext cx="5211161"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53" name="テキスト ボックス 52">
            <a:extLst>
              <a:ext uri="{FF2B5EF4-FFF2-40B4-BE49-F238E27FC236}">
                <a16:creationId xmlns:a16="http://schemas.microsoft.com/office/drawing/2014/main" id="{BBA7603E-9632-DA18-640B-36AACF73D8B7}"/>
              </a:ext>
            </a:extLst>
          </p:cNvPr>
          <p:cNvSpPr txBox="1"/>
          <p:nvPr/>
        </p:nvSpPr>
        <p:spPr>
          <a:xfrm>
            <a:off x="1115136" y="4576274"/>
            <a:ext cx="10183820" cy="461665"/>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弄便がひどく、衛生の確保ができない</a:t>
            </a:r>
          </a:p>
        </p:txBody>
      </p:sp>
    </p:spTree>
    <p:extLst>
      <p:ext uri="{BB962C8B-B14F-4D97-AF65-F5344CB8AC3E}">
        <p14:creationId xmlns:p14="http://schemas.microsoft.com/office/powerpoint/2010/main" val="3574650069"/>
      </p:ext>
    </p:extLst>
  </p:cSld>
  <p:clrMapOvr>
    <a:masterClrMapping/>
  </p:clrMapOvr>
  <mc:AlternateContent xmlns:mc="http://schemas.openxmlformats.org/markup-compatibility/2006" xmlns:p14="http://schemas.microsoft.com/office/powerpoint/2010/main">
    <mc:Choice Requires="p14">
      <p:transition spd="slow" p14:dur="2000" advTm="32431"/>
    </mc:Choice>
    <mc:Fallback xmlns="">
      <p:transition spd="slow" advTm="32431"/>
    </mc:Fallback>
  </mc:AlternateContent>
  <p:extLst>
    <p:ext uri="{E180D4A7-C9FB-4DFB-919C-405C955672EB}">
      <p14:showEvtLst xmlns:p14="http://schemas.microsoft.com/office/powerpoint/2010/main">
        <p14:playEvt time="5" objId="12"/>
        <p14:stopEvt time="30505" objId="12"/>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AED49-67BA-879C-9004-78230B1E353D}"/>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D3947666-3766-414C-9926-9BDE780FFD99}"/>
              </a:ext>
            </a:extLst>
          </p:cNvPr>
          <p:cNvSpPr txBox="1"/>
          <p:nvPr/>
        </p:nvSpPr>
        <p:spPr>
          <a:xfrm>
            <a:off x="1128961" y="2315137"/>
            <a:ext cx="10183820" cy="3559949"/>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家人への説明と同意</a:t>
            </a:r>
            <a:br>
              <a:rPr kumimoji="1" lang="ja-JP" altLang="en-US"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（身体的拘束しない方針と転倒転落危険性の説明）</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転倒転落のリスク評価に関する精度の検討</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低床ベッド</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センサーマット</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衝撃吸収マット</a:t>
            </a:r>
            <a:br>
              <a:rPr kumimoji="1" lang="en-US" altLang="ja-JP" sz="2400" i="0" u="none" strike="noStrike" kern="1200" cap="none" spc="0" normalizeH="0" baseline="0" noProof="0" dirty="0">
                <a:ln>
                  <a:noFill/>
                </a:ln>
                <a:effectLst/>
                <a:uLnTx/>
                <a:uFillTx/>
                <a:latin typeface="+mn-ea"/>
                <a:cs typeface="+mn-cs"/>
              </a:rPr>
            </a:br>
            <a:endParaRPr kumimoji="1" lang="ja-JP" altLang="en-US" sz="2400" i="0" u="none" strike="noStrike" kern="1200" cap="none" spc="0" normalizeH="0" baseline="0" noProof="0" dirty="0">
              <a:ln>
                <a:noFill/>
              </a:ln>
              <a:effectLst/>
              <a:uLnTx/>
              <a:uFillTx/>
              <a:latin typeface="+mn-ea"/>
              <a:cs typeface="+mn-cs"/>
            </a:endParaRP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正しい法令解釈</a:t>
            </a:r>
          </a:p>
        </p:txBody>
      </p:sp>
      <p:grpSp>
        <p:nvGrpSpPr>
          <p:cNvPr id="8" name="グループ化 7">
            <a:extLst>
              <a:ext uri="{FF2B5EF4-FFF2-40B4-BE49-F238E27FC236}">
                <a16:creationId xmlns:a16="http://schemas.microsoft.com/office/drawing/2014/main" id="{239AAAB7-FC63-2FAC-9A8B-AA99903B6266}"/>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40CFDBAC-1983-3D9D-66B5-5A23DC128EA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B2656DF0-CB5E-ED8B-F91A-B9DC1E58127C}"/>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E0297130-9A47-D278-9515-058C3CBD7E8D}"/>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CC0B9559-1D81-6B8B-A0BB-7C988207AF35}"/>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DECE72D-21F1-09E3-2087-54A97C97D4A4}"/>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888910E-3A9E-A61D-7463-B00F8902D0C7}"/>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E51D62EB-E83A-C193-D4CB-CB6347A6A35E}"/>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4EB88828-F435-7A9C-BDD3-B71010A96BB0}"/>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6C402243-8E99-28EA-4CCA-908FE26A7E6B}"/>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02402B51-AB87-118F-3F7F-38039605876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E4BE745B-BDDB-827A-FF31-5AC3157E18FA}"/>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BC653037-692F-2B26-FC7B-BEFB7C547865}"/>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57BE290B-9BD5-1116-0C27-49BA57257DBC}"/>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DAABE56D-46FF-EEE2-6EA8-896DE7790C09}"/>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4F6B4F9F-D813-A4D5-5F55-B96732687E5A}"/>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9D351641-FAE6-3B83-6D64-CC228FC4541F}"/>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3B22B6C7-67F2-F7EC-75C4-D2BFB4741267}"/>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27973A68-208E-CDA0-B0C7-7FDDAE3B972F}"/>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B353A7DB-DE3B-1998-C633-EE13DD9FC3D7}"/>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FE22B132-47F5-B920-8C55-0B97DD01F9CC}"/>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82BFD1E3-A91E-7A46-2EFB-6E7BF6DBBF63}"/>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B17AACB3-6BCF-A647-2EAE-CD03637EB5D1}"/>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07AA3248-0413-B48F-2218-5DBBA164FBBD}"/>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A1DCD1FB-D016-D3C9-BC41-CCE48E3ACFDA}"/>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47BD7104-5B59-6C4A-168D-07E7ED12F544}"/>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168B086F-BED8-2840-B7A6-9DD31FE5B38E}"/>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47CC13AA-BA0C-17B2-9936-76256FD08CFB}"/>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590483FF-3538-0042-4DA1-B6D27FDE9EA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3978F87C-D48C-6894-0B0A-1256E1CE6B84}"/>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C07D9B32-43FD-DCCD-667A-5F51BFD0D100}"/>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3523B1FC-75D7-3132-EF49-6EBD8927096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15F7BFF2-536B-0C5E-9989-938B0A84B5AE}"/>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A5CE9089-55FB-43B5-2B9D-D176E926A888}"/>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4DF4B42B-2E04-A184-D98A-0D56ADE8090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B47EEA3A-B4B2-9733-6A35-E689A13E4E26}"/>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77142190-F6B9-CC80-8324-3C869803D76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9F10FEF4-BDD8-B123-0EC5-41D0201804E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5919B94D-6A86-3417-A239-8F00A47FD6CC}"/>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A27F10F7-0C93-2290-A061-86C1D129D03A}"/>
              </a:ext>
            </a:extLst>
          </p:cNvPr>
          <p:cNvSpPr/>
          <p:nvPr/>
        </p:nvSpPr>
        <p:spPr>
          <a:xfrm>
            <a:off x="1359336" y="1202500"/>
            <a:ext cx="1777010" cy="711428"/>
          </a:xfrm>
          <a:prstGeom prst="roundRect">
            <a:avLst/>
          </a:prstGeom>
          <a:solidFill>
            <a:schemeClr val="tx2">
              <a:lumMod val="10000"/>
              <a:lumOff val="90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55F6F069-0315-0D96-D1A3-109F7CAFE3A7}"/>
              </a:ext>
            </a:extLst>
          </p:cNvPr>
          <p:cNvSpPr txBox="1"/>
          <p:nvPr/>
        </p:nvSpPr>
        <p:spPr>
          <a:xfrm>
            <a:off x="1462341" y="1362734"/>
            <a:ext cx="1715704" cy="461665"/>
          </a:xfrm>
          <a:prstGeom prst="rect">
            <a:avLst/>
          </a:prstGeom>
          <a:noFill/>
        </p:spPr>
        <p:txBody>
          <a:bodyPr wrap="square" rtlCol="0">
            <a:spAutoFit/>
          </a:bodyPr>
          <a:lstStyle/>
          <a:p>
            <a:r>
              <a:rPr kumimoji="1" lang="ja-JP" altLang="en-US" sz="2400" dirty="0">
                <a:latin typeface="+mn-ea"/>
              </a:rPr>
              <a:t>代替方法</a:t>
            </a:r>
            <a:r>
              <a:rPr kumimoji="1" lang="en-US" altLang="ja-JP" sz="2400" dirty="0">
                <a:latin typeface="+mn-ea"/>
              </a:rPr>
              <a:t>3</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2B1BBE83-DB60-1B64-DCDE-35F8A0183B60}"/>
              </a:ext>
            </a:extLst>
          </p:cNvPr>
          <p:cNvSpPr txBox="1"/>
          <p:nvPr/>
        </p:nvSpPr>
        <p:spPr>
          <a:xfrm>
            <a:off x="3219744" y="1279545"/>
            <a:ext cx="8749867" cy="584775"/>
          </a:xfrm>
          <a:prstGeom prst="rect">
            <a:avLst/>
          </a:prstGeom>
          <a:noFill/>
        </p:spPr>
        <p:txBody>
          <a:bodyPr wrap="square">
            <a:spAutoFit/>
          </a:bodyPr>
          <a:lstStyle/>
          <a:p>
            <a:r>
              <a:rPr lang="ja-JP" altLang="en-US" sz="3200" dirty="0"/>
              <a:t>環境整備等</a:t>
            </a:r>
          </a:p>
        </p:txBody>
      </p:sp>
      <p:cxnSp>
        <p:nvCxnSpPr>
          <p:cNvPr id="16" name="直線コネクタ 15">
            <a:extLst>
              <a:ext uri="{FF2B5EF4-FFF2-40B4-BE49-F238E27FC236}">
                <a16:creationId xmlns:a16="http://schemas.microsoft.com/office/drawing/2014/main" id="{DD9BD172-7F7E-8EFB-DFB5-EDC6DD7C3A7B}"/>
              </a:ext>
            </a:extLst>
          </p:cNvPr>
          <p:cNvCxnSpPr>
            <a:cxnSpLocks/>
          </p:cNvCxnSpPr>
          <p:nvPr/>
        </p:nvCxnSpPr>
        <p:spPr>
          <a:xfrm>
            <a:off x="3005187" y="1913515"/>
            <a:ext cx="2733004"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51791573"/>
      </p:ext>
    </p:extLst>
  </p:cSld>
  <p:clrMapOvr>
    <a:masterClrMapping/>
  </p:clrMapOvr>
  <mc:AlternateContent xmlns:mc="http://schemas.openxmlformats.org/markup-compatibility/2006" xmlns:p14="http://schemas.microsoft.com/office/powerpoint/2010/main">
    <mc:Choice Requires="p14">
      <p:transition spd="slow" p14:dur="2000" advTm="81028"/>
    </mc:Choice>
    <mc:Fallback xmlns="">
      <p:transition spd="slow" advTm="81028"/>
    </mc:Fallback>
  </mc:AlternateContent>
  <p:extLst>
    <p:ext uri="{E180D4A7-C9FB-4DFB-919C-405C955672EB}">
      <p14:showEvtLst xmlns:p14="http://schemas.microsoft.com/office/powerpoint/2010/main">
        <p14:playEvt time="5" objId="12"/>
        <p14:stopEvt time="80089" objId="12"/>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E4575-CEE8-EBEA-DF2D-E0F311D9DE00}"/>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C2184852-F819-278D-A3D6-4C26FAACE6EA}"/>
              </a:ext>
            </a:extLst>
          </p:cNvPr>
          <p:cNvSpPr txBox="1"/>
          <p:nvPr/>
        </p:nvSpPr>
        <p:spPr>
          <a:xfrm>
            <a:off x="1128961" y="4161797"/>
            <a:ext cx="10183820" cy="2349361"/>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ディ・エスカレーションを中心とした人的対応</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薬物の活用</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タイムアウト</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隔離ストレスによる閉塞感の解消策</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非言語的コミュニケーション</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（リラクゼーション、作業療法等）</a:t>
            </a:r>
          </a:p>
        </p:txBody>
      </p:sp>
      <p:grpSp>
        <p:nvGrpSpPr>
          <p:cNvPr id="8" name="グループ化 7">
            <a:extLst>
              <a:ext uri="{FF2B5EF4-FFF2-40B4-BE49-F238E27FC236}">
                <a16:creationId xmlns:a16="http://schemas.microsoft.com/office/drawing/2014/main" id="{E0C31C3D-2C91-2EC4-C633-F6C0157344BE}"/>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7946435F-895D-09E5-9A9B-4204816760C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074B6AFA-299D-80A4-F95B-8B3DD3BA49FC}"/>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6BD01575-6EF8-3713-5059-5417E295AEF1}"/>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F46C85E-9635-8C15-B9D2-BE3B8B8D6F2F}"/>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746E5051-DF97-D26A-6968-211F69675580}"/>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DECE77E2-BCF3-7CFA-B5AF-310609CF7694}"/>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296E76B5-EC2B-9FE9-0101-5C5D6510D405}"/>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45065A38-2273-7116-18D3-BEBBE86DE0CA}"/>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FFCDDDD2-D003-6F53-B5CA-D45F07006DF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62656448-983F-7649-D018-ABBC8A92EE1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A0E4EBE6-CA66-8D28-C868-9AE81BE33534}"/>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B735C989-FB5E-21C3-D556-43EDF226396B}"/>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BE89354A-BBD8-8E66-CF7E-ABC036F9ACA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069FB8F9-5159-E42C-7D32-AF9EEF285BF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5E229FA0-6668-AB3B-1B6C-AA72407D2EE3}"/>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5E7EEFED-3B44-C26B-8176-F81ADB5A3B46}"/>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9D844D9F-4504-BE20-FCBA-0D1CF9C35FA2}"/>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1DF5CAD-33A9-4990-A6D8-8B387B5A8186}"/>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DF50AF35-2D66-67E7-473E-45BC8140044A}"/>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BBF6D4C0-C970-233E-1FA9-CBF775291606}"/>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82431DEF-5B6B-F603-C4E2-591E8BE0BC3E}"/>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73873721-5245-352E-0F23-8C272625EAC0}"/>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8C6E396E-B5EE-59D4-F8AF-5E591BA7EB61}"/>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DC1A57EB-332B-25C5-8B00-EAAA9E48C2FF}"/>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056C754-D899-38F2-A78C-8CCBAC5915C8}"/>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D4E46A55-42AB-AAC3-470F-088BB34690E0}"/>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A6F2D611-59B8-5DF7-8FD6-DF10A4D87662}"/>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A9B78AD-E1F6-25F5-963D-CACFC9A1FE22}"/>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E05FEEA7-FAA4-DD16-463D-816266247C11}"/>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FC921B91-B8F6-855C-9ACF-D5D3CABA2E7D}"/>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907BF43-42E5-C605-0F1B-1DBBAD1370E6}"/>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FC07B9CA-5B53-4025-E6E3-9A318B39B4CB}"/>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871A0635-FB17-6DDD-DDC6-7BAB8695A731}"/>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C3675583-02DE-1B6F-03D8-724559C32648}"/>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054DB59B-3FD1-7DE6-6AD4-10DE52FC4947}"/>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C5778F40-06EF-E895-8911-02C9B4909B95}"/>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7870AB55-ED4A-29FD-3136-671E6E656AF5}"/>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E5E784D1-7127-4005-1811-83C1E5655DFC}"/>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隔離の代替方法</a:t>
            </a:r>
          </a:p>
        </p:txBody>
      </p:sp>
      <p:sp>
        <p:nvSpPr>
          <p:cNvPr id="2" name="四角形: 角を丸くする 1">
            <a:extLst>
              <a:ext uri="{FF2B5EF4-FFF2-40B4-BE49-F238E27FC236}">
                <a16:creationId xmlns:a16="http://schemas.microsoft.com/office/drawing/2014/main" id="{7F60FD6A-F042-26F5-9B90-DA443BFA194F}"/>
              </a:ext>
            </a:extLst>
          </p:cNvPr>
          <p:cNvSpPr/>
          <p:nvPr/>
        </p:nvSpPr>
        <p:spPr>
          <a:xfrm>
            <a:off x="1368782" y="3260351"/>
            <a:ext cx="1777010" cy="711428"/>
          </a:xfrm>
          <a:prstGeom prst="roundRect">
            <a:avLst/>
          </a:prstGeom>
          <a:solidFill>
            <a:schemeClr val="tx2">
              <a:lumMod val="10000"/>
              <a:lumOff val="90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B104A336-8328-E572-520E-754A568057FE}"/>
              </a:ext>
            </a:extLst>
          </p:cNvPr>
          <p:cNvSpPr txBox="1"/>
          <p:nvPr/>
        </p:nvSpPr>
        <p:spPr>
          <a:xfrm>
            <a:off x="1538048" y="3425687"/>
            <a:ext cx="1715704" cy="461665"/>
          </a:xfrm>
          <a:prstGeom prst="rect">
            <a:avLst/>
          </a:prstGeom>
          <a:noFill/>
        </p:spPr>
        <p:txBody>
          <a:bodyPr wrap="square" rtlCol="0">
            <a:spAutoFit/>
          </a:bodyPr>
          <a:lstStyle/>
          <a:p>
            <a:r>
              <a:rPr kumimoji="1" lang="ja-JP" altLang="en-US" sz="2400" dirty="0">
                <a:latin typeface="+mn-ea"/>
              </a:rPr>
              <a:t>代替方法</a:t>
            </a:r>
          </a:p>
        </p:txBody>
      </p:sp>
      <p:sp>
        <p:nvSpPr>
          <p:cNvPr id="12" name="四角形: 角を丸くする 11">
            <a:extLst>
              <a:ext uri="{FF2B5EF4-FFF2-40B4-BE49-F238E27FC236}">
                <a16:creationId xmlns:a16="http://schemas.microsoft.com/office/drawing/2014/main" id="{A6DB26B8-D536-26E5-33EB-203B1A5700B6}"/>
              </a:ext>
            </a:extLst>
          </p:cNvPr>
          <p:cNvSpPr/>
          <p:nvPr/>
        </p:nvSpPr>
        <p:spPr>
          <a:xfrm>
            <a:off x="1359336" y="1204878"/>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a:extLst>
              <a:ext uri="{FF2B5EF4-FFF2-40B4-BE49-F238E27FC236}">
                <a16:creationId xmlns:a16="http://schemas.microsoft.com/office/drawing/2014/main" id="{EFDF6BDD-5AF9-3EFC-022D-E0227260A093}"/>
              </a:ext>
            </a:extLst>
          </p:cNvPr>
          <p:cNvSpPr txBox="1"/>
          <p:nvPr/>
        </p:nvSpPr>
        <p:spPr>
          <a:xfrm>
            <a:off x="1871987" y="1344463"/>
            <a:ext cx="824475" cy="461665"/>
          </a:xfrm>
          <a:prstGeom prst="rect">
            <a:avLst/>
          </a:prstGeom>
          <a:noFill/>
        </p:spPr>
        <p:txBody>
          <a:bodyPr wrap="square" rtlCol="0">
            <a:spAutoFit/>
          </a:bodyPr>
          <a:lstStyle/>
          <a:p>
            <a:r>
              <a:rPr lang="ja-JP" altLang="en-US" sz="2400" dirty="0">
                <a:latin typeface="+mn-ea"/>
              </a:rPr>
              <a:t>目的</a:t>
            </a:r>
            <a:endParaRPr kumimoji="1" lang="ja-JP" altLang="en-US" sz="2400" dirty="0">
              <a:latin typeface="+mn-ea"/>
            </a:endParaRPr>
          </a:p>
        </p:txBody>
      </p:sp>
      <p:sp>
        <p:nvSpPr>
          <p:cNvPr id="51" name="テキスト ボックス 50">
            <a:extLst>
              <a:ext uri="{FF2B5EF4-FFF2-40B4-BE49-F238E27FC236}">
                <a16:creationId xmlns:a16="http://schemas.microsoft.com/office/drawing/2014/main" id="{66979EE6-E09F-3E7A-EC0E-1AC3A819A24B}"/>
              </a:ext>
            </a:extLst>
          </p:cNvPr>
          <p:cNvSpPr txBox="1"/>
          <p:nvPr/>
        </p:nvSpPr>
        <p:spPr>
          <a:xfrm>
            <a:off x="1115136" y="2085403"/>
            <a:ext cx="10183820" cy="810478"/>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破壊的衝動性への対応</a:t>
            </a:r>
          </a:p>
          <a:p>
            <a:pPr marL="342900" indent="-342900">
              <a:spcBef>
                <a:spcPts val="8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保護</a:t>
            </a:r>
          </a:p>
        </p:txBody>
      </p:sp>
    </p:spTree>
    <p:extLst>
      <p:ext uri="{BB962C8B-B14F-4D97-AF65-F5344CB8AC3E}">
        <p14:creationId xmlns:p14="http://schemas.microsoft.com/office/powerpoint/2010/main" val="980549242"/>
      </p:ext>
    </p:extLst>
  </p:cSld>
  <p:clrMapOvr>
    <a:masterClrMapping/>
  </p:clrMapOvr>
  <mc:AlternateContent xmlns:mc="http://schemas.openxmlformats.org/markup-compatibility/2006" xmlns:p14="http://schemas.microsoft.com/office/powerpoint/2010/main">
    <mc:Choice Requires="p14">
      <p:transition spd="slow" p14:dur="2000" advTm="57022"/>
    </mc:Choice>
    <mc:Fallback xmlns="">
      <p:transition spd="slow" advTm="57022"/>
    </mc:Fallback>
  </mc:AlternateContent>
  <p:extLst>
    <p:ext uri="{E180D4A7-C9FB-4DFB-919C-405C955672EB}">
      <p14:showEvtLst xmlns:p14="http://schemas.microsoft.com/office/powerpoint/2010/main">
        <p14:playEvt time="6" objId="14"/>
        <p14:stopEvt time="56315" objId="14"/>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6BDC8-9D51-90C9-5B67-B9F9A5EC06A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101F5C4-838D-9AFA-6C68-472E42C521D0}"/>
              </a:ext>
            </a:extLst>
          </p:cNvPr>
          <p:cNvSpPr txBox="1"/>
          <p:nvPr/>
        </p:nvSpPr>
        <p:spPr>
          <a:xfrm>
            <a:off x="650521" y="523152"/>
            <a:ext cx="11676205" cy="646331"/>
          </a:xfrm>
          <a:prstGeom prst="rect">
            <a:avLst/>
          </a:prstGeom>
          <a:noFill/>
        </p:spPr>
        <p:txBody>
          <a:bodyPr wrap="square" rtlCol="0">
            <a:spAutoFit/>
          </a:bodyPr>
          <a:lstStyle/>
          <a:p>
            <a:r>
              <a:rPr kumimoji="1" lang="ja-JP" altLang="en-US" sz="3600" dirty="0"/>
              <a:t>コア・ストラテジー</a:t>
            </a:r>
            <a:endParaRPr kumimoji="1" lang="en-US" altLang="ja-JP" sz="3600" dirty="0"/>
          </a:p>
        </p:txBody>
      </p:sp>
      <p:pic>
        <p:nvPicPr>
          <p:cNvPr id="3" name="コンテンツ プレースホルダー 21">
            <a:extLst>
              <a:ext uri="{FF2B5EF4-FFF2-40B4-BE49-F238E27FC236}">
                <a16:creationId xmlns:a16="http://schemas.microsoft.com/office/drawing/2014/main" id="{4EE6EF0F-6DFA-A95D-BCCD-975B6EA9F8F9}"/>
              </a:ext>
            </a:extLst>
          </p:cNvPr>
          <p:cNvPicPr>
            <a:picLocks noChangeAspect="1"/>
          </p:cNvPicPr>
          <p:nvPr/>
        </p:nvPicPr>
        <p:blipFill rotWithShape="1">
          <a:blip r:embed="rId3" cstate="email"/>
          <a:srcRect/>
          <a:stretch/>
        </p:blipFill>
        <p:spPr>
          <a:xfrm>
            <a:off x="517999" y="1466539"/>
            <a:ext cx="1911350" cy="2517775"/>
          </a:xfrm>
          <a:prstGeom prst="rect">
            <a:avLst/>
          </a:prstGeom>
          <a:effectLst>
            <a:outerShdw blurRad="292100" dist="139700" dir="2700000" algn="tl" rotWithShape="0">
              <a:srgbClr val="333333">
                <a:alpha val="65000"/>
              </a:srgbClr>
            </a:outerShdw>
          </a:effectLst>
        </p:spPr>
      </p:pic>
      <p:pic>
        <p:nvPicPr>
          <p:cNvPr id="4" name="図 3">
            <a:extLst>
              <a:ext uri="{FF2B5EF4-FFF2-40B4-BE49-F238E27FC236}">
                <a16:creationId xmlns:a16="http://schemas.microsoft.com/office/drawing/2014/main" id="{BFBC6D92-E0C1-787C-21D7-B1DE4527BE9C}"/>
              </a:ext>
            </a:extLst>
          </p:cNvPr>
          <p:cNvPicPr>
            <a:picLocks noChangeAspect="1"/>
          </p:cNvPicPr>
          <p:nvPr/>
        </p:nvPicPr>
        <p:blipFill rotWithShape="1">
          <a:blip r:embed="rId4" cstate="email"/>
          <a:srcRect/>
          <a:stretch/>
        </p:blipFill>
        <p:spPr>
          <a:xfrm>
            <a:off x="2845274" y="1457014"/>
            <a:ext cx="1809750" cy="2519363"/>
          </a:xfrm>
          <a:prstGeom prst="rect">
            <a:avLst/>
          </a:prstGeom>
          <a:ln>
            <a:noFill/>
          </a:ln>
          <a:effectLst>
            <a:outerShdw blurRad="292100" dist="139700" dir="2700000" algn="tl" rotWithShape="0">
              <a:srgbClr val="333333">
                <a:alpha val="65000"/>
              </a:srgbClr>
            </a:outerShdw>
          </a:effectLst>
        </p:spPr>
      </p:pic>
      <p:sp>
        <p:nvSpPr>
          <p:cNvPr id="5" name="テキスト ボックス 27">
            <a:extLst>
              <a:ext uri="{FF2B5EF4-FFF2-40B4-BE49-F238E27FC236}">
                <a16:creationId xmlns:a16="http://schemas.microsoft.com/office/drawing/2014/main" id="{1EB3C0E0-97FF-470D-A8FF-9E3FEBCFF93E}"/>
              </a:ext>
            </a:extLst>
          </p:cNvPr>
          <p:cNvSpPr txBox="1">
            <a:spLocks noChangeArrowheads="1"/>
          </p:cNvSpPr>
          <p:nvPr/>
        </p:nvSpPr>
        <p:spPr bwMode="auto">
          <a:xfrm>
            <a:off x="517999" y="4385779"/>
            <a:ext cx="41830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defTabSz="912813">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defTabSz="912813">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eaLnBrk="1" hangingPunct="1">
              <a:lnSpc>
                <a:spcPct val="100000"/>
              </a:lnSpc>
              <a:spcBef>
                <a:spcPct val="0"/>
              </a:spcBef>
              <a:buFontTx/>
              <a:buNone/>
            </a:pPr>
            <a:r>
              <a:rPr lang="en-US" altLang="ja-JP" sz="1400" dirty="0" err="1">
                <a:solidFill>
                  <a:srgbClr val="000000"/>
                </a:solidFill>
              </a:rPr>
              <a:t>Huckshorn</a:t>
            </a:r>
            <a:r>
              <a:rPr lang="en-US" altLang="ja-JP" sz="1400" dirty="0">
                <a:solidFill>
                  <a:srgbClr val="000000"/>
                </a:solidFill>
              </a:rPr>
              <a:t> KA: Reducing Seclusion &amp; Restraint Use in Mental Health Settings, Core Strategies for Prevention. J Psychosocial Nursing 42: 22-33</a:t>
            </a:r>
          </a:p>
          <a:p>
            <a:pPr eaLnBrk="1" hangingPunct="1">
              <a:lnSpc>
                <a:spcPct val="100000"/>
              </a:lnSpc>
              <a:spcBef>
                <a:spcPct val="0"/>
              </a:spcBef>
              <a:buFontTx/>
              <a:buNone/>
            </a:pPr>
            <a:endParaRPr lang="en-US" altLang="ja-JP" sz="1400" dirty="0">
              <a:solidFill>
                <a:srgbClr val="000000"/>
              </a:solidFill>
            </a:endParaRPr>
          </a:p>
          <a:p>
            <a:pPr eaLnBrk="1" hangingPunct="1">
              <a:lnSpc>
                <a:spcPct val="100000"/>
              </a:lnSpc>
              <a:spcBef>
                <a:spcPct val="0"/>
              </a:spcBef>
              <a:buFontTx/>
              <a:buNone/>
            </a:pPr>
            <a:r>
              <a:rPr lang="en-US" altLang="ja-JP" sz="1400" dirty="0">
                <a:solidFill>
                  <a:srgbClr val="000000"/>
                </a:solidFill>
              </a:rPr>
              <a:t>【</a:t>
            </a:r>
            <a:r>
              <a:rPr lang="ja-JP" altLang="en-US" sz="1400" dirty="0">
                <a:solidFill>
                  <a:srgbClr val="000000"/>
                </a:solidFill>
              </a:rPr>
              <a:t>邦訳</a:t>
            </a:r>
            <a:r>
              <a:rPr lang="en-US" altLang="ja-JP" sz="1400" dirty="0">
                <a:solidFill>
                  <a:srgbClr val="000000"/>
                </a:solidFill>
              </a:rPr>
              <a:t>】</a:t>
            </a:r>
            <a:r>
              <a:rPr lang="ja-JP" altLang="en-US" sz="1400" dirty="0">
                <a:solidFill>
                  <a:srgbClr val="000000"/>
                </a:solidFill>
              </a:rPr>
              <a:t>吉浜文洋，杉山直也，野田寿恵　訳；精神保健領域における隔離・身体拘束最小化－使用防止のためのコア戦略－．精神科看護</a:t>
            </a:r>
            <a:r>
              <a:rPr lang="en-US" altLang="ja-JP" sz="1400" dirty="0">
                <a:solidFill>
                  <a:srgbClr val="000000"/>
                </a:solidFill>
              </a:rPr>
              <a:t>37</a:t>
            </a:r>
            <a:r>
              <a:rPr lang="ja-JP" altLang="en-US" sz="1400" dirty="0">
                <a:solidFill>
                  <a:srgbClr val="000000"/>
                </a:solidFill>
              </a:rPr>
              <a:t>，（</a:t>
            </a:r>
            <a:r>
              <a:rPr lang="en-US" altLang="ja-JP" sz="1400" dirty="0">
                <a:solidFill>
                  <a:srgbClr val="000000"/>
                </a:solidFill>
              </a:rPr>
              <a:t>6</a:t>
            </a:r>
            <a:r>
              <a:rPr lang="ja-JP" altLang="en-US" sz="1400" dirty="0">
                <a:solidFill>
                  <a:srgbClr val="000000"/>
                </a:solidFill>
              </a:rPr>
              <a:t>）</a:t>
            </a:r>
            <a:r>
              <a:rPr lang="en-US" altLang="ja-JP" sz="1400" dirty="0">
                <a:solidFill>
                  <a:srgbClr val="000000"/>
                </a:solidFill>
              </a:rPr>
              <a:t>52</a:t>
            </a:r>
            <a:r>
              <a:rPr lang="ja-JP" altLang="en-US" sz="1400" dirty="0">
                <a:solidFill>
                  <a:srgbClr val="000000"/>
                </a:solidFill>
              </a:rPr>
              <a:t>－</a:t>
            </a:r>
            <a:r>
              <a:rPr lang="en-US" altLang="ja-JP" sz="1400" dirty="0">
                <a:solidFill>
                  <a:srgbClr val="000000"/>
                </a:solidFill>
              </a:rPr>
              <a:t>56</a:t>
            </a:r>
            <a:r>
              <a:rPr lang="ja-JP" altLang="en-US" sz="1400" dirty="0">
                <a:solidFill>
                  <a:srgbClr val="000000"/>
                </a:solidFill>
              </a:rPr>
              <a:t>，（</a:t>
            </a:r>
            <a:r>
              <a:rPr lang="en-US" altLang="ja-JP" sz="1400" dirty="0">
                <a:solidFill>
                  <a:srgbClr val="000000"/>
                </a:solidFill>
              </a:rPr>
              <a:t>7</a:t>
            </a:r>
            <a:r>
              <a:rPr lang="ja-JP" altLang="en-US" sz="1400" dirty="0">
                <a:solidFill>
                  <a:srgbClr val="000000"/>
                </a:solidFill>
              </a:rPr>
              <a:t>）</a:t>
            </a:r>
            <a:r>
              <a:rPr lang="en-US" altLang="ja-JP" sz="1400" dirty="0">
                <a:solidFill>
                  <a:srgbClr val="000000"/>
                </a:solidFill>
              </a:rPr>
              <a:t>54</a:t>
            </a:r>
            <a:r>
              <a:rPr lang="ja-JP" altLang="en-US" sz="1400" dirty="0">
                <a:solidFill>
                  <a:srgbClr val="000000"/>
                </a:solidFill>
              </a:rPr>
              <a:t>－</a:t>
            </a:r>
            <a:r>
              <a:rPr lang="en-US" altLang="ja-JP" sz="1400" dirty="0">
                <a:solidFill>
                  <a:srgbClr val="000000"/>
                </a:solidFill>
              </a:rPr>
              <a:t>57</a:t>
            </a:r>
            <a:r>
              <a:rPr lang="ja-JP" altLang="en-US" sz="1400" dirty="0">
                <a:solidFill>
                  <a:srgbClr val="000000"/>
                </a:solidFill>
              </a:rPr>
              <a:t>，（</a:t>
            </a:r>
            <a:r>
              <a:rPr lang="en-US" altLang="ja-JP" sz="1400" dirty="0">
                <a:solidFill>
                  <a:srgbClr val="000000"/>
                </a:solidFill>
              </a:rPr>
              <a:t>8</a:t>
            </a:r>
            <a:r>
              <a:rPr lang="ja-JP" altLang="en-US" sz="1400" dirty="0">
                <a:solidFill>
                  <a:srgbClr val="000000"/>
                </a:solidFill>
              </a:rPr>
              <a:t>）</a:t>
            </a:r>
            <a:r>
              <a:rPr lang="en-US" altLang="ja-JP" sz="1400" dirty="0">
                <a:solidFill>
                  <a:srgbClr val="000000"/>
                </a:solidFill>
              </a:rPr>
              <a:t>49</a:t>
            </a:r>
            <a:r>
              <a:rPr lang="ja-JP" altLang="en-US" sz="1400" dirty="0">
                <a:solidFill>
                  <a:srgbClr val="000000"/>
                </a:solidFill>
              </a:rPr>
              <a:t>－</a:t>
            </a:r>
            <a:r>
              <a:rPr lang="en-US" altLang="ja-JP" sz="1400" dirty="0">
                <a:solidFill>
                  <a:srgbClr val="000000"/>
                </a:solidFill>
              </a:rPr>
              <a:t>53</a:t>
            </a:r>
            <a:r>
              <a:rPr lang="ja-JP" altLang="en-US" sz="1400" dirty="0">
                <a:solidFill>
                  <a:srgbClr val="000000"/>
                </a:solidFill>
              </a:rPr>
              <a:t>，（</a:t>
            </a:r>
            <a:r>
              <a:rPr lang="en-US" altLang="ja-JP" sz="1400" dirty="0">
                <a:solidFill>
                  <a:srgbClr val="000000"/>
                </a:solidFill>
              </a:rPr>
              <a:t>9</a:t>
            </a:r>
            <a:r>
              <a:rPr lang="ja-JP" altLang="en-US" sz="1400" dirty="0">
                <a:solidFill>
                  <a:srgbClr val="000000"/>
                </a:solidFill>
              </a:rPr>
              <a:t>）</a:t>
            </a:r>
            <a:r>
              <a:rPr lang="en-US" altLang="ja-JP" sz="1400" dirty="0">
                <a:solidFill>
                  <a:srgbClr val="000000"/>
                </a:solidFill>
              </a:rPr>
              <a:t>65</a:t>
            </a:r>
            <a:r>
              <a:rPr lang="ja-JP" altLang="en-US" sz="1400" dirty="0">
                <a:solidFill>
                  <a:srgbClr val="000000"/>
                </a:solidFill>
              </a:rPr>
              <a:t>－</a:t>
            </a:r>
            <a:r>
              <a:rPr lang="en-US" altLang="ja-JP" sz="1400" dirty="0">
                <a:solidFill>
                  <a:srgbClr val="000000"/>
                </a:solidFill>
              </a:rPr>
              <a:t>73</a:t>
            </a:r>
            <a:r>
              <a:rPr lang="ja-JP" altLang="en-US" sz="1400" dirty="0">
                <a:solidFill>
                  <a:srgbClr val="000000"/>
                </a:solidFill>
              </a:rPr>
              <a:t>，</a:t>
            </a:r>
            <a:r>
              <a:rPr lang="en-US" altLang="ja-JP" sz="1400" dirty="0">
                <a:solidFill>
                  <a:srgbClr val="000000"/>
                </a:solidFill>
              </a:rPr>
              <a:t>2010)</a:t>
            </a:r>
            <a:endParaRPr lang="ja-JP" altLang="en-US" sz="1400" dirty="0">
              <a:solidFill>
                <a:srgbClr val="000000"/>
              </a:solidFill>
            </a:endParaRPr>
          </a:p>
        </p:txBody>
      </p:sp>
      <p:graphicFrame>
        <p:nvGraphicFramePr>
          <p:cNvPr id="6" name="コンテンツ プレースホルダ 5">
            <a:extLst>
              <a:ext uri="{FF2B5EF4-FFF2-40B4-BE49-F238E27FC236}">
                <a16:creationId xmlns:a16="http://schemas.microsoft.com/office/drawing/2014/main" id="{24831568-9349-23D9-A559-D85579629979}"/>
              </a:ext>
            </a:extLst>
          </p:cNvPr>
          <p:cNvGraphicFramePr>
            <a:graphicFrameLocks/>
          </p:cNvGraphicFramePr>
          <p:nvPr>
            <p:extLst>
              <p:ext uri="{D42A27DB-BD31-4B8C-83A1-F6EECF244321}">
                <p14:modId xmlns:p14="http://schemas.microsoft.com/office/powerpoint/2010/main" val="3226878039"/>
              </p:ext>
            </p:extLst>
          </p:nvPr>
        </p:nvGraphicFramePr>
        <p:xfrm>
          <a:off x="5127852" y="1231038"/>
          <a:ext cx="6653329" cy="283121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7" name="コンテンツ プレースホルダ 5">
            <a:extLst>
              <a:ext uri="{FF2B5EF4-FFF2-40B4-BE49-F238E27FC236}">
                <a16:creationId xmlns:a16="http://schemas.microsoft.com/office/drawing/2014/main" id="{93C0123B-DFBA-CEAE-5C92-6085CD235D81}"/>
              </a:ext>
            </a:extLst>
          </p:cNvPr>
          <p:cNvGraphicFramePr>
            <a:graphicFrameLocks/>
          </p:cNvGraphicFramePr>
          <p:nvPr>
            <p:extLst>
              <p:ext uri="{D42A27DB-BD31-4B8C-83A1-F6EECF244321}">
                <p14:modId xmlns:p14="http://schemas.microsoft.com/office/powerpoint/2010/main" val="3043460515"/>
              </p:ext>
            </p:extLst>
          </p:nvPr>
        </p:nvGraphicFramePr>
        <p:xfrm>
          <a:off x="5127852" y="4193360"/>
          <a:ext cx="6653330" cy="243796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3" name="フレーム 12">
            <a:extLst>
              <a:ext uri="{FF2B5EF4-FFF2-40B4-BE49-F238E27FC236}">
                <a16:creationId xmlns:a16="http://schemas.microsoft.com/office/drawing/2014/main" id="{56C087AB-D2B0-441C-65AF-59762E6F10AB}"/>
              </a:ext>
            </a:extLst>
          </p:cNvPr>
          <p:cNvSpPr/>
          <p:nvPr/>
        </p:nvSpPr>
        <p:spPr>
          <a:xfrm>
            <a:off x="9619648" y="1216027"/>
            <a:ext cx="2241045" cy="1406144"/>
          </a:xfrm>
          <a:prstGeom prst="frame">
            <a:avLst>
              <a:gd name="adj1" fmla="val 5943"/>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8" name="フレーム 7">
            <a:extLst>
              <a:ext uri="{FF2B5EF4-FFF2-40B4-BE49-F238E27FC236}">
                <a16:creationId xmlns:a16="http://schemas.microsoft.com/office/drawing/2014/main" id="{9544BB63-EB8B-1B6D-8DB2-4FF946ABC129}"/>
              </a:ext>
            </a:extLst>
          </p:cNvPr>
          <p:cNvSpPr/>
          <p:nvPr/>
        </p:nvSpPr>
        <p:spPr>
          <a:xfrm>
            <a:off x="5044445" y="2672529"/>
            <a:ext cx="2241045" cy="1406144"/>
          </a:xfrm>
          <a:prstGeom prst="frame">
            <a:avLst>
              <a:gd name="adj1" fmla="val 5943"/>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Tree>
    <p:extLst>
      <p:ext uri="{BB962C8B-B14F-4D97-AF65-F5344CB8AC3E}">
        <p14:creationId xmlns:p14="http://schemas.microsoft.com/office/powerpoint/2010/main" val="76036426"/>
      </p:ext>
    </p:extLst>
  </p:cSld>
  <p:clrMapOvr>
    <a:masterClrMapping/>
  </p:clrMapOvr>
  <mc:AlternateContent xmlns:mc="http://schemas.openxmlformats.org/markup-compatibility/2006" xmlns:p14="http://schemas.microsoft.com/office/powerpoint/2010/main">
    <mc:Choice Requires="p14">
      <p:transition spd="slow" p14:dur="2000" advTm="21611"/>
    </mc:Choice>
    <mc:Fallback xmlns="">
      <p:transition spd="slow" advTm="21611"/>
    </mc:Fallback>
  </mc:AlternateContent>
  <p:extLst>
    <p:ext uri="{E180D4A7-C9FB-4DFB-919C-405C955672EB}">
      <p14:showEvtLst xmlns:p14="http://schemas.microsoft.com/office/powerpoint/2010/main">
        <p14:playEvt time="5" objId="9"/>
        <p14:stopEvt time="20894" objId="9"/>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57F984-C99D-CB92-E127-051D7B5C29CC}"/>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4E3AC94E-454F-D295-4A2B-3A2D6CF224C6}"/>
              </a:ext>
            </a:extLst>
          </p:cNvPr>
          <p:cNvSpPr txBox="1"/>
          <p:nvPr/>
        </p:nvSpPr>
        <p:spPr>
          <a:xfrm>
            <a:off x="1128961" y="2288404"/>
            <a:ext cx="10183820" cy="2882840"/>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治療環境はリカバリーモデルの原則と</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トラウマ・インフォームド・ケアシステムの特徴に基づいた方針、</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手順そして実践によって形作られていく。</a:t>
            </a:r>
            <a:endParaRPr kumimoji="1" lang="en-US" altLang="ja-JP" sz="2400" i="0" u="none" strike="noStrike" kern="1200" cap="none" spc="0" normalizeH="0" baseline="0" noProof="0" dirty="0">
              <a:ln>
                <a:noFill/>
              </a:ln>
              <a:effectLst/>
              <a:uLnTx/>
              <a:uFillTx/>
              <a:latin typeface="+mn-ea"/>
              <a:cs typeface="+mn-cs"/>
            </a:endParaRP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スタッフには，特に隔離・身体的拘束ハイリスクの</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患者（医療消費者</a:t>
            </a:r>
            <a:r>
              <a:rPr lang="ja-JP" altLang="en-US" sz="2400" dirty="0">
                <a:latin typeface="+mn-ea"/>
              </a:rPr>
              <a:t>）</a:t>
            </a:r>
            <a:r>
              <a:rPr kumimoji="1" lang="en-US" altLang="ja-JP" sz="2400" i="0" u="none" strike="noStrike" kern="1200" cap="none" spc="0" normalizeH="0" baseline="0" noProof="0" dirty="0">
                <a:ln>
                  <a:noFill/>
                </a:ln>
                <a:effectLst/>
                <a:uLnTx/>
                <a:uFillTx/>
                <a:latin typeface="+mn-ea"/>
                <a:cs typeface="+mn-cs"/>
              </a:rPr>
              <a:t> </a:t>
            </a:r>
            <a:r>
              <a:rPr kumimoji="1" lang="ja-JP" altLang="en-US" sz="2400" i="0" u="none" strike="noStrike" kern="1200" cap="none" spc="0" normalizeH="0" baseline="0" noProof="0" dirty="0">
                <a:ln>
                  <a:noFill/>
                </a:ln>
                <a:effectLst/>
                <a:uLnTx/>
                <a:uFillTx/>
                <a:latin typeface="+mn-ea"/>
                <a:cs typeface="+mn-cs"/>
              </a:rPr>
              <a:t>に対して、その実施を減少させる方法を</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組み入れた治療計画をたてる技能を身に付けるための研修や</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教育を受ける機会が与えられなければならない。</a:t>
            </a:r>
          </a:p>
        </p:txBody>
      </p:sp>
      <p:grpSp>
        <p:nvGrpSpPr>
          <p:cNvPr id="8" name="グループ化 7">
            <a:extLst>
              <a:ext uri="{FF2B5EF4-FFF2-40B4-BE49-F238E27FC236}">
                <a16:creationId xmlns:a16="http://schemas.microsoft.com/office/drawing/2014/main" id="{7D2F6305-BE48-81CD-C91D-E8C8C00A736D}"/>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F0DA79E8-D051-7322-01C3-30F40C5E757E}"/>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3041C735-02E8-DC2B-4E3D-1DDC1FA13803}"/>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30A5242-D988-B92C-C962-C007032EB003}"/>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6114314F-0958-6C45-8259-DE2950FCA996}"/>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2932DB44-1C2C-4ACC-5E7F-9B4F39BFBE34}"/>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C0646868-C64A-C9E6-067F-2408E4AA9B7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B02166A-7EDF-8133-A2ED-884A00536481}"/>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25EE3E77-93F1-9E1C-245A-80D952ADF089}"/>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BF04BD79-44B0-0550-B949-3E7832A66F73}"/>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5CB63A35-E19E-3D13-2239-BBBDAF5B10A1}"/>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F4A95D08-C6EF-F106-8839-70EA8FF52A9A}"/>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9C31476-BE9A-DC5D-7BDE-AAC700804231}"/>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02993553-C917-A608-F232-6C597A53295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A52A4F82-F96C-A944-517D-720DD66ED23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3227FCC-D259-6ABF-CA21-EC334E7226CC}"/>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9C14307-2BE0-871F-33A6-DA91D2C76D62}"/>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0F1BB194-4075-E8E8-A9F6-823478474C4D}"/>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991F3F0E-7819-AE75-17EB-0274E7446BF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A15BE362-FA06-9C7F-E902-9289AA2C95E3}"/>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59086F82-2142-8DCC-E260-28A7E1049CA7}"/>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7235419C-DD96-0FE8-BE09-CB1D361D597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CD8FDE59-8B93-8977-36A8-E7E4EDBA066E}"/>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3658F1FE-5425-3937-AE69-7EBB7B996F86}"/>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979EE45C-B61E-3CEC-002B-8A925F00E648}"/>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9993AAB-AA2B-75C9-43A2-46702B48CDBB}"/>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9D631467-D275-67C8-A35E-DC3AD2B952B5}"/>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1259961E-66F4-B7DF-B723-42DE0D294506}"/>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99264BF-C1FE-7E2D-30A9-1D07745B009E}"/>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24A044A8-4ACA-1734-4B03-5059C3C2B4DB}"/>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BD02764-EDFD-2300-FAF5-1A8F34D8060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509ABD3D-4D58-59FC-739A-26B728192FCF}"/>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A5DE03FC-D5EA-32CB-CC3D-21974DD45F5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2FC4D156-96F2-4DF2-1B4D-744DFD373283}"/>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ABFD49A3-51DF-843A-B897-025FA7208BE4}"/>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F6429992-27F3-3D61-36A6-63A15188D5C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4F25D33C-BFFA-83E3-2610-DC863EE1AF8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574311B4-CD4E-8E65-B57E-3602E24529A7}"/>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5960DBF6-7C67-E58D-7F6C-71FF73A209E4}"/>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コア・ストラテジー</a:t>
            </a:r>
          </a:p>
        </p:txBody>
      </p:sp>
      <p:sp>
        <p:nvSpPr>
          <p:cNvPr id="2" name="四角形: 角を丸くする 1">
            <a:extLst>
              <a:ext uri="{FF2B5EF4-FFF2-40B4-BE49-F238E27FC236}">
                <a16:creationId xmlns:a16="http://schemas.microsoft.com/office/drawing/2014/main" id="{354562B0-C7A3-F161-6CA8-F8BAABCC76D8}"/>
              </a:ext>
            </a:extLst>
          </p:cNvPr>
          <p:cNvSpPr/>
          <p:nvPr/>
        </p:nvSpPr>
        <p:spPr>
          <a:xfrm>
            <a:off x="1359336" y="1202500"/>
            <a:ext cx="1777010" cy="711428"/>
          </a:xfrm>
          <a:prstGeom prst="roundRect">
            <a:avLst/>
          </a:prstGeom>
          <a:solidFill>
            <a:schemeClr val="tx2">
              <a:lumMod val="25000"/>
              <a:lumOff val="75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C1213258-BB0F-2B56-A4C6-DC8EB286DD67}"/>
              </a:ext>
            </a:extLst>
          </p:cNvPr>
          <p:cNvSpPr txBox="1"/>
          <p:nvPr/>
        </p:nvSpPr>
        <p:spPr>
          <a:xfrm>
            <a:off x="1781428" y="1362734"/>
            <a:ext cx="1354918" cy="461665"/>
          </a:xfrm>
          <a:prstGeom prst="rect">
            <a:avLst/>
          </a:prstGeom>
          <a:noFill/>
        </p:spPr>
        <p:txBody>
          <a:bodyPr wrap="square" rtlCol="0">
            <a:spAutoFit/>
          </a:bodyPr>
          <a:lstStyle/>
          <a:p>
            <a:r>
              <a:rPr kumimoji="1" lang="ja-JP" altLang="en-US" sz="2400" dirty="0">
                <a:latin typeface="+mn-ea"/>
              </a:rPr>
              <a:t>方略</a:t>
            </a:r>
            <a:r>
              <a:rPr kumimoji="1" lang="en-US" altLang="ja-JP" sz="2400" dirty="0">
                <a:latin typeface="+mn-ea"/>
              </a:rPr>
              <a:t>3</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9BD94A0B-9BBE-6CE0-13C6-DEBAFA250B5A}"/>
              </a:ext>
            </a:extLst>
          </p:cNvPr>
          <p:cNvSpPr txBox="1"/>
          <p:nvPr/>
        </p:nvSpPr>
        <p:spPr>
          <a:xfrm>
            <a:off x="3219744" y="1279545"/>
            <a:ext cx="8749867" cy="584775"/>
          </a:xfrm>
          <a:prstGeom prst="rect">
            <a:avLst/>
          </a:prstGeom>
          <a:noFill/>
        </p:spPr>
        <p:txBody>
          <a:bodyPr wrap="square">
            <a:spAutoFit/>
          </a:bodyPr>
          <a:lstStyle/>
          <a:p>
            <a:r>
              <a:rPr lang="ja-JP" altLang="en-US" sz="3200" dirty="0"/>
              <a:t>スタッフのスキルアップ</a:t>
            </a:r>
          </a:p>
        </p:txBody>
      </p:sp>
      <p:cxnSp>
        <p:nvCxnSpPr>
          <p:cNvPr id="16" name="直線コネクタ 15">
            <a:extLst>
              <a:ext uri="{FF2B5EF4-FFF2-40B4-BE49-F238E27FC236}">
                <a16:creationId xmlns:a16="http://schemas.microsoft.com/office/drawing/2014/main" id="{719809C3-ECB7-1EFA-15EC-94D53E650D06}"/>
              </a:ext>
            </a:extLst>
          </p:cNvPr>
          <p:cNvCxnSpPr>
            <a:cxnSpLocks/>
          </p:cNvCxnSpPr>
          <p:nvPr/>
        </p:nvCxnSpPr>
        <p:spPr>
          <a:xfrm>
            <a:off x="3005187" y="1913515"/>
            <a:ext cx="5237665" cy="0"/>
          </a:xfrm>
          <a:prstGeom prst="line">
            <a:avLst/>
          </a:prstGeom>
          <a:ln>
            <a:solidFill>
              <a:schemeClr val="tx2">
                <a:lumMod val="50000"/>
                <a:lumOff val="5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974410495"/>
      </p:ext>
    </p:extLst>
  </p:cSld>
  <p:clrMapOvr>
    <a:masterClrMapping/>
  </p:clrMapOvr>
  <mc:AlternateContent xmlns:mc="http://schemas.openxmlformats.org/markup-compatibility/2006" xmlns:p14="http://schemas.microsoft.com/office/powerpoint/2010/main">
    <mc:Choice Requires="p14">
      <p:transition spd="slow" p14:dur="2000" advTm="24895"/>
    </mc:Choice>
    <mc:Fallback xmlns="">
      <p:transition spd="slow" advTm="24895"/>
    </mc:Fallback>
  </mc:AlternateContent>
  <p:extLst>
    <p:ext uri="{E180D4A7-C9FB-4DFB-919C-405C955672EB}">
      <p14:showEvtLst xmlns:p14="http://schemas.microsoft.com/office/powerpoint/2010/main">
        <p14:playEvt time="5" objId="12"/>
        <p14:stopEvt time="24106" objId="12"/>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08535-8E9B-E18B-A5CF-E2764027653F}"/>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8A48A19B-A2D3-412B-996E-C6CC369BDAE7}"/>
              </a:ext>
            </a:extLst>
          </p:cNvPr>
          <p:cNvSpPr txBox="1"/>
          <p:nvPr/>
        </p:nvSpPr>
        <p:spPr>
          <a:xfrm>
            <a:off x="1128961" y="2288404"/>
            <a:ext cx="10183820" cy="3252172"/>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隔離・身体的拘束の減少には多くのツールを必要とする。</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アセスメントツール、心的外傷体験歴、</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ディエスカレーションないし危機的状況に対するケアプランと契約、</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施設環境の工夫、すでに有効とされている日々の治療法と</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いったものが含まれる。</a:t>
            </a:r>
            <a:endParaRPr kumimoji="1" lang="en-US" altLang="ja-JP" sz="2400" i="0" u="none" strike="noStrike" kern="1200" cap="none" spc="0" normalizeH="0" baseline="0" noProof="0" dirty="0">
              <a:ln>
                <a:noFill/>
              </a:ln>
              <a:effectLst/>
              <a:uLnTx/>
              <a:uFillTx/>
              <a:latin typeface="+mn-ea"/>
              <a:cs typeface="+mn-cs"/>
            </a:endParaRP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どのツールも戦略も、個別の目的と目標を持っており、</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従って個人の状況に合わせて適切に用いられるものである。</a:t>
            </a:r>
          </a:p>
          <a:p>
            <a:pPr marL="342900" indent="-342900">
              <a:spcBef>
                <a:spcPts val="800"/>
              </a:spcBef>
              <a:buFont typeface="Arial" panose="020B0604020202020204" pitchFamily="34" charset="0"/>
              <a:buChar char="•"/>
              <a:defRPr/>
            </a:pPr>
            <a:endParaRPr kumimoji="1" lang="ja-JP" altLang="en-US" sz="2400" i="0" u="none" strike="noStrike" kern="1200" cap="none" spc="0" normalizeH="0" baseline="0" noProof="0" dirty="0">
              <a:ln>
                <a:noFill/>
              </a:ln>
              <a:effectLst/>
              <a:uLnTx/>
              <a:uFillTx/>
              <a:latin typeface="+mn-ea"/>
              <a:cs typeface="+mn-cs"/>
            </a:endParaRPr>
          </a:p>
        </p:txBody>
      </p:sp>
      <p:grpSp>
        <p:nvGrpSpPr>
          <p:cNvPr id="8" name="グループ化 7">
            <a:extLst>
              <a:ext uri="{FF2B5EF4-FFF2-40B4-BE49-F238E27FC236}">
                <a16:creationId xmlns:a16="http://schemas.microsoft.com/office/drawing/2014/main" id="{2CC6395D-0497-613B-5E25-195ED1F8BBE8}"/>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CCC17197-2452-944F-4080-5178D2326E40}"/>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A444DAC6-3878-928A-FC91-54671B9BB64F}"/>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986505EE-654E-99F8-804D-39DF5C33DF48}"/>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F158D36-8D96-3299-F5EA-78A668A80167}"/>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FB47B49A-25A7-8776-A737-7121191F8D3E}"/>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556CEF56-A101-EE40-C80C-685371D4A703}"/>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9E691415-47B8-3388-D6BF-FA31CABA039E}"/>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D6734F75-2A4B-35FB-8B26-73F733AD52DC}"/>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85217404-5029-0A07-90DE-6C451E191DB7}"/>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BAAA3D29-BCC6-F57F-C4DA-47BC05C712C9}"/>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CF868345-3A00-B382-EFE2-74EB47BC8700}"/>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2023EE60-A158-B6E4-0C82-E831B9C0090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13E61EC7-E8F6-8C7D-D5F3-14C229716080}"/>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77B758CA-F4C0-100A-F69E-E8ACB9A1A19B}"/>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DE4BEF4A-E1F9-3577-473A-9D2A8291D4C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0FA47BA-7813-31AB-735D-320CC5000877}"/>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794BB7FD-28B2-8294-7823-1BFF5B499F24}"/>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54053709-9151-85C3-0CC4-BFA4F319EE65}"/>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E40650E5-6BF8-2242-A857-8C4DCED1B8C5}"/>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DCB41066-EA68-A04C-7878-790EAB3EA9CB}"/>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44D27A60-1774-F080-E3CB-98E903C2CA6C}"/>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B97BBE71-57A0-0601-E0B9-0703E79E4DF4}"/>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D88CFE96-74E4-B2A8-CF7D-A46D9A23D9B8}"/>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E2CD6DE1-76FA-7C0C-A092-4D848078BB1C}"/>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9716AA3-3BF6-8F03-8785-33364D0F8B06}"/>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0E3F1659-8199-4CCD-6B59-1276F0C9C9DE}"/>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960E416F-CFC5-B98E-3571-D9B59E5244A3}"/>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F1986937-7B5A-8208-CD69-704E5393AD38}"/>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991D0D3C-D5C8-F4A5-EAD0-073FB60253F5}"/>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FA69B8C6-8047-2CBE-FC84-2E00881BD398}"/>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3CF4B810-BA39-5382-744C-AF718968B7C9}"/>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DBEA3182-AD01-1178-FFF9-4EC02909C86F}"/>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758DD442-3CEA-E703-F614-800B90CC65C8}"/>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D134708A-4671-1A5A-F269-DD433300E52E}"/>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548739A3-2999-83DE-111E-DAE3E705617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39294657-40C9-3DF7-246A-1866E42FEE3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A3EA7936-5F62-6142-F25B-11CF89FA4944}"/>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D014677E-8A84-3B49-8731-B1D2A1AA1C63}"/>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コア・ストラテジー</a:t>
            </a:r>
          </a:p>
        </p:txBody>
      </p:sp>
      <p:sp>
        <p:nvSpPr>
          <p:cNvPr id="2" name="四角形: 角を丸くする 1">
            <a:extLst>
              <a:ext uri="{FF2B5EF4-FFF2-40B4-BE49-F238E27FC236}">
                <a16:creationId xmlns:a16="http://schemas.microsoft.com/office/drawing/2014/main" id="{CD09832D-2992-D291-D4E8-7524ADA2D992}"/>
              </a:ext>
            </a:extLst>
          </p:cNvPr>
          <p:cNvSpPr/>
          <p:nvPr/>
        </p:nvSpPr>
        <p:spPr>
          <a:xfrm>
            <a:off x="1359336" y="1202500"/>
            <a:ext cx="1777010" cy="711428"/>
          </a:xfrm>
          <a:prstGeom prst="roundRect">
            <a:avLst/>
          </a:prstGeom>
          <a:solidFill>
            <a:schemeClr val="accent5">
              <a:lumMod val="20000"/>
              <a:lumOff val="80000"/>
            </a:schemeClr>
          </a:solidFill>
          <a:ln>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885777E2-EAC9-5845-BAB6-615DD524C640}"/>
              </a:ext>
            </a:extLst>
          </p:cNvPr>
          <p:cNvSpPr txBox="1"/>
          <p:nvPr/>
        </p:nvSpPr>
        <p:spPr>
          <a:xfrm>
            <a:off x="1781428" y="1362734"/>
            <a:ext cx="1354918" cy="461665"/>
          </a:xfrm>
          <a:prstGeom prst="rect">
            <a:avLst/>
          </a:prstGeom>
          <a:noFill/>
        </p:spPr>
        <p:txBody>
          <a:bodyPr wrap="square" rtlCol="0">
            <a:spAutoFit/>
          </a:bodyPr>
          <a:lstStyle/>
          <a:p>
            <a:r>
              <a:rPr kumimoji="1" lang="ja-JP" altLang="en-US" sz="2400" dirty="0">
                <a:latin typeface="+mn-ea"/>
              </a:rPr>
              <a:t>方略</a:t>
            </a:r>
            <a:r>
              <a:rPr kumimoji="1" lang="en-US" altLang="ja-JP" sz="2400" dirty="0">
                <a:latin typeface="+mn-ea"/>
              </a:rPr>
              <a:t>4</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CF064C43-6864-6A5A-FB47-86F571898EBC}"/>
              </a:ext>
            </a:extLst>
          </p:cNvPr>
          <p:cNvSpPr txBox="1"/>
          <p:nvPr/>
        </p:nvSpPr>
        <p:spPr>
          <a:xfrm>
            <a:off x="3219744" y="1279545"/>
            <a:ext cx="8749867" cy="584775"/>
          </a:xfrm>
          <a:prstGeom prst="rect">
            <a:avLst/>
          </a:prstGeom>
          <a:noFill/>
        </p:spPr>
        <p:txBody>
          <a:bodyPr wrap="square">
            <a:spAutoFit/>
          </a:bodyPr>
          <a:lstStyle/>
          <a:p>
            <a:r>
              <a:rPr lang="ja-JP" altLang="en-US" sz="3200" dirty="0"/>
              <a:t>隔離・身体的拘束使用防止ツールの利用</a:t>
            </a:r>
          </a:p>
        </p:txBody>
      </p:sp>
      <p:cxnSp>
        <p:nvCxnSpPr>
          <p:cNvPr id="16" name="直線コネクタ 15">
            <a:extLst>
              <a:ext uri="{FF2B5EF4-FFF2-40B4-BE49-F238E27FC236}">
                <a16:creationId xmlns:a16="http://schemas.microsoft.com/office/drawing/2014/main" id="{C5509ABB-FE4B-693B-5AD5-99A1A77C2F9B}"/>
              </a:ext>
            </a:extLst>
          </p:cNvPr>
          <p:cNvCxnSpPr>
            <a:cxnSpLocks/>
          </p:cNvCxnSpPr>
          <p:nvPr/>
        </p:nvCxnSpPr>
        <p:spPr>
          <a:xfrm>
            <a:off x="3005187" y="1913515"/>
            <a:ext cx="8020622" cy="0"/>
          </a:xfrm>
          <a:prstGeom prst="line">
            <a:avLst/>
          </a:prstGeom>
          <a:ln>
            <a:solidFill>
              <a:schemeClr val="accent5">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033936253"/>
      </p:ext>
    </p:extLst>
  </p:cSld>
  <p:clrMapOvr>
    <a:masterClrMapping/>
  </p:clrMapOvr>
  <mc:AlternateContent xmlns:mc="http://schemas.openxmlformats.org/markup-compatibility/2006" xmlns:p14="http://schemas.microsoft.com/office/powerpoint/2010/main">
    <mc:Choice Requires="p14">
      <p:transition spd="slow" p14:dur="2000" advTm="20810"/>
    </mc:Choice>
    <mc:Fallback xmlns="">
      <p:transition spd="slow" advTm="20810"/>
    </mc:Fallback>
  </mc:AlternateContent>
  <p:extLst>
    <p:ext uri="{E180D4A7-C9FB-4DFB-919C-405C955672EB}">
      <p14:showEvtLst xmlns:p14="http://schemas.microsoft.com/office/powerpoint/2010/main">
        <p14:playEvt time="6" objId="12"/>
        <p14:stopEvt time="20138" objId="12"/>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B56A4-0404-CFFE-AA4A-2C788BED7C7B}"/>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2BAB458E-E982-C8A9-28EE-5DCB00F4D41A}"/>
              </a:ext>
            </a:extLst>
          </p:cNvPr>
          <p:cNvSpPr txBox="1"/>
          <p:nvPr/>
        </p:nvSpPr>
        <p:spPr>
          <a:xfrm>
            <a:off x="1212822" y="1782594"/>
            <a:ext cx="10183820" cy="3929281"/>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代替方法と法の主旨としての非代替性について学習した。</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どの様な対象場面であっても、非代替性が求められる。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採り得る代替方法は場面や具体的理由によって異なる。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場面に応じて方針の見直しや、</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ディエスカレーション、環境整備などを考慮する。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閉塞感といった患者心理も加味して、</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より非制限的な方法の可能性を探ることが重要。</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代替方法はスタッフの学ぶべきスキルとして、</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組織におけるツールとして、位置づけられる。</a:t>
            </a:r>
          </a:p>
        </p:txBody>
      </p:sp>
      <p:sp>
        <p:nvSpPr>
          <p:cNvPr id="2" name="テキスト ボックス 1">
            <a:extLst>
              <a:ext uri="{FF2B5EF4-FFF2-40B4-BE49-F238E27FC236}">
                <a16:creationId xmlns:a16="http://schemas.microsoft.com/office/drawing/2014/main" id="{DFFB0DA6-C794-9645-E7F6-C4C862333C3A}"/>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まとめ</a:t>
            </a:r>
          </a:p>
        </p:txBody>
      </p:sp>
      <p:grpSp>
        <p:nvGrpSpPr>
          <p:cNvPr id="8" name="グループ化 7">
            <a:extLst>
              <a:ext uri="{FF2B5EF4-FFF2-40B4-BE49-F238E27FC236}">
                <a16:creationId xmlns:a16="http://schemas.microsoft.com/office/drawing/2014/main" id="{82E41BD0-8526-3014-CA84-EC37A9F58AF1}"/>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378C7F76-6B10-477B-7BAB-B93BE1904C67}"/>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9A0E4E75-51C9-C2CB-8F6B-29A8D2A153EB}"/>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EDEB93A-CA9B-8CBA-B036-337BF98160A4}"/>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EE394D84-EE63-4AE5-95B9-E215C6DD8179}"/>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9CF4E5B4-9195-F92C-51F8-E3E8E13AE04D}"/>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9FC1CD76-4EFB-9322-8DE3-B8FE79F82259}"/>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E3B3513-A67F-EAA7-C140-DB5D88B6EDEE}"/>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E0D9D2F0-493E-34E6-D0C3-D0D08815A321}"/>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5DFCDBC7-2434-736B-9E82-23DF92A7709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4B6CDF5-2D9C-64EC-7C40-A4EAC12AA5F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83EAD4B6-9628-EC0A-4632-769AF2CC7E89}"/>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744162F9-5F5C-7414-CECB-F090160DF9FB}"/>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37F1A27-9D55-D781-9768-F22612032BF0}"/>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ECC50ECB-4ECE-AF91-EF09-76AA21FD3E39}"/>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FDCE0AD9-4E12-81BE-5FC2-9F3878EF6CA6}"/>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74531B3D-AF47-E249-F61A-C42DBA271A1D}"/>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64482957-7D1A-AB7E-F68C-893035966662}"/>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488E64B-B4A3-83EC-56A2-16376455F3AE}"/>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6C4AA709-85C9-9872-4491-83BA5E64D234}"/>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57718920-6F6E-0297-FF04-004392EAF7FD}"/>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6BABA2FA-D16D-D98A-4932-02270A3E9E73}"/>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54FA1A5A-2F31-6AA0-DEF1-B0EAE34B7B07}"/>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DE5E263B-80CA-5C98-44B3-F85895897C14}"/>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9B2C2B84-02B4-B263-094D-66AC8CA37973}"/>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51097428-F221-DEA9-1A7B-597DF3FD1ADC}"/>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822138BF-8106-988D-164A-C13D87DC9D35}"/>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EE23EFEA-0DB6-1FAC-AD15-729BCB0ADD44}"/>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032F07D3-E555-A3D2-13E3-D4344764C1EF}"/>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0522AA25-8F6C-448E-4D8D-C86C2074E5D1}"/>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C81AB42-611F-4EEA-023C-85E05021B51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56D654FD-B96C-50A6-04D7-7DF00924B847}"/>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81207A5C-EDA8-8222-EA30-6BF80CD9E9E3}"/>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6C0372D9-26AB-A414-D941-2BC9B22F679E}"/>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D03ABB65-2C0D-720C-A522-55B798A1CDFB}"/>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1B608BF3-F830-DFF2-E8AA-D5C2B2974310}"/>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EF56FB3B-B9EE-B39D-6A06-4A96B741FDD2}"/>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D92678B5-BCF0-F44C-A5CD-1DAF5E9A096A}"/>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472920584"/>
      </p:ext>
    </p:extLst>
  </p:cSld>
  <p:clrMapOvr>
    <a:masterClrMapping/>
  </p:clrMapOvr>
  <mc:AlternateContent xmlns:mc="http://schemas.openxmlformats.org/markup-compatibility/2006" xmlns:p14="http://schemas.microsoft.com/office/powerpoint/2010/main">
    <mc:Choice Requires="p14">
      <p:transition spd="slow" p14:dur="2000" advTm="48633"/>
    </mc:Choice>
    <mc:Fallback xmlns="">
      <p:transition spd="slow" advTm="48633"/>
    </mc:Fallback>
  </mc:AlternateContent>
  <p:extLst>
    <p:ext uri="{E180D4A7-C9FB-4DFB-919C-405C955672EB}">
      <p14:showEvtLst xmlns:p14="http://schemas.microsoft.com/office/powerpoint/2010/main">
        <p14:playEvt time="5" objId="9"/>
        <p14:stopEvt time="48035" objId="9"/>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7CFAF-E25E-3179-0F8B-08E3C9835CD7}"/>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2183D820-C0FF-C8CA-B031-328910885CE5}"/>
              </a:ext>
            </a:extLst>
          </p:cNvPr>
          <p:cNvSpPr txBox="1"/>
          <p:nvPr/>
        </p:nvSpPr>
        <p:spPr>
          <a:xfrm>
            <a:off x="1004090" y="1824551"/>
            <a:ext cx="2043910" cy="461665"/>
          </a:xfrm>
          <a:prstGeom prst="rect">
            <a:avLst/>
          </a:prstGeom>
          <a:noFill/>
        </p:spPr>
        <p:txBody>
          <a:bodyPr wrap="square" rtlCol="0">
            <a:spAutoFit/>
          </a:bodyPr>
          <a:lstStyle/>
          <a:p>
            <a:pPr>
              <a:spcBef>
                <a:spcPts val="1500"/>
              </a:spcBef>
              <a:defRPr/>
            </a:pPr>
            <a:r>
              <a:rPr kumimoji="1" lang="ja-JP" altLang="en-US" sz="2400" i="0" u="none" strike="noStrike" kern="1200" cap="none" spc="0" normalizeH="0" baseline="0" noProof="0" dirty="0">
                <a:ln>
                  <a:noFill/>
                </a:ln>
                <a:effectLst/>
                <a:uLnTx/>
                <a:uFillTx/>
                <a:latin typeface="+mn-ea"/>
                <a:cs typeface="+mn-cs"/>
              </a:rPr>
              <a:t>告示第</a:t>
            </a:r>
            <a:r>
              <a:rPr kumimoji="1" lang="en-US" altLang="ja-JP" sz="2400" i="0" u="none" strike="noStrike" kern="1200" cap="none" spc="0" normalizeH="0" baseline="0" noProof="0" dirty="0">
                <a:ln>
                  <a:noFill/>
                </a:ln>
                <a:effectLst/>
                <a:uLnTx/>
                <a:uFillTx/>
                <a:latin typeface="+mn-ea"/>
                <a:cs typeface="+mn-cs"/>
              </a:rPr>
              <a:t>130</a:t>
            </a:r>
            <a:r>
              <a:rPr kumimoji="1" lang="ja-JP" altLang="en-US" sz="2400" i="0" u="none" strike="noStrike" kern="1200" cap="none" spc="0" normalizeH="0" baseline="0" noProof="0" dirty="0">
                <a:ln>
                  <a:noFill/>
                </a:ln>
                <a:effectLst/>
                <a:uLnTx/>
                <a:uFillTx/>
                <a:latin typeface="+mn-ea"/>
                <a:cs typeface="+mn-cs"/>
              </a:rPr>
              <a:t>号</a:t>
            </a:r>
          </a:p>
        </p:txBody>
      </p:sp>
      <p:sp>
        <p:nvSpPr>
          <p:cNvPr id="2" name="テキスト ボックス 1">
            <a:extLst>
              <a:ext uri="{FF2B5EF4-FFF2-40B4-BE49-F238E27FC236}">
                <a16:creationId xmlns:a16="http://schemas.microsoft.com/office/drawing/2014/main" id="{3A0F8B88-0468-808F-48D0-E8C67378D5E6}"/>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代替方法（非代替性）の法的根拠</a:t>
            </a:r>
          </a:p>
        </p:txBody>
      </p:sp>
      <p:grpSp>
        <p:nvGrpSpPr>
          <p:cNvPr id="8" name="グループ化 7">
            <a:extLst>
              <a:ext uri="{FF2B5EF4-FFF2-40B4-BE49-F238E27FC236}">
                <a16:creationId xmlns:a16="http://schemas.microsoft.com/office/drawing/2014/main" id="{1D8938BD-D70A-4733-B284-EBC33EC78714}"/>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B2692820-7096-A13B-A02B-8D055CB98141}"/>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656EC3B4-6FF4-2973-6D11-F965BDB4D70E}"/>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4BA6ACF6-252C-323D-AB44-37C33BCA3136}"/>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32B6E04B-CE89-E069-D8BA-2AD80F089C19}"/>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5053268A-E44E-456D-1008-3760A334D513}"/>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0AA25A80-E89C-4C4D-C5E8-46CBCBC4741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4F44B60-F450-3B9F-3750-EFD1E22A5EC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9607178E-666D-6A00-8785-A1B05339B735}"/>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8EA903C2-5D05-D60C-1261-445CAA70E77C}"/>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001D629E-E778-49D0-140F-A224EB39240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2357E869-D123-885B-9EC0-4EAFF7743F40}"/>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9FF0DCF-C2FE-58E7-9085-F17252CCBC0C}"/>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274CC34E-A851-915A-2864-AE2A476D2F5B}"/>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9A420593-42A5-4C05-C39E-6711DDE9D0A6}"/>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024CD1CC-8C12-C73F-D6D5-4DF85E748992}"/>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187B3488-C775-6E5F-3A73-463CC34EF35C}"/>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509C6605-D01D-2DB8-78EF-5E903137F317}"/>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75991B4F-3C4F-0DA8-640D-97C34FF8FC60}"/>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3D16E6B7-4F94-E191-7AFB-2CF994589002}"/>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1C349F16-7761-9F13-D7AD-B7D2D3A78871}"/>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13F97788-7326-63EC-48AA-F4D1CA42D036}"/>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2EB29DA5-094F-590B-4FC5-4C3B57F5F2E4}"/>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CC4DC53D-507F-FF07-AD04-C986A8C251FC}"/>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80B41914-8A7E-6E76-21B9-6CAE37957D3A}"/>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1AE0CE4F-BEA1-153D-1B90-4D529804A2FB}"/>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D9DC0C65-6D54-A951-3025-13AB9F78C573}"/>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2DD599D9-3E21-4797-28AB-D3925796A973}"/>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CC7A0650-F40C-1B00-1B8E-787DFA4C1C45}"/>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AF4E8C09-6614-5754-8EC1-AAF8BA28A229}"/>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7E1F959-3C1B-690B-DB67-55DFF938EEF1}"/>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01E60D36-F5BF-611C-D637-29B3F56151B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9D481BA2-DF28-7D6B-8D2F-87471C5FB4E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85E4D247-3626-84C3-C053-3020694DD84C}"/>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49FCF929-4A95-BBD7-0399-8E653136E27E}"/>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0EA32D32-D1BB-8F3D-00B2-748FB5F6B287}"/>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4C84FB69-599D-FFD0-A3B5-5237C588081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507FAD00-BFF3-4A99-3FC0-30E703F9A071}"/>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C026E641-A9A3-B431-63A5-B49442FF52BD}"/>
              </a:ext>
            </a:extLst>
          </p:cNvPr>
          <p:cNvSpPr txBox="1"/>
          <p:nvPr/>
        </p:nvSpPr>
        <p:spPr>
          <a:xfrm>
            <a:off x="1007165" y="2293058"/>
            <a:ext cx="10180745" cy="707886"/>
          </a:xfrm>
          <a:prstGeom prst="rect">
            <a:avLst/>
          </a:prstGeom>
          <a:noFill/>
        </p:spPr>
        <p:txBody>
          <a:bodyPr wrap="square" rtlCol="0">
            <a:spAutoFit/>
          </a:bodyPr>
          <a:lstStyle/>
          <a:p>
            <a:pPr>
              <a:spcBef>
                <a:spcPts val="1500"/>
              </a:spcBef>
              <a:defRPr/>
            </a:pPr>
            <a:r>
              <a:rPr kumimoji="1" lang="ja-JP" altLang="en-US" sz="2000" i="0" u="none" strike="noStrike" kern="1200" cap="none" spc="0" normalizeH="0" baseline="0" noProof="0" dirty="0">
                <a:ln>
                  <a:noFill/>
                </a:ln>
                <a:effectLst/>
                <a:uLnTx/>
                <a:uFillTx/>
                <a:latin typeface="+mn-ea"/>
                <a:cs typeface="+mn-cs"/>
              </a:rPr>
              <a:t>精神保健及び精神障害者福祉に関する法律第三十七条第一項の規定に基づき</a:t>
            </a:r>
            <a:br>
              <a:rPr kumimoji="1" lang="ja-JP" altLang="en-US"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厚生労働大臣が定める基準</a:t>
            </a:r>
            <a:r>
              <a:rPr kumimoji="1" lang="en-US" altLang="ja-JP" sz="2000" i="0" u="none" strike="noStrike" kern="1200" cap="none" spc="0" normalizeH="0" baseline="0" noProof="0" dirty="0">
                <a:ln>
                  <a:noFill/>
                </a:ln>
                <a:effectLst/>
                <a:uLnTx/>
                <a:uFillTx/>
                <a:latin typeface="+mn-ea"/>
                <a:cs typeface="+mn-cs"/>
              </a:rPr>
              <a:t>(</a:t>
            </a:r>
            <a:r>
              <a:rPr kumimoji="1" lang="ja-JP" altLang="en-US" sz="2000" i="0" u="none" strike="noStrike" kern="1200" cap="none" spc="0" normalizeH="0" baseline="0" noProof="0" dirty="0">
                <a:ln>
                  <a:noFill/>
                </a:ln>
                <a:effectLst/>
                <a:uLnTx/>
                <a:uFillTx/>
                <a:latin typeface="+mn-ea"/>
                <a:cs typeface="+mn-cs"/>
              </a:rPr>
              <a:t>昭和</a:t>
            </a:r>
            <a:r>
              <a:rPr kumimoji="1" lang="en-US" altLang="ja-JP" sz="2000" i="0" u="none" strike="noStrike" kern="1200" cap="none" spc="0" normalizeH="0" baseline="0" noProof="0" dirty="0">
                <a:ln>
                  <a:noFill/>
                </a:ln>
                <a:effectLst/>
                <a:uLnTx/>
                <a:uFillTx/>
                <a:latin typeface="+mn-ea"/>
                <a:cs typeface="+mn-cs"/>
              </a:rPr>
              <a:t>63</a:t>
            </a:r>
            <a:r>
              <a:rPr kumimoji="1" lang="ja-JP" altLang="en-US" sz="2000" i="0" u="none" strike="noStrike" kern="1200" cap="none" spc="0" normalizeH="0" baseline="0" noProof="0" dirty="0">
                <a:ln>
                  <a:noFill/>
                </a:ln>
                <a:effectLst/>
                <a:uLnTx/>
                <a:uFillTx/>
                <a:latin typeface="+mn-ea"/>
                <a:cs typeface="+mn-cs"/>
              </a:rPr>
              <a:t>年</a:t>
            </a:r>
            <a:r>
              <a:rPr kumimoji="1" lang="en-US" altLang="ja-JP" sz="2000" i="0" u="none" strike="noStrike" kern="1200" cap="none" spc="0" normalizeH="0" baseline="0" noProof="0" dirty="0">
                <a:ln>
                  <a:noFill/>
                </a:ln>
                <a:effectLst/>
                <a:uLnTx/>
                <a:uFillTx/>
                <a:latin typeface="+mn-ea"/>
                <a:cs typeface="+mn-cs"/>
              </a:rPr>
              <a:t>4</a:t>
            </a:r>
            <a:r>
              <a:rPr kumimoji="1" lang="ja-JP" altLang="en-US" sz="2000" i="0" u="none" strike="noStrike" kern="1200" cap="none" spc="0" normalizeH="0" baseline="0" noProof="0" dirty="0">
                <a:ln>
                  <a:noFill/>
                </a:ln>
                <a:effectLst/>
                <a:uLnTx/>
                <a:uFillTx/>
                <a:latin typeface="+mn-ea"/>
                <a:cs typeface="+mn-cs"/>
              </a:rPr>
              <a:t>月</a:t>
            </a:r>
            <a:r>
              <a:rPr kumimoji="1" lang="en-US" altLang="ja-JP" sz="2000" i="0" u="none" strike="noStrike" kern="1200" cap="none" spc="0" normalizeH="0" baseline="0" noProof="0" dirty="0">
                <a:ln>
                  <a:noFill/>
                </a:ln>
                <a:effectLst/>
                <a:uLnTx/>
                <a:uFillTx/>
                <a:latin typeface="+mn-ea"/>
                <a:cs typeface="+mn-cs"/>
              </a:rPr>
              <a:t>8</a:t>
            </a:r>
            <a:r>
              <a:rPr kumimoji="1" lang="ja-JP" altLang="en-US" sz="2000" i="0" u="none" strike="noStrike" kern="1200" cap="none" spc="0" normalizeH="0" baseline="0" noProof="0" dirty="0">
                <a:ln>
                  <a:noFill/>
                </a:ln>
                <a:effectLst/>
                <a:uLnTx/>
                <a:uFillTx/>
                <a:latin typeface="+mn-ea"/>
                <a:cs typeface="+mn-cs"/>
              </a:rPr>
              <a:t>日</a:t>
            </a:r>
            <a:r>
              <a:rPr kumimoji="1" lang="en-US" altLang="ja-JP" sz="2000" i="0" u="none" strike="noStrike" kern="1200" cap="none" spc="0" normalizeH="0" baseline="0" noProof="0" dirty="0">
                <a:ln>
                  <a:noFill/>
                </a:ln>
                <a:effectLst/>
                <a:uLnTx/>
                <a:uFillTx/>
                <a:latin typeface="+mn-ea"/>
                <a:cs typeface="+mn-cs"/>
              </a:rPr>
              <a:t>)</a:t>
            </a:r>
          </a:p>
        </p:txBody>
      </p:sp>
      <p:graphicFrame>
        <p:nvGraphicFramePr>
          <p:cNvPr id="12" name="表 11">
            <a:extLst>
              <a:ext uri="{FF2B5EF4-FFF2-40B4-BE49-F238E27FC236}">
                <a16:creationId xmlns:a16="http://schemas.microsoft.com/office/drawing/2014/main" id="{2C93BCBC-8AD9-C5DC-906B-6AE70449991E}"/>
              </a:ext>
            </a:extLst>
          </p:cNvPr>
          <p:cNvGraphicFramePr>
            <a:graphicFrameLocks noGrp="1"/>
          </p:cNvGraphicFramePr>
          <p:nvPr>
            <p:extLst>
              <p:ext uri="{D42A27DB-BD31-4B8C-83A1-F6EECF244321}">
                <p14:modId xmlns:p14="http://schemas.microsoft.com/office/powerpoint/2010/main" val="2352178732"/>
              </p:ext>
            </p:extLst>
          </p:nvPr>
        </p:nvGraphicFramePr>
        <p:xfrm>
          <a:off x="923240" y="3192113"/>
          <a:ext cx="10327105" cy="3441973"/>
        </p:xfrm>
        <a:graphic>
          <a:graphicData uri="http://schemas.openxmlformats.org/drawingml/2006/table">
            <a:tbl>
              <a:tblPr firstRow="1" bandRow="1">
                <a:tableStyleId>{93296810-A885-4BE3-A3E7-6D5BEEA58F35}</a:tableStyleId>
              </a:tblPr>
              <a:tblGrid>
                <a:gridCol w="3051049">
                  <a:extLst>
                    <a:ext uri="{9D8B030D-6E8A-4147-A177-3AD203B41FA5}">
                      <a16:colId xmlns:a16="http://schemas.microsoft.com/office/drawing/2014/main" val="1711001935"/>
                    </a:ext>
                  </a:extLst>
                </a:gridCol>
                <a:gridCol w="3689794">
                  <a:extLst>
                    <a:ext uri="{9D8B030D-6E8A-4147-A177-3AD203B41FA5}">
                      <a16:colId xmlns:a16="http://schemas.microsoft.com/office/drawing/2014/main" val="3144451891"/>
                    </a:ext>
                  </a:extLst>
                </a:gridCol>
                <a:gridCol w="3586262">
                  <a:extLst>
                    <a:ext uri="{9D8B030D-6E8A-4147-A177-3AD203B41FA5}">
                      <a16:colId xmlns:a16="http://schemas.microsoft.com/office/drawing/2014/main" val="1395193461"/>
                    </a:ext>
                  </a:extLst>
                </a:gridCol>
              </a:tblGrid>
              <a:tr h="562273">
                <a:tc>
                  <a:txBody>
                    <a:bodyPr/>
                    <a:lstStyle/>
                    <a:p>
                      <a:pPr algn="ctr"/>
                      <a:r>
                        <a:rPr kumimoji="1" lang="ja-JP" altLang="en-US" sz="2200" b="0" dirty="0">
                          <a:solidFill>
                            <a:schemeClr val="bg1"/>
                          </a:solidFill>
                        </a:rPr>
                        <a:t>項目</a:t>
                      </a:r>
                      <a:endParaRPr kumimoji="1" lang="ja-JP" altLang="en-US" sz="2200" b="0" dirty="0">
                        <a:solidFill>
                          <a:schemeClr val="bg1"/>
                        </a:solidFill>
                        <a:latin typeface="+mj-ea"/>
                        <a:ea typeface="+mj-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200" b="0" dirty="0">
                          <a:solidFill>
                            <a:schemeClr val="bg1"/>
                          </a:solidFill>
                        </a:rPr>
                        <a:t>第三　隔離</a:t>
                      </a:r>
                      <a:endParaRPr lang="en-US" altLang="ja-JP" sz="2200" b="0" dirty="0">
                        <a:solidFill>
                          <a:schemeClr val="bg1"/>
                        </a:solidFill>
                        <a:latin typeface="+mj-ea"/>
                        <a:ea typeface="+mj-ea"/>
                      </a:endParaRPr>
                    </a:p>
                  </a:txBody>
                  <a:tcPr anchor="ctr"/>
                </a:tc>
                <a:tc>
                  <a:txBody>
                    <a:bodyPr/>
                    <a:lstStyle/>
                    <a:p>
                      <a:pPr algn="ctr"/>
                      <a:r>
                        <a:rPr kumimoji="1" lang="ja-JP" altLang="en-US" sz="2200" b="0" dirty="0">
                          <a:solidFill>
                            <a:schemeClr val="bg1"/>
                          </a:solidFill>
                        </a:rPr>
                        <a:t>第四　身体的拘束</a:t>
                      </a:r>
                      <a:endParaRPr kumimoji="1" lang="ja-JP" altLang="en-US" sz="2200" b="0" dirty="0">
                        <a:solidFill>
                          <a:schemeClr val="bg1"/>
                        </a:solidFill>
                        <a:latin typeface="+mj-ea"/>
                        <a:ea typeface="+mj-ea"/>
                      </a:endParaRPr>
                    </a:p>
                  </a:txBody>
                  <a:tcPr anchor="ctr"/>
                </a:tc>
                <a:extLst>
                  <a:ext uri="{0D108BD9-81ED-4DB2-BD59-A6C34878D82A}">
                    <a16:rowId xmlns:a16="http://schemas.microsoft.com/office/drawing/2014/main" val="2422319004"/>
                  </a:ext>
                </a:extLst>
              </a:tr>
              <a:tr h="16187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一　基本的な考え方</a:t>
                      </a:r>
                      <a:endParaRPr lang="ja-JP" altLang="en-US" sz="2000" b="0" dirty="0">
                        <a:solidFill>
                          <a:schemeClr val="tx1"/>
                        </a:solidFill>
                        <a:latin typeface="+mj-ea"/>
                        <a:ea typeface="+mj-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隔離以外の方法では</a:t>
                      </a:r>
                      <a:br>
                        <a:rPr lang="en-US" altLang="ja-JP" sz="2000" b="0" dirty="0">
                          <a:solidFill>
                            <a:schemeClr val="tx1"/>
                          </a:solidFill>
                        </a:rPr>
                      </a:br>
                      <a:r>
                        <a:rPr lang="ja-JP" altLang="en-US" sz="2000" b="0" dirty="0">
                          <a:solidFill>
                            <a:schemeClr val="tx1"/>
                          </a:solidFill>
                        </a:rPr>
                        <a:t>その危険を回避することが</a:t>
                      </a:r>
                      <a:br>
                        <a:rPr lang="en-US" altLang="ja-JP" sz="2000" b="0" dirty="0">
                          <a:solidFill>
                            <a:schemeClr val="tx1"/>
                          </a:solidFill>
                        </a:rPr>
                      </a:br>
                      <a:r>
                        <a:rPr lang="ja-JP" altLang="en-US" sz="2000" b="0" dirty="0">
                          <a:solidFill>
                            <a:schemeClr val="tx1"/>
                          </a:solidFill>
                        </a:rPr>
                        <a:t>著しく困難であると</a:t>
                      </a:r>
                      <a:br>
                        <a:rPr lang="en-US" altLang="ja-JP" sz="2000" b="0" dirty="0">
                          <a:solidFill>
                            <a:schemeClr val="tx1"/>
                          </a:solidFill>
                        </a:rPr>
                      </a:br>
                      <a:r>
                        <a:rPr lang="ja-JP" altLang="en-US" sz="2000" b="0" dirty="0">
                          <a:solidFill>
                            <a:schemeClr val="tx1"/>
                          </a:solidFill>
                        </a:rPr>
                        <a:t>判断される場合に</a:t>
                      </a:r>
                      <a:endParaRPr lang="en-US" altLang="ja-JP" sz="2000" b="0" dirty="0">
                        <a:solidFill>
                          <a:schemeClr val="tx1"/>
                        </a:solidFill>
                        <a:latin typeface="+mj-ea"/>
                        <a:ea typeface="+mj-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代替方法が</a:t>
                      </a:r>
                      <a:br>
                        <a:rPr lang="en-US" altLang="ja-JP" sz="2000" b="0" dirty="0">
                          <a:solidFill>
                            <a:schemeClr val="tx1"/>
                          </a:solidFill>
                        </a:rPr>
                      </a:br>
                      <a:r>
                        <a:rPr lang="ja-JP" altLang="en-US" sz="2000" b="0" dirty="0">
                          <a:solidFill>
                            <a:schemeClr val="tx1"/>
                          </a:solidFill>
                        </a:rPr>
                        <a:t>見出されるまでの間</a:t>
                      </a:r>
                      <a:endParaRPr lang="ja-JP" altLang="en-US" sz="2000" b="0" dirty="0">
                        <a:solidFill>
                          <a:schemeClr val="tx1"/>
                        </a:solidFill>
                        <a:latin typeface="+mj-ea"/>
                        <a:ea typeface="+mj-ea"/>
                      </a:endParaRPr>
                    </a:p>
                  </a:txBody>
                  <a:tcPr anchor="ctr"/>
                </a:tc>
                <a:extLst>
                  <a:ext uri="{0D108BD9-81ED-4DB2-BD59-A6C34878D82A}">
                    <a16:rowId xmlns:a16="http://schemas.microsoft.com/office/drawing/2014/main" val="1084048827"/>
                  </a:ext>
                </a:extLst>
              </a:tr>
              <a:tr h="126094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二　対象となる患者に</a:t>
                      </a:r>
                      <a:br>
                        <a:rPr lang="en-US" altLang="ja-JP" sz="2000" b="0" dirty="0">
                          <a:solidFill>
                            <a:schemeClr val="tx1"/>
                          </a:solidFill>
                        </a:rPr>
                      </a:br>
                      <a:r>
                        <a:rPr lang="ja-JP" altLang="en-US" sz="2000" b="0" dirty="0">
                          <a:solidFill>
                            <a:schemeClr val="tx1"/>
                          </a:solidFill>
                        </a:rPr>
                        <a:t>　　関する事項</a:t>
                      </a:r>
                      <a:endParaRPr lang="ja-JP" altLang="en-US" sz="2000" b="0" dirty="0">
                        <a:solidFill>
                          <a:schemeClr val="tx1"/>
                        </a:solidFill>
                        <a:latin typeface="+mj-ea"/>
                        <a:ea typeface="+mj-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隔離以外によい代替方法が</a:t>
                      </a:r>
                      <a:br>
                        <a:rPr lang="en-US" altLang="ja-JP" sz="2000" b="0" dirty="0">
                          <a:solidFill>
                            <a:schemeClr val="tx1"/>
                          </a:solidFill>
                        </a:rPr>
                      </a:br>
                      <a:r>
                        <a:rPr lang="ja-JP" altLang="en-US" sz="2000" b="0" dirty="0">
                          <a:solidFill>
                            <a:schemeClr val="tx1"/>
                          </a:solidFill>
                        </a:rPr>
                        <a:t>ない場合において</a:t>
                      </a:r>
                      <a:endParaRPr lang="en-US" altLang="ja-JP" sz="2000" b="0" dirty="0">
                        <a:solidFill>
                          <a:schemeClr val="tx1"/>
                        </a:solidFill>
                        <a:latin typeface="+mj-ea"/>
                        <a:ea typeface="+mj-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0" dirty="0">
                          <a:solidFill>
                            <a:schemeClr val="tx1"/>
                          </a:solidFill>
                        </a:rPr>
                        <a:t>身体的拘束以外によい</a:t>
                      </a:r>
                      <a:br>
                        <a:rPr lang="en-US" altLang="ja-JP" sz="2000" b="0" dirty="0">
                          <a:solidFill>
                            <a:schemeClr val="tx1"/>
                          </a:solidFill>
                        </a:rPr>
                      </a:br>
                      <a:r>
                        <a:rPr lang="ja-JP" altLang="en-US" sz="2000" b="0" dirty="0">
                          <a:solidFill>
                            <a:schemeClr val="tx1"/>
                          </a:solidFill>
                        </a:rPr>
                        <a:t>代替方法がない場合において</a:t>
                      </a:r>
                      <a:endParaRPr kumimoji="1" lang="en-US" altLang="ja-JP" sz="2000" b="0" dirty="0">
                        <a:solidFill>
                          <a:schemeClr val="tx1"/>
                        </a:solidFill>
                        <a:latin typeface="+mj-ea"/>
                        <a:ea typeface="+mj-ea"/>
                      </a:endParaRPr>
                    </a:p>
                  </a:txBody>
                  <a:tcPr anchor="ctr"/>
                </a:tc>
                <a:extLst>
                  <a:ext uri="{0D108BD9-81ED-4DB2-BD59-A6C34878D82A}">
                    <a16:rowId xmlns:a16="http://schemas.microsoft.com/office/drawing/2014/main" val="2281054665"/>
                  </a:ext>
                </a:extLst>
              </a:tr>
            </a:tbl>
          </a:graphicData>
        </a:graphic>
      </p:graphicFrame>
    </p:spTree>
    <p:extLst>
      <p:ext uri="{BB962C8B-B14F-4D97-AF65-F5344CB8AC3E}">
        <p14:creationId xmlns:p14="http://schemas.microsoft.com/office/powerpoint/2010/main" val="2478221728"/>
      </p:ext>
    </p:extLst>
  </p:cSld>
  <p:clrMapOvr>
    <a:masterClrMapping/>
  </p:clrMapOvr>
  <mc:AlternateContent xmlns:mc="http://schemas.openxmlformats.org/markup-compatibility/2006" xmlns:p14="http://schemas.microsoft.com/office/powerpoint/2010/main">
    <mc:Choice Requires="p14">
      <p:transition spd="slow" p14:dur="2000" advTm="62706"/>
    </mc:Choice>
    <mc:Fallback xmlns="">
      <p:transition spd="slow" advTm="62706"/>
    </mc:Fallback>
  </mc:AlternateContent>
  <p:extLst>
    <p:ext uri="{E180D4A7-C9FB-4DFB-919C-405C955672EB}">
      <p14:showEvtLst xmlns:p14="http://schemas.microsoft.com/office/powerpoint/2010/main">
        <p14:playEvt time="6" objId="11"/>
        <p14:stopEvt time="62018" objId="11"/>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BFEA9-6EEA-6341-1C0B-6AAB3452FFF8}"/>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E7D848E-42B4-74A2-A801-7B28D5E18312}"/>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二　対象となる患者に関する事項</a:t>
            </a:r>
          </a:p>
        </p:txBody>
      </p:sp>
      <p:grpSp>
        <p:nvGrpSpPr>
          <p:cNvPr id="8" name="グループ化 7">
            <a:extLst>
              <a:ext uri="{FF2B5EF4-FFF2-40B4-BE49-F238E27FC236}">
                <a16:creationId xmlns:a16="http://schemas.microsoft.com/office/drawing/2014/main" id="{6C549E63-73B7-0A2C-43FC-3B66D341CAEE}"/>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0570A232-9BE5-DC4E-4323-B4BA9BACF40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A091DE7-8B10-9F56-DEB4-ED002F6F931D}"/>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7803AECE-4B16-7771-CBD9-900618ACE7B4}"/>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202C994-2F93-5B81-DFA3-9E156C03101C}"/>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547F6A34-E3FB-9C64-9F19-395C13B3BA3F}"/>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6D2939A3-795D-6E16-0297-342440154E7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007A87C7-C192-0092-8875-6D96816C74B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9975AAB2-03FD-A905-7764-1311C529DCA5}"/>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9ED1753B-08CD-2AE7-87B3-A6CEA220DCFA}"/>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F50E1DC1-CE51-CA01-A514-89AA9AF18EF8}"/>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F12550BC-D976-4205-AAA1-1849BDFDD97C}"/>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C7E82B7E-9FB3-AB53-5CA7-1B16E3E5FF5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A9E7BE6B-0D40-8647-4D7C-A1E7E33F0E25}"/>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24D7C9D7-B670-57B3-95B9-AEF7C041C1EC}"/>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766A261-933C-5E46-408B-46016706DCEB}"/>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FE53BC43-606F-1B87-1A6B-EE1BFCC95287}"/>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208137D8-E33D-CCB9-45CF-C0268A6EDF3B}"/>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A74834CB-131B-9709-E608-969CBCC800CB}"/>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A4956FF3-405E-951C-D590-068172DBFD14}"/>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9871C8AB-400C-BE5A-B7FF-A9E48F4F1EB1}"/>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B64C104C-246D-E101-27A7-F1477DADF83A}"/>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F2B71F9C-2F30-50CE-5149-F9472A5DE94A}"/>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85A49BF5-666B-1E76-21EA-D911EAE2DE14}"/>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8AEE00F2-951A-6467-410A-558F57F7EEA4}"/>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ACB8DC71-2080-2E8B-D537-562B4450E1C8}"/>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259D565-6ACB-2716-5FF5-1D5273763E22}"/>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9D45F996-6537-D31A-C8F6-54EF8717B444}"/>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8238BD61-33E2-0FD4-9D42-B7928FA3A1E9}"/>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2307659C-8D06-3EE9-70EE-5B1E34777AB4}"/>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E17E83E3-0319-E3F9-5A4E-033EFC9572B8}"/>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2C4ADCCF-BE01-9689-CC91-2D9A8A875829}"/>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6BE4C2B-D2BC-0623-D48E-8918A4208650}"/>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62734929-BBEA-2F10-2448-6D64B52131CA}"/>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36454938-9EB7-4330-65D2-380A6677A379}"/>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480F32C9-53E0-1FE6-1E5D-C2AEAA911020}"/>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3C931401-373C-E480-EE40-040826AD4060}"/>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85982FDE-19F2-E7A3-5C43-B313E2C2E59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aphicFrame>
        <p:nvGraphicFramePr>
          <p:cNvPr id="9" name="コンテンツ プレースホルダー 5">
            <a:extLst>
              <a:ext uri="{FF2B5EF4-FFF2-40B4-BE49-F238E27FC236}">
                <a16:creationId xmlns:a16="http://schemas.microsoft.com/office/drawing/2014/main" id="{4A534873-99D1-E468-58C3-D47D429E94C8}"/>
              </a:ext>
            </a:extLst>
          </p:cNvPr>
          <p:cNvGraphicFramePr>
            <a:graphicFrameLocks/>
          </p:cNvGraphicFramePr>
          <p:nvPr>
            <p:extLst>
              <p:ext uri="{D42A27DB-BD31-4B8C-83A1-F6EECF244321}">
                <p14:modId xmlns:p14="http://schemas.microsoft.com/office/powerpoint/2010/main" val="4080290679"/>
              </p:ext>
            </p:extLst>
          </p:nvPr>
        </p:nvGraphicFramePr>
        <p:xfrm>
          <a:off x="1087775" y="1824551"/>
          <a:ext cx="10016449" cy="4695519"/>
        </p:xfrm>
        <a:graphic>
          <a:graphicData uri="http://schemas.openxmlformats.org/drawingml/2006/table">
            <a:tbl>
              <a:tblPr firstRow="1" bandRow="1">
                <a:tableStyleId>{93296810-A885-4BE3-A3E7-6D5BEEA58F35}</a:tableStyleId>
              </a:tblPr>
              <a:tblGrid>
                <a:gridCol w="545905">
                  <a:extLst>
                    <a:ext uri="{9D8B030D-6E8A-4147-A177-3AD203B41FA5}">
                      <a16:colId xmlns:a16="http://schemas.microsoft.com/office/drawing/2014/main" val="583806830"/>
                    </a:ext>
                  </a:extLst>
                </a:gridCol>
                <a:gridCol w="4981324">
                  <a:extLst>
                    <a:ext uri="{9D8B030D-6E8A-4147-A177-3AD203B41FA5}">
                      <a16:colId xmlns:a16="http://schemas.microsoft.com/office/drawing/2014/main" val="2838934532"/>
                    </a:ext>
                  </a:extLst>
                </a:gridCol>
                <a:gridCol w="630292">
                  <a:extLst>
                    <a:ext uri="{9D8B030D-6E8A-4147-A177-3AD203B41FA5}">
                      <a16:colId xmlns:a16="http://schemas.microsoft.com/office/drawing/2014/main" val="3420491205"/>
                    </a:ext>
                  </a:extLst>
                </a:gridCol>
                <a:gridCol w="3858928">
                  <a:extLst>
                    <a:ext uri="{9D8B030D-6E8A-4147-A177-3AD203B41FA5}">
                      <a16:colId xmlns:a16="http://schemas.microsoft.com/office/drawing/2014/main" val="2902802914"/>
                    </a:ext>
                  </a:extLst>
                </a:gridCol>
              </a:tblGrid>
              <a:tr h="441710">
                <a:tc gridSpan="2">
                  <a:txBody>
                    <a:bodyPr/>
                    <a:lstStyle/>
                    <a:p>
                      <a:pPr algn="ctr"/>
                      <a:r>
                        <a:rPr kumimoji="1" lang="ja-JP" altLang="en-US" sz="2000" b="0" dirty="0"/>
                        <a:t>患者の隔離</a:t>
                      </a:r>
                    </a:p>
                  </a:txBody>
                  <a:tcPr anchor="ctr"/>
                </a:tc>
                <a:tc hMerge="1">
                  <a:txBody>
                    <a:bodyPr/>
                    <a:lstStyle/>
                    <a:p>
                      <a:endParaRPr dirty="0"/>
                    </a:p>
                  </a:txBody>
                  <a:tcPr/>
                </a:tc>
                <a:tc gridSpan="2">
                  <a:txBody>
                    <a:bodyPr/>
                    <a:lstStyle/>
                    <a:p>
                      <a:pPr algn="ctr"/>
                      <a:r>
                        <a:rPr kumimoji="1" lang="ja-JP" altLang="en-US" sz="2000" b="0" dirty="0"/>
                        <a:t>身体的拘束</a:t>
                      </a:r>
                    </a:p>
                  </a:txBody>
                  <a:tcPr anchor="ctr"/>
                </a:tc>
                <a:tc hMerge="1">
                  <a:txBody>
                    <a:bodyPr/>
                    <a:lstStyle/>
                    <a:p>
                      <a:endParaRPr dirty="0"/>
                    </a:p>
                  </a:txBody>
                  <a:tcPr/>
                </a:tc>
                <a:extLst>
                  <a:ext uri="{0D108BD9-81ED-4DB2-BD59-A6C34878D82A}">
                    <a16:rowId xmlns:a16="http://schemas.microsoft.com/office/drawing/2014/main" val="308387287"/>
                  </a:ext>
                </a:extLst>
              </a:tr>
              <a:tr h="1064062">
                <a:tc>
                  <a:txBody>
                    <a:bodyPr/>
                    <a:lstStyle/>
                    <a:p>
                      <a:pPr algn="ctr"/>
                      <a:r>
                        <a:rPr kumimoji="1" lang="ja-JP" altLang="en-US" sz="1800" dirty="0"/>
                        <a:t>ア</a:t>
                      </a:r>
                    </a:p>
                  </a:txBody>
                  <a:tcPr anchor="ctr"/>
                </a:tc>
                <a:tc>
                  <a:txBody>
                    <a:bodyPr/>
                    <a:lstStyle/>
                    <a:p>
                      <a:r>
                        <a:rPr kumimoji="1" lang="ja-JP" altLang="en-US" sz="1800" dirty="0"/>
                        <a:t>他の患者との人間関係を著しく損なう</a:t>
                      </a:r>
                      <a:br>
                        <a:rPr kumimoji="1" lang="en-US" altLang="ja-JP" sz="1800" dirty="0"/>
                      </a:br>
                      <a:r>
                        <a:rPr kumimoji="1" lang="ja-JP" altLang="en-US" sz="1800" dirty="0"/>
                        <a:t>おそれがある等、その言動が患者の病状の</a:t>
                      </a:r>
                      <a:br>
                        <a:rPr kumimoji="1" lang="en-US" altLang="ja-JP" sz="1800" dirty="0"/>
                      </a:br>
                      <a:r>
                        <a:rPr kumimoji="1" lang="ja-JP" altLang="en-US" sz="1800" dirty="0"/>
                        <a:t>経過や予後に著しく悪く影響する場合</a:t>
                      </a:r>
                    </a:p>
                  </a:txBody>
                  <a:tcPr anchor="ctr"/>
                </a:tc>
                <a:tc>
                  <a:txBody>
                    <a:bodyPr/>
                    <a:lstStyle/>
                    <a:p>
                      <a:pPr algn="ctr"/>
                      <a:r>
                        <a:rPr kumimoji="1" lang="ja-JP" altLang="en-US" sz="1800" dirty="0"/>
                        <a:t>ア</a:t>
                      </a:r>
                    </a:p>
                  </a:txBody>
                  <a:tcPr anchor="ctr"/>
                </a:tc>
                <a:tc>
                  <a:txBody>
                    <a:bodyPr/>
                    <a:lstStyle/>
                    <a:p>
                      <a:r>
                        <a:rPr kumimoji="1" lang="ja-JP" altLang="en-US" sz="1800" dirty="0"/>
                        <a:t>自殺企図又は自傷行為が著しく</a:t>
                      </a:r>
                      <a:br>
                        <a:rPr kumimoji="1" lang="en-US" altLang="ja-JP" sz="1800" dirty="0"/>
                      </a:br>
                      <a:r>
                        <a:rPr kumimoji="1" lang="ja-JP" altLang="en-US" sz="1800" dirty="0"/>
                        <a:t>切迫している場合</a:t>
                      </a:r>
                    </a:p>
                  </a:txBody>
                  <a:tcPr anchor="ctr"/>
                </a:tc>
                <a:extLst>
                  <a:ext uri="{0D108BD9-81ED-4DB2-BD59-A6C34878D82A}">
                    <a16:rowId xmlns:a16="http://schemas.microsoft.com/office/drawing/2014/main" val="3163964097"/>
                  </a:ext>
                </a:extLst>
              </a:tr>
              <a:tr h="436444">
                <a:tc>
                  <a:txBody>
                    <a:bodyPr/>
                    <a:lstStyle/>
                    <a:p>
                      <a:pPr algn="ctr"/>
                      <a:r>
                        <a:rPr kumimoji="1" lang="ja-JP" altLang="en-US" sz="1800" dirty="0"/>
                        <a:t>イ</a:t>
                      </a:r>
                    </a:p>
                  </a:txBody>
                  <a:tcPr anchor="ctr"/>
                </a:tc>
                <a:tc>
                  <a:txBody>
                    <a:bodyPr/>
                    <a:lstStyle/>
                    <a:p>
                      <a:r>
                        <a:rPr kumimoji="1" lang="ja-JP" altLang="en-US" sz="1800" dirty="0"/>
                        <a:t>自殺企図又は自傷行為が切迫している場合</a:t>
                      </a:r>
                    </a:p>
                  </a:txBody>
                  <a:tcPr anchor="ctr"/>
                </a:tc>
                <a:tc>
                  <a:txBody>
                    <a:bodyPr/>
                    <a:lstStyle/>
                    <a:p>
                      <a:pPr algn="ctr"/>
                      <a:r>
                        <a:rPr kumimoji="1" lang="ja-JP" altLang="en-US" sz="1800" dirty="0"/>
                        <a:t>イ</a:t>
                      </a:r>
                    </a:p>
                  </a:txBody>
                  <a:tcPr anchor="ctr"/>
                </a:tc>
                <a:tc>
                  <a:txBody>
                    <a:bodyPr/>
                    <a:lstStyle/>
                    <a:p>
                      <a:r>
                        <a:rPr kumimoji="1" lang="ja-JP" altLang="en-US" sz="1800" dirty="0"/>
                        <a:t>多動又は不穏が顕著である場合</a:t>
                      </a:r>
                    </a:p>
                  </a:txBody>
                  <a:tcPr anchor="ctr"/>
                </a:tc>
                <a:extLst>
                  <a:ext uri="{0D108BD9-81ED-4DB2-BD59-A6C34878D82A}">
                    <a16:rowId xmlns:a16="http://schemas.microsoft.com/office/drawing/2014/main" val="3835241817"/>
                  </a:ext>
                </a:extLst>
              </a:tr>
              <a:tr h="991817">
                <a:tc>
                  <a:txBody>
                    <a:bodyPr/>
                    <a:lstStyle/>
                    <a:p>
                      <a:pPr algn="ctr"/>
                      <a:r>
                        <a:rPr kumimoji="1" lang="ja-JP" altLang="en-US" sz="1800" dirty="0"/>
                        <a:t>ウ</a:t>
                      </a:r>
                    </a:p>
                  </a:txBody>
                  <a:tcPr anchor="ctr"/>
                </a:tc>
                <a:tc>
                  <a:txBody>
                    <a:bodyPr/>
                    <a:lstStyle/>
                    <a:p>
                      <a:r>
                        <a:rPr kumimoji="1" lang="ja-JP" altLang="en-US" sz="1800" dirty="0"/>
                        <a:t>他の患者に対する暴力行為や著しい迷惑行為、器物破損行為が認められ、他の方法では</a:t>
                      </a:r>
                      <a:br>
                        <a:rPr kumimoji="1" lang="en-US" altLang="ja-JP" sz="1800" dirty="0"/>
                      </a:br>
                      <a:r>
                        <a:rPr kumimoji="1" lang="ja-JP" altLang="en-US" sz="1800" dirty="0"/>
                        <a:t>これを防ぎきれない場合</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dirty="0"/>
                        <a:t>ウ</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ア又はイのほか精神障害のために、そのまま放置すれば患者の生命に</a:t>
                      </a:r>
                      <a:br>
                        <a:rPr kumimoji="1" lang="en-US" altLang="ja-JP" sz="1800" dirty="0"/>
                      </a:br>
                      <a:r>
                        <a:rPr kumimoji="1" lang="ja-JP" altLang="en-US" sz="1800" dirty="0"/>
                        <a:t>まで危険が及ぶおそれがある場合</a:t>
                      </a:r>
                    </a:p>
                  </a:txBody>
                  <a:tcPr anchor="ctr"/>
                </a:tc>
                <a:extLst>
                  <a:ext uri="{0D108BD9-81ED-4DB2-BD59-A6C34878D82A}">
                    <a16:rowId xmlns:a16="http://schemas.microsoft.com/office/drawing/2014/main" val="1946763955"/>
                  </a:ext>
                </a:extLst>
              </a:tr>
              <a:tr h="1091729">
                <a:tc>
                  <a:txBody>
                    <a:bodyPr/>
                    <a:lstStyle/>
                    <a:p>
                      <a:pPr algn="ctr"/>
                      <a:r>
                        <a:rPr kumimoji="1" lang="ja-JP" altLang="en-US" sz="1800" dirty="0"/>
                        <a:t>エ</a:t>
                      </a:r>
                    </a:p>
                  </a:txBody>
                  <a:tcPr anchor="ctr"/>
                </a:tc>
                <a:tc>
                  <a:txBody>
                    <a:bodyPr/>
                    <a:lstStyle/>
                    <a:p>
                      <a:r>
                        <a:rPr kumimoji="1" lang="ja-JP" altLang="en-US" sz="1800" dirty="0"/>
                        <a:t>急性精神運動興奮等のため、不穏、多動、</a:t>
                      </a:r>
                      <a:br>
                        <a:rPr kumimoji="1" lang="en-US" altLang="ja-JP" sz="1800" dirty="0"/>
                      </a:br>
                      <a:r>
                        <a:rPr kumimoji="1" lang="ja-JP" altLang="en-US" sz="1800" dirty="0"/>
                        <a:t>爆発性などが目立ち、一般の精神病室では</a:t>
                      </a:r>
                      <a:br>
                        <a:rPr kumimoji="1" lang="en-US" altLang="ja-JP" sz="1800" dirty="0"/>
                      </a:br>
                      <a:r>
                        <a:rPr kumimoji="1" lang="ja-JP" altLang="en-US" sz="1800" dirty="0"/>
                        <a:t>医療又は保護を図ることが著しく困難な場合</a:t>
                      </a:r>
                    </a:p>
                  </a:txBody>
                  <a:tcPr anchor="ctr"/>
                </a:tc>
                <a:tc>
                  <a:txBody>
                    <a:bodyPr/>
                    <a:lstStyle/>
                    <a:p>
                      <a:endParaRPr kumimoji="1" lang="ja-JP" altLang="en-US" sz="1800" dirty="0"/>
                    </a:p>
                  </a:txBody>
                  <a:tcPr anchor="ctr"/>
                </a:tc>
                <a:tc>
                  <a:txBody>
                    <a:bodyPr/>
                    <a:lstStyle/>
                    <a:p>
                      <a:endParaRPr kumimoji="1" lang="ja-JP" altLang="en-US" sz="1800" dirty="0"/>
                    </a:p>
                  </a:txBody>
                  <a:tcPr anchor="ctr"/>
                </a:tc>
                <a:extLst>
                  <a:ext uri="{0D108BD9-81ED-4DB2-BD59-A6C34878D82A}">
                    <a16:rowId xmlns:a16="http://schemas.microsoft.com/office/drawing/2014/main" val="1752977928"/>
                  </a:ext>
                </a:extLst>
              </a:tr>
              <a:tr h="669757">
                <a:tc>
                  <a:txBody>
                    <a:bodyPr/>
                    <a:lstStyle/>
                    <a:p>
                      <a:pPr algn="ctr"/>
                      <a:r>
                        <a:rPr kumimoji="1" lang="ja-JP" altLang="en-US" sz="1800" dirty="0"/>
                        <a:t>オ</a:t>
                      </a:r>
                    </a:p>
                  </a:txBody>
                  <a:tcPr anchor="ctr"/>
                </a:tc>
                <a:tc>
                  <a:txBody>
                    <a:bodyPr/>
                    <a:lstStyle/>
                    <a:p>
                      <a:r>
                        <a:rPr kumimoji="1" lang="ja-JP" altLang="en-US" sz="1800" dirty="0"/>
                        <a:t>身体的合併症を有する患者について、</a:t>
                      </a:r>
                      <a:br>
                        <a:rPr kumimoji="1" lang="en-US" altLang="ja-JP" sz="1800" dirty="0"/>
                      </a:br>
                      <a:r>
                        <a:rPr kumimoji="1" lang="ja-JP" altLang="en-US" sz="1800" dirty="0"/>
                        <a:t>検査及び処置等のため、隔離が必要な場合</a:t>
                      </a:r>
                    </a:p>
                  </a:txBody>
                  <a:tcPr anchor="ctr"/>
                </a:tc>
                <a:tc>
                  <a:txBody>
                    <a:bodyPr/>
                    <a:lstStyle/>
                    <a:p>
                      <a:endParaRPr kumimoji="1" lang="ja-JP" altLang="en-US" sz="1800" dirty="0"/>
                    </a:p>
                  </a:txBody>
                  <a:tcPr anchor="ctr"/>
                </a:tc>
                <a:tc>
                  <a:txBody>
                    <a:bodyPr/>
                    <a:lstStyle/>
                    <a:p>
                      <a:endParaRPr kumimoji="1" lang="ja-JP" altLang="en-US" sz="1800" dirty="0"/>
                    </a:p>
                  </a:txBody>
                  <a:tcPr anchor="ctr"/>
                </a:tc>
                <a:extLst>
                  <a:ext uri="{0D108BD9-81ED-4DB2-BD59-A6C34878D82A}">
                    <a16:rowId xmlns:a16="http://schemas.microsoft.com/office/drawing/2014/main" val="2698178990"/>
                  </a:ext>
                </a:extLst>
              </a:tr>
            </a:tbl>
          </a:graphicData>
        </a:graphic>
      </p:graphicFrame>
    </p:spTree>
    <p:extLst>
      <p:ext uri="{BB962C8B-B14F-4D97-AF65-F5344CB8AC3E}">
        <p14:creationId xmlns:p14="http://schemas.microsoft.com/office/powerpoint/2010/main" val="468096415"/>
      </p:ext>
    </p:extLst>
  </p:cSld>
  <p:clrMapOvr>
    <a:masterClrMapping/>
  </p:clrMapOvr>
  <mc:AlternateContent xmlns:mc="http://schemas.openxmlformats.org/markup-compatibility/2006" xmlns:p14="http://schemas.microsoft.com/office/powerpoint/2010/main">
    <mc:Choice Requires="p14">
      <p:transition spd="slow" p14:dur="2000" advTm="51732"/>
    </mc:Choice>
    <mc:Fallback xmlns="">
      <p:transition spd="slow" advTm="51732"/>
    </mc:Fallback>
  </mc:AlternateContent>
  <p:extLst>
    <p:ext uri="{E180D4A7-C9FB-4DFB-919C-405C955672EB}">
      <p14:showEvtLst xmlns:p14="http://schemas.microsoft.com/office/powerpoint/2010/main">
        <p14:playEvt time="6" objId="11"/>
        <p14:stopEvt time="50999" objId="11"/>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ABFBE-9B9F-1FBF-C654-6F8E33352C69}"/>
            </a:ext>
          </a:extLst>
        </p:cNvPr>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D5A48CA3-9881-23AC-4241-8B76914B9007}"/>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68CAF22C-43B8-89AE-6E97-F2543B42F868}"/>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2C1640CF-6D54-8CC1-84C1-7DECA56C65B1}"/>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C0CA62E7-0112-A925-BCA7-B1726090EBA4}"/>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C4A0B0A-0C2D-91B6-DE0E-633AD2107768}"/>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A22C800A-AC60-69A3-D8E0-8C9D0B5ACC03}"/>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C9C1718D-67E7-6072-9AC3-62359720DAD7}"/>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E77913B5-E10D-24DC-4265-670790F6FDE4}"/>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10F6AC4-D8FC-EA7F-2A3B-79968FC33C11}"/>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0FD5B041-3431-7C5C-34E1-20200D0BD749}"/>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F6811020-5C24-A6FD-ACD7-EB9903C22BC4}"/>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A5B2EDA-D523-1DB1-D375-89F52364AAA2}"/>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E961991C-7E27-CF9A-36D2-C59C9855DC8D}"/>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1CE87B6D-F9A7-800D-3C10-8A42F15571DE}"/>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43FC946-9005-EF29-E20D-ACC49B84678E}"/>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A14FAC1-0875-528B-6655-AA61E487142D}"/>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FD893D54-04E3-44E9-722D-8FFCAA7699C1}"/>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E7C51950-F087-7A5D-00DC-B47647DEC0D5}"/>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8C4171D2-7203-7DD8-6070-0445F9818E71}"/>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10D0511B-6577-6042-73C5-96FB0CFA2618}"/>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83F6BBCF-E0A1-A97B-24BC-5A9F633DB572}"/>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23E1B8C6-AC62-2D5A-8FC5-BA84D1817D9F}"/>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683F7262-1A4C-8D32-3EF4-CD38D8AE6435}"/>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8469EE34-1030-BB84-DB62-4FE6FA4EFF94}"/>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2112F6C6-32BA-8D01-FCA9-AFD4185D52DF}"/>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B1440789-387C-01B5-35B9-BEF116078A2B}"/>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006863D-1EF7-915E-5EC3-4AF1D6866DE0}"/>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53C620B1-5CF2-D52F-01A4-5FFE60AC6795}"/>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12C6051B-A23B-A2C3-441C-8941BF6000B4}"/>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E342FF18-3E5A-CA67-7EE8-3CF0C89425F3}"/>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8A4C4-1C42-5F7A-B592-2460C35B7805}"/>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2AACC149-DB34-3655-2C9D-53A6BDEF973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2ABC254B-DF0C-0D9C-AAA6-CB3934BE3D69}"/>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71EDF196-0C07-7D62-1404-79CF3C43D4CE}"/>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C5F5A011-917A-E0AB-A652-F206EFB0013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87B5717C-755B-E83A-B8D7-A336D32266EB}"/>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E2B5635B-2B09-DACC-91B4-3C2CD9D814B7}"/>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41D5C4EE-90F4-C8C2-8D95-7FF771E4C6D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F64BDA55-35EC-CDE8-BE5E-3846D2E655F3}"/>
              </a:ext>
            </a:extLst>
          </p:cNvPr>
          <p:cNvSpPr txBox="1"/>
          <p:nvPr/>
        </p:nvSpPr>
        <p:spPr>
          <a:xfrm>
            <a:off x="1074591" y="523152"/>
            <a:ext cx="11676205" cy="1200329"/>
          </a:xfrm>
          <a:prstGeom prst="rect">
            <a:avLst/>
          </a:prstGeom>
          <a:noFill/>
        </p:spPr>
        <p:txBody>
          <a:bodyPr wrap="square" rtlCol="0">
            <a:spAutoFit/>
          </a:bodyPr>
          <a:lstStyle/>
          <a:p>
            <a:r>
              <a:rPr lang="ja-JP" altLang="en-US" sz="3600" dirty="0"/>
              <a:t>対象となる患者に関する事項と具体的な理由</a:t>
            </a:r>
            <a:br>
              <a:rPr lang="ja-JP" altLang="en-US" sz="3600" dirty="0"/>
            </a:br>
            <a:r>
              <a:rPr lang="en-US" altLang="ja-JP" sz="3600" dirty="0"/>
              <a:t>【</a:t>
            </a:r>
            <a:r>
              <a:rPr lang="ja-JP" altLang="en-US" sz="3600" dirty="0"/>
              <a:t>隔離</a:t>
            </a:r>
            <a:r>
              <a:rPr lang="en-US" altLang="ja-JP" sz="3600" dirty="0"/>
              <a:t>】</a:t>
            </a:r>
            <a:endParaRPr kumimoji="1" lang="ja-JP" altLang="en-US" sz="3600" dirty="0"/>
          </a:p>
        </p:txBody>
      </p:sp>
      <p:sp>
        <p:nvSpPr>
          <p:cNvPr id="2" name="四角形: 角を丸くする 1">
            <a:extLst>
              <a:ext uri="{FF2B5EF4-FFF2-40B4-BE49-F238E27FC236}">
                <a16:creationId xmlns:a16="http://schemas.microsoft.com/office/drawing/2014/main" id="{08185F94-3CD6-F358-FF63-47DCE74A27B8}"/>
              </a:ext>
            </a:extLst>
          </p:cNvPr>
          <p:cNvSpPr/>
          <p:nvPr/>
        </p:nvSpPr>
        <p:spPr>
          <a:xfrm>
            <a:off x="6573079" y="1803750"/>
            <a:ext cx="4412148" cy="4810000"/>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B9DD4264-7C8D-5633-7A13-F2AFBE171DBD}"/>
              </a:ext>
            </a:extLst>
          </p:cNvPr>
          <p:cNvSpPr txBox="1"/>
          <p:nvPr/>
        </p:nvSpPr>
        <p:spPr>
          <a:xfrm>
            <a:off x="7724042" y="2174167"/>
            <a:ext cx="2544247" cy="461665"/>
          </a:xfrm>
          <a:prstGeom prst="rect">
            <a:avLst/>
          </a:prstGeom>
          <a:noFill/>
        </p:spPr>
        <p:txBody>
          <a:bodyPr wrap="square" rtlCol="0">
            <a:spAutoFit/>
          </a:bodyPr>
          <a:lstStyle/>
          <a:p>
            <a:r>
              <a:rPr lang="ja-JP" altLang="en-US" sz="2400" dirty="0"/>
              <a:t>直接的</a:t>
            </a:r>
            <a:r>
              <a:rPr kumimoji="1" lang="ja-JP" altLang="en-US" sz="2400" dirty="0"/>
              <a:t>な理由</a:t>
            </a:r>
          </a:p>
        </p:txBody>
      </p:sp>
      <p:sp>
        <p:nvSpPr>
          <p:cNvPr id="12" name="テキスト ボックス 11">
            <a:extLst>
              <a:ext uri="{FF2B5EF4-FFF2-40B4-BE49-F238E27FC236}">
                <a16:creationId xmlns:a16="http://schemas.microsoft.com/office/drawing/2014/main" id="{4DAE92DE-90DB-24E5-9264-F5A080F0E066}"/>
              </a:ext>
            </a:extLst>
          </p:cNvPr>
          <p:cNvSpPr txBox="1"/>
          <p:nvPr/>
        </p:nvSpPr>
        <p:spPr>
          <a:xfrm>
            <a:off x="1308601" y="2139479"/>
            <a:ext cx="5153432" cy="461665"/>
          </a:xfrm>
          <a:prstGeom prst="rect">
            <a:avLst/>
          </a:prstGeom>
          <a:noFill/>
        </p:spPr>
        <p:txBody>
          <a:bodyPr wrap="square" rtlCol="0">
            <a:spAutoFit/>
          </a:bodyPr>
          <a:lstStyle/>
          <a:p>
            <a:r>
              <a:rPr kumimoji="1" lang="ja-JP" altLang="en-US" sz="2400" dirty="0"/>
              <a:t>対象となる患者に関する事項</a:t>
            </a:r>
          </a:p>
        </p:txBody>
      </p:sp>
      <p:sp>
        <p:nvSpPr>
          <p:cNvPr id="13" name="四角形: 角を丸くする 12">
            <a:extLst>
              <a:ext uri="{FF2B5EF4-FFF2-40B4-BE49-F238E27FC236}">
                <a16:creationId xmlns:a16="http://schemas.microsoft.com/office/drawing/2014/main" id="{FC7DCE14-4917-8419-A657-DFFC05E3F169}"/>
              </a:ext>
            </a:extLst>
          </p:cNvPr>
          <p:cNvSpPr/>
          <p:nvPr/>
        </p:nvSpPr>
        <p:spPr>
          <a:xfrm>
            <a:off x="7054223" y="2977251"/>
            <a:ext cx="3438418" cy="901875"/>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6D9499E4-7B62-CBBA-2F9B-09600B387AB2}"/>
              </a:ext>
            </a:extLst>
          </p:cNvPr>
          <p:cNvSpPr/>
          <p:nvPr/>
        </p:nvSpPr>
        <p:spPr>
          <a:xfrm>
            <a:off x="7052133" y="4082183"/>
            <a:ext cx="3438418" cy="901875"/>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56D509B4-F6A8-B692-F0E4-9701CF2690AB}"/>
              </a:ext>
            </a:extLst>
          </p:cNvPr>
          <p:cNvSpPr/>
          <p:nvPr/>
        </p:nvSpPr>
        <p:spPr>
          <a:xfrm>
            <a:off x="7054223" y="5187115"/>
            <a:ext cx="3438418" cy="901875"/>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4C29C895-91AC-AD09-1925-CA546D574186}"/>
              </a:ext>
            </a:extLst>
          </p:cNvPr>
          <p:cNvSpPr txBox="1"/>
          <p:nvPr/>
        </p:nvSpPr>
        <p:spPr>
          <a:xfrm>
            <a:off x="7487629" y="3249689"/>
            <a:ext cx="262413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破壊的衝動性への対応</a:t>
            </a:r>
          </a:p>
        </p:txBody>
      </p:sp>
      <p:sp>
        <p:nvSpPr>
          <p:cNvPr id="50" name="テキスト ボックス 49">
            <a:extLst>
              <a:ext uri="{FF2B5EF4-FFF2-40B4-BE49-F238E27FC236}">
                <a16:creationId xmlns:a16="http://schemas.microsoft.com/office/drawing/2014/main" id="{A29ED869-7ACA-4604-2B3A-6609A40EE635}"/>
              </a:ext>
            </a:extLst>
          </p:cNvPr>
          <p:cNvSpPr txBox="1"/>
          <p:nvPr/>
        </p:nvSpPr>
        <p:spPr>
          <a:xfrm>
            <a:off x="7485539" y="4348454"/>
            <a:ext cx="262413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社会的機能不全保護</a:t>
            </a:r>
          </a:p>
        </p:txBody>
      </p:sp>
      <p:sp>
        <p:nvSpPr>
          <p:cNvPr id="51" name="テキスト ボックス 50">
            <a:extLst>
              <a:ext uri="{FF2B5EF4-FFF2-40B4-BE49-F238E27FC236}">
                <a16:creationId xmlns:a16="http://schemas.microsoft.com/office/drawing/2014/main" id="{0C83BC25-83D3-1561-EC3E-F15960AB6790}"/>
              </a:ext>
            </a:extLst>
          </p:cNvPr>
          <p:cNvSpPr txBox="1"/>
          <p:nvPr/>
        </p:nvSpPr>
        <p:spPr>
          <a:xfrm>
            <a:off x="7461366" y="5453386"/>
            <a:ext cx="262413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自己防衛機能不全保護</a:t>
            </a:r>
          </a:p>
        </p:txBody>
      </p:sp>
      <p:sp>
        <p:nvSpPr>
          <p:cNvPr id="52" name="四角形: 角を丸くする 51">
            <a:extLst>
              <a:ext uri="{FF2B5EF4-FFF2-40B4-BE49-F238E27FC236}">
                <a16:creationId xmlns:a16="http://schemas.microsoft.com/office/drawing/2014/main" id="{80B2CB4F-A320-C7C9-2231-69CF3B072057}"/>
              </a:ext>
            </a:extLst>
          </p:cNvPr>
          <p:cNvSpPr/>
          <p:nvPr/>
        </p:nvSpPr>
        <p:spPr>
          <a:xfrm>
            <a:off x="1010310" y="2822400"/>
            <a:ext cx="5180347" cy="820270"/>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四角形: 角を丸くする 52">
            <a:extLst>
              <a:ext uri="{FF2B5EF4-FFF2-40B4-BE49-F238E27FC236}">
                <a16:creationId xmlns:a16="http://schemas.microsoft.com/office/drawing/2014/main" id="{6198B242-72E6-FF74-47D1-C19AEC63981A}"/>
              </a:ext>
            </a:extLst>
          </p:cNvPr>
          <p:cNvSpPr/>
          <p:nvPr/>
        </p:nvSpPr>
        <p:spPr>
          <a:xfrm>
            <a:off x="1023388" y="3702291"/>
            <a:ext cx="5180347" cy="461665"/>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四角形: 角を丸くする 54">
            <a:extLst>
              <a:ext uri="{FF2B5EF4-FFF2-40B4-BE49-F238E27FC236}">
                <a16:creationId xmlns:a16="http://schemas.microsoft.com/office/drawing/2014/main" id="{0F8C561F-E47D-3D02-6AD7-4B0CBE9E8743}"/>
              </a:ext>
            </a:extLst>
          </p:cNvPr>
          <p:cNvSpPr/>
          <p:nvPr/>
        </p:nvSpPr>
        <p:spPr>
          <a:xfrm>
            <a:off x="1023387" y="4223577"/>
            <a:ext cx="5180347" cy="820270"/>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四角形: 角を丸くする 55">
            <a:extLst>
              <a:ext uri="{FF2B5EF4-FFF2-40B4-BE49-F238E27FC236}">
                <a16:creationId xmlns:a16="http://schemas.microsoft.com/office/drawing/2014/main" id="{E87F9EA9-AB32-DAAB-DD8E-9387FF269620}"/>
              </a:ext>
            </a:extLst>
          </p:cNvPr>
          <p:cNvSpPr/>
          <p:nvPr/>
        </p:nvSpPr>
        <p:spPr>
          <a:xfrm>
            <a:off x="1023387" y="5103468"/>
            <a:ext cx="5180347" cy="820270"/>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四角形: 角を丸くする 57">
            <a:extLst>
              <a:ext uri="{FF2B5EF4-FFF2-40B4-BE49-F238E27FC236}">
                <a16:creationId xmlns:a16="http://schemas.microsoft.com/office/drawing/2014/main" id="{2D4E5581-B85B-DEA5-BA69-E6B9D29FE9CE}"/>
              </a:ext>
            </a:extLst>
          </p:cNvPr>
          <p:cNvSpPr/>
          <p:nvPr/>
        </p:nvSpPr>
        <p:spPr>
          <a:xfrm>
            <a:off x="1023387" y="5983359"/>
            <a:ext cx="5180347" cy="601250"/>
          </a:xfrm>
          <a:prstGeom prst="roundRect">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27C93EF8-4C97-ADF3-7ABC-158B1F9C980A}"/>
              </a:ext>
            </a:extLst>
          </p:cNvPr>
          <p:cNvSpPr txBox="1"/>
          <p:nvPr/>
        </p:nvSpPr>
        <p:spPr>
          <a:xfrm>
            <a:off x="1131123" y="2868836"/>
            <a:ext cx="4964877" cy="73866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ア　他の患者との人間関係を著しく損なうおそれがある等、</a:t>
            </a:r>
            <a:br>
              <a:rPr kumimoji="1" lang="en-US" altLang="ja-JP" sz="1400" dirty="0"/>
            </a:br>
            <a:r>
              <a:rPr kumimoji="1" lang="ja-JP" altLang="en-US" sz="1400" dirty="0"/>
              <a:t>　　その言動が患者の病状の経過や予後に</a:t>
            </a:r>
            <a:br>
              <a:rPr kumimoji="1" lang="en-US" altLang="ja-JP" sz="1400" dirty="0"/>
            </a:br>
            <a:r>
              <a:rPr kumimoji="1" lang="ja-JP" altLang="en-US" sz="1400" dirty="0"/>
              <a:t>　　著しく悪く影響する場合</a:t>
            </a:r>
          </a:p>
        </p:txBody>
      </p:sp>
      <p:sp>
        <p:nvSpPr>
          <p:cNvPr id="60" name="テキスト ボックス 59">
            <a:extLst>
              <a:ext uri="{FF2B5EF4-FFF2-40B4-BE49-F238E27FC236}">
                <a16:creationId xmlns:a16="http://schemas.microsoft.com/office/drawing/2014/main" id="{A8F2B234-69EB-5B0D-361E-4D0E036C69E6}"/>
              </a:ext>
            </a:extLst>
          </p:cNvPr>
          <p:cNvSpPr txBox="1"/>
          <p:nvPr/>
        </p:nvSpPr>
        <p:spPr>
          <a:xfrm>
            <a:off x="1131123" y="3775179"/>
            <a:ext cx="4964877"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イ　自殺企図又は自傷行為が切迫している場合</a:t>
            </a:r>
          </a:p>
        </p:txBody>
      </p:sp>
      <p:sp>
        <p:nvSpPr>
          <p:cNvPr id="61" name="テキスト ボックス 60">
            <a:extLst>
              <a:ext uri="{FF2B5EF4-FFF2-40B4-BE49-F238E27FC236}">
                <a16:creationId xmlns:a16="http://schemas.microsoft.com/office/drawing/2014/main" id="{91ABE9D2-F3A7-231F-9FE0-4B4CFAA6253F}"/>
              </a:ext>
            </a:extLst>
          </p:cNvPr>
          <p:cNvSpPr txBox="1"/>
          <p:nvPr/>
        </p:nvSpPr>
        <p:spPr>
          <a:xfrm>
            <a:off x="1144200" y="4297297"/>
            <a:ext cx="4964877" cy="73866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ウ　他の患者に対する暴力行為や著しい迷惑行為、</a:t>
            </a:r>
            <a:br>
              <a:rPr kumimoji="1" lang="en-US" altLang="ja-JP" sz="1400" dirty="0"/>
            </a:br>
            <a:r>
              <a:rPr kumimoji="1" lang="ja-JP" altLang="en-US" sz="1400" dirty="0"/>
              <a:t>　　器物破損行為が認められ、</a:t>
            </a:r>
            <a:br>
              <a:rPr kumimoji="1" lang="en-US" altLang="ja-JP" sz="1400" dirty="0"/>
            </a:br>
            <a:r>
              <a:rPr kumimoji="1" lang="ja-JP" altLang="en-US" sz="1400" dirty="0"/>
              <a:t>　　他の方法ではこれを防ぎきれない場合</a:t>
            </a:r>
          </a:p>
        </p:txBody>
      </p:sp>
      <p:sp>
        <p:nvSpPr>
          <p:cNvPr id="62" name="テキスト ボックス 61">
            <a:extLst>
              <a:ext uri="{FF2B5EF4-FFF2-40B4-BE49-F238E27FC236}">
                <a16:creationId xmlns:a16="http://schemas.microsoft.com/office/drawing/2014/main" id="{76977042-5758-E348-E47F-CF92920DA7BB}"/>
              </a:ext>
            </a:extLst>
          </p:cNvPr>
          <p:cNvSpPr txBox="1"/>
          <p:nvPr/>
        </p:nvSpPr>
        <p:spPr>
          <a:xfrm>
            <a:off x="1131123" y="5154059"/>
            <a:ext cx="4964877" cy="73866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エ　急性精神運動興奮等のため、不穏、多動、爆発性</a:t>
            </a:r>
            <a:br>
              <a:rPr kumimoji="1" lang="en-US" altLang="ja-JP" sz="1400" dirty="0"/>
            </a:br>
            <a:r>
              <a:rPr kumimoji="1" lang="ja-JP" altLang="en-US" sz="1400" dirty="0"/>
              <a:t>　　などが目立ち、一般の精神病室では医療又は保護を</a:t>
            </a:r>
            <a:br>
              <a:rPr kumimoji="1" lang="en-US" altLang="ja-JP" sz="1400" dirty="0"/>
            </a:br>
            <a:r>
              <a:rPr kumimoji="1" lang="ja-JP" altLang="en-US" sz="1400" dirty="0"/>
              <a:t>　　図ることが著しく困難な場合</a:t>
            </a:r>
          </a:p>
        </p:txBody>
      </p:sp>
      <p:sp>
        <p:nvSpPr>
          <p:cNvPr id="63" name="テキスト ボックス 62">
            <a:extLst>
              <a:ext uri="{FF2B5EF4-FFF2-40B4-BE49-F238E27FC236}">
                <a16:creationId xmlns:a16="http://schemas.microsoft.com/office/drawing/2014/main" id="{F01771C6-566A-9B74-84BC-25335566AC50}"/>
              </a:ext>
            </a:extLst>
          </p:cNvPr>
          <p:cNvSpPr txBox="1"/>
          <p:nvPr/>
        </p:nvSpPr>
        <p:spPr>
          <a:xfrm>
            <a:off x="1151348" y="6012500"/>
            <a:ext cx="4964877" cy="52322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オ　身体的合併症を有する患者について、</a:t>
            </a:r>
            <a:br>
              <a:rPr kumimoji="1" lang="en-US" altLang="ja-JP" sz="1400" dirty="0"/>
            </a:br>
            <a:r>
              <a:rPr kumimoji="1" lang="ja-JP" altLang="en-US" sz="1400" dirty="0"/>
              <a:t>　　検査及び処置等のため、隔離が必要な場合</a:t>
            </a:r>
          </a:p>
        </p:txBody>
      </p:sp>
    </p:spTree>
    <p:extLst>
      <p:ext uri="{BB962C8B-B14F-4D97-AF65-F5344CB8AC3E}">
        <p14:creationId xmlns:p14="http://schemas.microsoft.com/office/powerpoint/2010/main" val="112251406"/>
      </p:ext>
    </p:extLst>
  </p:cSld>
  <p:clrMapOvr>
    <a:masterClrMapping/>
  </p:clrMapOvr>
  <mc:AlternateContent xmlns:mc="http://schemas.openxmlformats.org/markup-compatibility/2006" xmlns:p14="http://schemas.microsoft.com/office/powerpoint/2010/main">
    <mc:Choice Requires="p14">
      <p:transition spd="slow" p14:dur="2000" advTm="35563"/>
    </mc:Choice>
    <mc:Fallback xmlns="">
      <p:transition spd="slow" advTm="35563"/>
    </mc:Fallback>
  </mc:AlternateContent>
  <p:extLst>
    <p:ext uri="{E180D4A7-C9FB-4DFB-919C-405C955672EB}">
      <p14:showEvtLst xmlns:p14="http://schemas.microsoft.com/office/powerpoint/2010/main">
        <p14:playEvt time="6" objId="16"/>
        <p14:stopEvt time="35035" objId="16"/>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34A61-B925-BDE5-9831-FA77AE5DC442}"/>
            </a:ext>
          </a:extLst>
        </p:cNvPr>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5ABCF1FE-28E3-2836-E9F9-359C5A8D77C0}"/>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8BAD7BA6-3FA7-D36B-7A43-552298BD056B}"/>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E3193CC-1877-AC06-3AA1-889EDA340884}"/>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67BB5979-10D8-A20C-ADC6-F611A290069A}"/>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D12599CA-7AC3-92F6-FF01-EA0A858DF26D}"/>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FD12FBE-5A4D-F1E8-9ECB-F32E774D2EC2}"/>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34EFC320-5A55-E9A8-565A-F1F9553FD71F}"/>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994EF3F6-F056-8BC1-BDA2-7D992246925D}"/>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C1D8172E-5AAA-34C9-685A-E52481742BC4}"/>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6054BD13-2C16-333F-9757-01A224CFC6AB}"/>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6A9CCCBA-7131-AF8F-2395-23695687038A}"/>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0C5F9ECB-6D55-C481-0C4A-C4EB496B3932}"/>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4BF15DA8-0497-5B77-100D-8D0DC3CF3C37}"/>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B229F42E-26DF-D5FD-BA2F-949DE68B0C8B}"/>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AFB0B317-CC28-AC8A-C144-E499AC121044}"/>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D20D969F-9CD0-0369-0599-2DB920AC9343}"/>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B6F86B09-40D2-B4C3-B388-3AAEED8E0747}"/>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9995FFD1-0BE6-78F6-92E4-678E8A99A79B}"/>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534D28A7-3B9D-E2E9-EDAB-377FE8A36794}"/>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0C6C4E3C-0D12-8E35-0700-F007292609B5}"/>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BEA947E2-96ED-5822-0A77-CD95F24CD0C5}"/>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B18D51F1-1E8C-BA73-2A8B-E4E0EDAA683C}"/>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E349D278-CF4D-7947-B458-FF4028A8504F}"/>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3F7C3BCC-3AC5-3D49-A758-F6A9040A75F5}"/>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18B41F64-1A12-08D8-21ED-70017ECCC3B1}"/>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CBC8F8D6-1FFC-FECE-0D18-EEBBC061966F}"/>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1114FE9E-7D35-78A7-BA49-456C7EC74EBA}"/>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47A4177E-0254-9DD8-9EE8-D46BB26F7432}"/>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5341FE18-700E-C8E9-215D-E0DCC35D77D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3C93988D-EE5A-A8BF-24C7-E8803E732C1D}"/>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7643024-8BFE-3869-263A-A9ED132F6EB0}"/>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2061B70-B78C-E058-96FA-223860D42F0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FFEAA0F6-E1DC-4C63-0198-78E23D09D7D6}"/>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E0130348-B72D-509B-36EE-1522CF843245}"/>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58B947A4-A7BC-91A3-4FD6-BB3F8DFEF766}"/>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320ADD47-645D-4CAA-0525-6F970D6DF12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190A76BD-4E28-ECA0-D7B0-672E24F6D35C}"/>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E3C86567-ABF9-C8F3-EE55-431E30C3CFB8}"/>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6C0F0A62-ECB8-B239-A4F4-A4EE4BA34FF9}"/>
              </a:ext>
            </a:extLst>
          </p:cNvPr>
          <p:cNvSpPr txBox="1"/>
          <p:nvPr/>
        </p:nvSpPr>
        <p:spPr>
          <a:xfrm>
            <a:off x="1074591" y="523152"/>
            <a:ext cx="11676205" cy="1200329"/>
          </a:xfrm>
          <a:prstGeom prst="rect">
            <a:avLst/>
          </a:prstGeom>
          <a:noFill/>
        </p:spPr>
        <p:txBody>
          <a:bodyPr wrap="square" rtlCol="0">
            <a:spAutoFit/>
          </a:bodyPr>
          <a:lstStyle/>
          <a:p>
            <a:r>
              <a:rPr lang="ja-JP" altLang="en-US" sz="3600" dirty="0"/>
              <a:t>対象となる患者に関する事項と具体的な理由</a:t>
            </a:r>
            <a:br>
              <a:rPr lang="ja-JP" altLang="en-US" sz="3600" dirty="0"/>
            </a:br>
            <a:r>
              <a:rPr lang="en-US" altLang="ja-JP" sz="3600" dirty="0"/>
              <a:t>【</a:t>
            </a:r>
            <a:r>
              <a:rPr lang="ja-JP" altLang="en-US" sz="3600" dirty="0"/>
              <a:t>身体的拘束</a:t>
            </a:r>
            <a:r>
              <a:rPr lang="en-US" altLang="ja-JP" sz="3600" dirty="0"/>
              <a:t>】</a:t>
            </a:r>
            <a:endParaRPr kumimoji="1" lang="ja-JP" altLang="en-US" sz="3600" dirty="0"/>
          </a:p>
        </p:txBody>
      </p:sp>
      <p:sp>
        <p:nvSpPr>
          <p:cNvPr id="2" name="四角形: 角を丸くする 1">
            <a:extLst>
              <a:ext uri="{FF2B5EF4-FFF2-40B4-BE49-F238E27FC236}">
                <a16:creationId xmlns:a16="http://schemas.microsoft.com/office/drawing/2014/main" id="{3068CD05-AFFF-158B-89C6-2C3182EB6C7B}"/>
              </a:ext>
            </a:extLst>
          </p:cNvPr>
          <p:cNvSpPr/>
          <p:nvPr/>
        </p:nvSpPr>
        <p:spPr>
          <a:xfrm>
            <a:off x="6573079" y="1803750"/>
            <a:ext cx="4412148" cy="4810000"/>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BA405C4C-E7F6-7AAF-0C89-68FA26422393}"/>
              </a:ext>
            </a:extLst>
          </p:cNvPr>
          <p:cNvSpPr txBox="1"/>
          <p:nvPr/>
        </p:nvSpPr>
        <p:spPr>
          <a:xfrm>
            <a:off x="7724042" y="2174167"/>
            <a:ext cx="2544247" cy="461665"/>
          </a:xfrm>
          <a:prstGeom prst="rect">
            <a:avLst/>
          </a:prstGeom>
          <a:noFill/>
        </p:spPr>
        <p:txBody>
          <a:bodyPr wrap="square" rtlCol="0">
            <a:spAutoFit/>
          </a:bodyPr>
          <a:lstStyle/>
          <a:p>
            <a:r>
              <a:rPr lang="ja-JP" altLang="en-US" sz="2400" dirty="0"/>
              <a:t>直接的</a:t>
            </a:r>
            <a:r>
              <a:rPr kumimoji="1" lang="ja-JP" altLang="en-US" sz="2400" dirty="0"/>
              <a:t>な理由</a:t>
            </a:r>
          </a:p>
        </p:txBody>
      </p:sp>
      <p:sp>
        <p:nvSpPr>
          <p:cNvPr id="12" name="テキスト ボックス 11">
            <a:extLst>
              <a:ext uri="{FF2B5EF4-FFF2-40B4-BE49-F238E27FC236}">
                <a16:creationId xmlns:a16="http://schemas.microsoft.com/office/drawing/2014/main" id="{A5B6CD42-3B03-1C0B-615B-5C431E963B0C}"/>
              </a:ext>
            </a:extLst>
          </p:cNvPr>
          <p:cNvSpPr txBox="1"/>
          <p:nvPr/>
        </p:nvSpPr>
        <p:spPr>
          <a:xfrm>
            <a:off x="1308601" y="2139479"/>
            <a:ext cx="5153432" cy="461665"/>
          </a:xfrm>
          <a:prstGeom prst="rect">
            <a:avLst/>
          </a:prstGeom>
          <a:noFill/>
        </p:spPr>
        <p:txBody>
          <a:bodyPr wrap="square" rtlCol="0">
            <a:spAutoFit/>
          </a:bodyPr>
          <a:lstStyle/>
          <a:p>
            <a:r>
              <a:rPr kumimoji="1" lang="ja-JP" altLang="en-US" sz="2400" dirty="0"/>
              <a:t>対象となる患者に関する事項</a:t>
            </a:r>
          </a:p>
        </p:txBody>
      </p:sp>
      <p:sp>
        <p:nvSpPr>
          <p:cNvPr id="13" name="四角形: 角を丸くする 12">
            <a:extLst>
              <a:ext uri="{FF2B5EF4-FFF2-40B4-BE49-F238E27FC236}">
                <a16:creationId xmlns:a16="http://schemas.microsoft.com/office/drawing/2014/main" id="{33B244D7-F1C2-10FE-31DC-351B1B9AFF0A}"/>
              </a:ext>
            </a:extLst>
          </p:cNvPr>
          <p:cNvSpPr/>
          <p:nvPr/>
        </p:nvSpPr>
        <p:spPr>
          <a:xfrm>
            <a:off x="7054223" y="2977251"/>
            <a:ext cx="3438418" cy="901875"/>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C0779C36-F58D-5C9B-6232-E35C6DDCF4BC}"/>
              </a:ext>
            </a:extLst>
          </p:cNvPr>
          <p:cNvSpPr/>
          <p:nvPr/>
        </p:nvSpPr>
        <p:spPr>
          <a:xfrm>
            <a:off x="7052133" y="4082183"/>
            <a:ext cx="3438418" cy="901875"/>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4EF30E13-3B43-96EA-5594-967704B9A13C}"/>
              </a:ext>
            </a:extLst>
          </p:cNvPr>
          <p:cNvSpPr/>
          <p:nvPr/>
        </p:nvSpPr>
        <p:spPr>
          <a:xfrm>
            <a:off x="7054223" y="5187115"/>
            <a:ext cx="3438418" cy="901875"/>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342AA288-1CEB-CAE6-523E-B16FCFD43B5B}"/>
              </a:ext>
            </a:extLst>
          </p:cNvPr>
          <p:cNvSpPr txBox="1"/>
          <p:nvPr/>
        </p:nvSpPr>
        <p:spPr>
          <a:xfrm>
            <a:off x="7467087" y="3163002"/>
            <a:ext cx="2624132"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補液等の身体管理の</a:t>
            </a:r>
            <a:br>
              <a:rPr kumimoji="1" lang="en-US" altLang="ja-JP" sz="1800" dirty="0"/>
            </a:br>
            <a:r>
              <a:rPr kumimoji="1" lang="ja-JP" altLang="en-US" sz="1800" dirty="0"/>
              <a:t>必要性</a:t>
            </a:r>
          </a:p>
        </p:txBody>
      </p:sp>
      <p:sp>
        <p:nvSpPr>
          <p:cNvPr id="50" name="テキスト ボックス 49">
            <a:extLst>
              <a:ext uri="{FF2B5EF4-FFF2-40B4-BE49-F238E27FC236}">
                <a16:creationId xmlns:a16="http://schemas.microsoft.com/office/drawing/2014/main" id="{7BF90BEB-974B-2CAF-70FA-7F0A64A720D0}"/>
              </a:ext>
            </a:extLst>
          </p:cNvPr>
          <p:cNvSpPr txBox="1"/>
          <p:nvPr/>
        </p:nvSpPr>
        <p:spPr>
          <a:xfrm>
            <a:off x="7485539" y="4348454"/>
            <a:ext cx="262413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破壊的衝動性への対応</a:t>
            </a:r>
          </a:p>
        </p:txBody>
      </p:sp>
      <p:sp>
        <p:nvSpPr>
          <p:cNvPr id="51" name="テキスト ボックス 50">
            <a:extLst>
              <a:ext uri="{FF2B5EF4-FFF2-40B4-BE49-F238E27FC236}">
                <a16:creationId xmlns:a16="http://schemas.microsoft.com/office/drawing/2014/main" id="{1E0F2C12-2A3D-02F8-BB70-5CA58A63C0D2}"/>
              </a:ext>
            </a:extLst>
          </p:cNvPr>
          <p:cNvSpPr txBox="1"/>
          <p:nvPr/>
        </p:nvSpPr>
        <p:spPr>
          <a:xfrm>
            <a:off x="7461366" y="5453386"/>
            <a:ext cx="262413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800" dirty="0"/>
              <a:t>転倒転落防止</a:t>
            </a:r>
          </a:p>
        </p:txBody>
      </p:sp>
      <p:sp>
        <p:nvSpPr>
          <p:cNvPr id="52" name="四角形: 角を丸くする 51">
            <a:extLst>
              <a:ext uri="{FF2B5EF4-FFF2-40B4-BE49-F238E27FC236}">
                <a16:creationId xmlns:a16="http://schemas.microsoft.com/office/drawing/2014/main" id="{01B1F709-B495-BC42-4E1D-412E821E89C5}"/>
              </a:ext>
            </a:extLst>
          </p:cNvPr>
          <p:cNvSpPr/>
          <p:nvPr/>
        </p:nvSpPr>
        <p:spPr>
          <a:xfrm>
            <a:off x="1006863" y="3006250"/>
            <a:ext cx="5180347" cy="872876"/>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2961A19C-AD2F-CEB6-C6FA-EF982FF6C41E}"/>
              </a:ext>
            </a:extLst>
          </p:cNvPr>
          <p:cNvSpPr txBox="1"/>
          <p:nvPr/>
        </p:nvSpPr>
        <p:spPr>
          <a:xfrm>
            <a:off x="1129218" y="3299723"/>
            <a:ext cx="4964877"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ア　自殺企図又は自傷行為が著しく切迫している場合</a:t>
            </a:r>
          </a:p>
        </p:txBody>
      </p:sp>
      <p:sp>
        <p:nvSpPr>
          <p:cNvPr id="16" name="四角形: 角を丸くする 15">
            <a:extLst>
              <a:ext uri="{FF2B5EF4-FFF2-40B4-BE49-F238E27FC236}">
                <a16:creationId xmlns:a16="http://schemas.microsoft.com/office/drawing/2014/main" id="{C0C3DF64-385A-3CD6-8DEA-8B6B3D357764}"/>
              </a:ext>
            </a:extLst>
          </p:cNvPr>
          <p:cNvSpPr/>
          <p:nvPr/>
        </p:nvSpPr>
        <p:spPr>
          <a:xfrm>
            <a:off x="1006863" y="4082182"/>
            <a:ext cx="5180347" cy="901875"/>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235C38D2-3B9E-F3F8-73A3-8B3FCBBAE71B}"/>
              </a:ext>
            </a:extLst>
          </p:cNvPr>
          <p:cNvSpPr txBox="1"/>
          <p:nvPr/>
        </p:nvSpPr>
        <p:spPr>
          <a:xfrm>
            <a:off x="1129218" y="4379230"/>
            <a:ext cx="4964877" cy="30777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イ　多動又は不穏が顕著である場合</a:t>
            </a:r>
          </a:p>
        </p:txBody>
      </p:sp>
      <p:sp>
        <p:nvSpPr>
          <p:cNvPr id="54" name="四角形: 角を丸くする 53">
            <a:extLst>
              <a:ext uri="{FF2B5EF4-FFF2-40B4-BE49-F238E27FC236}">
                <a16:creationId xmlns:a16="http://schemas.microsoft.com/office/drawing/2014/main" id="{D1227B7E-E267-3F6E-D80F-9C5FDAF5DA9C}"/>
              </a:ext>
            </a:extLst>
          </p:cNvPr>
          <p:cNvSpPr/>
          <p:nvPr/>
        </p:nvSpPr>
        <p:spPr>
          <a:xfrm>
            <a:off x="1024929" y="5193350"/>
            <a:ext cx="5180347" cy="901875"/>
          </a:xfrm>
          <a:prstGeom prst="roundRect">
            <a:avLst/>
          </a:prstGeom>
          <a:solidFill>
            <a:schemeClr val="bg1"/>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id="{46450DE3-A561-0805-DEC7-C959DB6616F0}"/>
              </a:ext>
            </a:extLst>
          </p:cNvPr>
          <p:cNvSpPr txBox="1"/>
          <p:nvPr/>
        </p:nvSpPr>
        <p:spPr>
          <a:xfrm>
            <a:off x="1129217" y="5317312"/>
            <a:ext cx="4964877" cy="73866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ウ　ア又はイ上記のほか精神障害のために、</a:t>
            </a: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dirty="0"/>
              <a:t>　　そのまま放置すれば患者の生命にまで</a:t>
            </a:r>
            <a:br>
              <a:rPr kumimoji="1" lang="en-US" altLang="ja-JP" sz="1400" dirty="0"/>
            </a:br>
            <a:r>
              <a:rPr kumimoji="1" lang="ja-JP" altLang="en-US" sz="1400" dirty="0"/>
              <a:t>　　危険が及ぶおそれがある場合</a:t>
            </a:r>
          </a:p>
        </p:txBody>
      </p:sp>
    </p:spTree>
    <p:extLst>
      <p:ext uri="{BB962C8B-B14F-4D97-AF65-F5344CB8AC3E}">
        <p14:creationId xmlns:p14="http://schemas.microsoft.com/office/powerpoint/2010/main" val="3670876852"/>
      </p:ext>
    </p:extLst>
  </p:cSld>
  <p:clrMapOvr>
    <a:masterClrMapping/>
  </p:clrMapOvr>
  <mc:AlternateContent xmlns:mc="http://schemas.openxmlformats.org/markup-compatibility/2006" xmlns:p14="http://schemas.microsoft.com/office/powerpoint/2010/main">
    <mc:Choice Requires="p14">
      <p:transition spd="slow" p14:dur="2000" advTm="71147"/>
    </mc:Choice>
    <mc:Fallback xmlns="">
      <p:transition spd="slow" advTm="71147"/>
    </mc:Fallback>
  </mc:AlternateContent>
  <p:extLst>
    <p:ext uri="{E180D4A7-C9FB-4DFB-919C-405C955672EB}">
      <p14:showEvtLst xmlns:p14="http://schemas.microsoft.com/office/powerpoint/2010/main">
        <p14:playEvt time="5" objId="53"/>
        <p14:stopEvt time="70754" objId="53"/>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57F984-C99D-CB92-E127-051D7B5C29CC}"/>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4E3AC94E-454F-D295-4A2B-3A2D6CF224C6}"/>
              </a:ext>
            </a:extLst>
          </p:cNvPr>
          <p:cNvSpPr txBox="1"/>
          <p:nvPr/>
        </p:nvSpPr>
        <p:spPr>
          <a:xfrm>
            <a:off x="1128961" y="2288404"/>
            <a:ext cx="10183820" cy="1877437"/>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落ち着かず、不穏・多動な患者さん</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水分摂取不良</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介助に応じることが困難なため、補液が必要な状態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必要な薬も服用できていない</a:t>
            </a:r>
          </a:p>
        </p:txBody>
      </p:sp>
      <p:grpSp>
        <p:nvGrpSpPr>
          <p:cNvPr id="8" name="グループ化 7">
            <a:extLst>
              <a:ext uri="{FF2B5EF4-FFF2-40B4-BE49-F238E27FC236}">
                <a16:creationId xmlns:a16="http://schemas.microsoft.com/office/drawing/2014/main" id="{7D2F6305-BE48-81CD-C91D-E8C8C00A736D}"/>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F0DA79E8-D051-7322-01C3-30F40C5E757E}"/>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3041C735-02E8-DC2B-4E3D-1DDC1FA13803}"/>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30A5242-D988-B92C-C962-C007032EB003}"/>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6114314F-0958-6C45-8259-DE2950FCA996}"/>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2932DB44-1C2C-4ACC-5E7F-9B4F39BFBE34}"/>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C0646868-C64A-C9E6-067F-2408E4AA9B7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B02166A-7EDF-8133-A2ED-884A00536481}"/>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25EE3E77-93F1-9E1C-245A-80D952ADF089}"/>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BF04BD79-44B0-0550-B949-3E7832A66F73}"/>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5CB63A35-E19E-3D13-2239-BBBDAF5B10A1}"/>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F4A95D08-C6EF-F106-8839-70EA8FF52A9A}"/>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9C31476-BE9A-DC5D-7BDE-AAC700804231}"/>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02993553-C917-A608-F232-6C597A53295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A52A4F82-F96C-A944-517D-720DD66ED23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3227FCC-D259-6ABF-CA21-EC334E7226CC}"/>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9C14307-2BE0-871F-33A6-DA91D2C76D62}"/>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0F1BB194-4075-E8E8-A9F6-823478474C4D}"/>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991F3F0E-7819-AE75-17EB-0274E7446BF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A15BE362-FA06-9C7F-E902-9289AA2C95E3}"/>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59086F82-2142-8DCC-E260-28A7E1049CA7}"/>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7235419C-DD96-0FE8-BE09-CB1D361D597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CD8FDE59-8B93-8977-36A8-E7E4EDBA066E}"/>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3658F1FE-5425-3937-AE69-7EBB7B996F86}"/>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979EE45C-B61E-3CEC-002B-8A925F00E648}"/>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9993AAB-AA2B-75C9-43A2-46702B48CDBB}"/>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9D631467-D275-67C8-A35E-DC3AD2B952B5}"/>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1259961E-66F4-B7DF-B723-42DE0D294506}"/>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99264BF-C1FE-7E2D-30A9-1D07745B009E}"/>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24A044A8-4ACA-1734-4B03-5059C3C2B4DB}"/>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BD02764-EDFD-2300-FAF5-1A8F34D8060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509ABD3D-4D58-59FC-739A-26B728192FCF}"/>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A5DE03FC-D5EA-32CB-CC3D-21974DD45F5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2FC4D156-96F2-4DF2-1B4D-744DFD373283}"/>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ABFD49A3-51DF-843A-B897-025FA7208BE4}"/>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F6429992-27F3-3D61-36A6-63A15188D5C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4F25D33C-BFFA-83E3-2610-DC863EE1AF8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574311B4-CD4E-8E65-B57E-3602E24529A7}"/>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5960DBF6-7C67-E58D-7F6C-71FF73A209E4}"/>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354562B0-C7A3-F161-6CA8-F8BAABCC76D8}"/>
              </a:ext>
            </a:extLst>
          </p:cNvPr>
          <p:cNvSpPr/>
          <p:nvPr/>
        </p:nvSpPr>
        <p:spPr>
          <a:xfrm>
            <a:off x="1359336" y="1202500"/>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C1213258-BB0F-2B56-A4C6-DC8EB286DD67}"/>
              </a:ext>
            </a:extLst>
          </p:cNvPr>
          <p:cNvSpPr txBox="1"/>
          <p:nvPr/>
        </p:nvSpPr>
        <p:spPr>
          <a:xfrm>
            <a:off x="1781428" y="1362734"/>
            <a:ext cx="1354918" cy="461665"/>
          </a:xfrm>
          <a:prstGeom prst="rect">
            <a:avLst/>
          </a:prstGeom>
          <a:noFill/>
        </p:spPr>
        <p:txBody>
          <a:bodyPr wrap="square" rtlCol="0">
            <a:spAutoFit/>
          </a:bodyPr>
          <a:lstStyle/>
          <a:p>
            <a:r>
              <a:rPr lang="ja-JP" altLang="en-US" sz="2400" dirty="0">
                <a:latin typeface="+mn-ea"/>
              </a:rPr>
              <a:t>場面</a:t>
            </a:r>
            <a:r>
              <a:rPr lang="en-US" altLang="ja-JP" sz="2400" dirty="0">
                <a:latin typeface="+mn-ea"/>
              </a:rPr>
              <a:t>1</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9BD94A0B-9BBE-6CE0-13C6-DEBAFA250B5A}"/>
              </a:ext>
            </a:extLst>
          </p:cNvPr>
          <p:cNvSpPr txBox="1"/>
          <p:nvPr/>
        </p:nvSpPr>
        <p:spPr>
          <a:xfrm>
            <a:off x="3219744" y="1279545"/>
            <a:ext cx="8749867" cy="584775"/>
          </a:xfrm>
          <a:prstGeom prst="rect">
            <a:avLst/>
          </a:prstGeom>
          <a:noFill/>
        </p:spPr>
        <p:txBody>
          <a:bodyPr wrap="square">
            <a:spAutoFit/>
          </a:bodyPr>
          <a:lstStyle/>
          <a:p>
            <a:r>
              <a:rPr lang="ja-JP" altLang="en-US" sz="3200" dirty="0"/>
              <a:t>補液等 身体管理の必要性</a:t>
            </a:r>
          </a:p>
        </p:txBody>
      </p:sp>
      <p:cxnSp>
        <p:nvCxnSpPr>
          <p:cNvPr id="16" name="直線コネクタ 15">
            <a:extLst>
              <a:ext uri="{FF2B5EF4-FFF2-40B4-BE49-F238E27FC236}">
                <a16:creationId xmlns:a16="http://schemas.microsoft.com/office/drawing/2014/main" id="{719809C3-ECB7-1EFA-15EC-94D53E650D06}"/>
              </a:ext>
            </a:extLst>
          </p:cNvPr>
          <p:cNvCxnSpPr>
            <a:cxnSpLocks/>
          </p:cNvCxnSpPr>
          <p:nvPr/>
        </p:nvCxnSpPr>
        <p:spPr>
          <a:xfrm>
            <a:off x="3005187" y="1913515"/>
            <a:ext cx="5423196"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12" name="テキスト ボックス 11">
            <a:extLst>
              <a:ext uri="{FF2B5EF4-FFF2-40B4-BE49-F238E27FC236}">
                <a16:creationId xmlns:a16="http://schemas.microsoft.com/office/drawing/2014/main" id="{36935246-2408-84CC-ED02-902504150810}"/>
              </a:ext>
            </a:extLst>
          </p:cNvPr>
          <p:cNvSpPr txBox="1"/>
          <p:nvPr/>
        </p:nvSpPr>
        <p:spPr>
          <a:xfrm>
            <a:off x="1455588" y="4423599"/>
            <a:ext cx="9857193" cy="1015663"/>
          </a:xfrm>
          <a:prstGeom prst="rect">
            <a:avLst/>
          </a:prstGeom>
          <a:noFill/>
        </p:spPr>
        <p:txBody>
          <a:bodyPr wrap="square" rtlCol="0">
            <a:spAutoFit/>
          </a:bodyPr>
          <a:lstStyle/>
          <a:p>
            <a:pPr marL="342900" indent="-342900">
              <a:buFont typeface="Wingdings" panose="05000000000000000000" pitchFamily="2" charset="2"/>
              <a:buChar char="n"/>
            </a:pPr>
            <a:r>
              <a:rPr kumimoji="1" lang="ja-JP" altLang="en-US" sz="2000" dirty="0"/>
              <a:t>目を離すとすぐに自己抜去してしまう予測がある</a:t>
            </a:r>
            <a:r>
              <a:rPr kumimoji="1" lang="en-US" altLang="ja-JP" sz="2000" dirty="0"/>
              <a:t>…</a:t>
            </a:r>
          </a:p>
          <a:p>
            <a:pPr marL="342900" indent="-342900">
              <a:buFont typeface="Wingdings" panose="05000000000000000000" pitchFamily="2" charset="2"/>
              <a:buChar char="n"/>
            </a:pPr>
            <a:r>
              <a:rPr kumimoji="1" lang="ja-JP" altLang="en-US" sz="2000" dirty="0"/>
              <a:t>直ぐには自己抜去しないが、</a:t>
            </a:r>
            <a:r>
              <a:rPr kumimoji="1" lang="en-US" altLang="ja-JP" sz="2000" dirty="0"/>
              <a:t>30</a:t>
            </a:r>
            <a:r>
              <a:rPr kumimoji="1" lang="ja-JP" altLang="en-US" sz="2000" dirty="0"/>
              <a:t>分ぐらいの間にはおそらく抜いてしまう</a:t>
            </a:r>
            <a:r>
              <a:rPr kumimoji="1" lang="en-US" altLang="ja-JP" sz="2000" dirty="0"/>
              <a:t>…</a:t>
            </a:r>
          </a:p>
          <a:p>
            <a:pPr marL="342900" indent="-342900">
              <a:buFont typeface="Wingdings" panose="05000000000000000000" pitchFamily="2" charset="2"/>
              <a:buChar char="n"/>
            </a:pPr>
            <a:r>
              <a:rPr kumimoji="1" lang="ja-JP" altLang="en-US" sz="2000" dirty="0"/>
              <a:t>一度抜かれてしまったことがある</a:t>
            </a:r>
            <a:r>
              <a:rPr kumimoji="1" lang="en-US" altLang="ja-JP" sz="2000" dirty="0"/>
              <a:t>…</a:t>
            </a:r>
          </a:p>
        </p:txBody>
      </p:sp>
      <p:sp>
        <p:nvSpPr>
          <p:cNvPr id="15" name="正方形/長方形 14">
            <a:extLst>
              <a:ext uri="{FF2B5EF4-FFF2-40B4-BE49-F238E27FC236}">
                <a16:creationId xmlns:a16="http://schemas.microsoft.com/office/drawing/2014/main" id="{EC92F5FA-08F1-3C72-EC3A-9904FB2E33C1}"/>
              </a:ext>
            </a:extLst>
          </p:cNvPr>
          <p:cNvSpPr/>
          <p:nvPr/>
        </p:nvSpPr>
        <p:spPr>
          <a:xfrm>
            <a:off x="2486272" y="5636568"/>
            <a:ext cx="7219456" cy="97718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a:extLst>
              <a:ext uri="{FF2B5EF4-FFF2-40B4-BE49-F238E27FC236}">
                <a16:creationId xmlns:a16="http://schemas.microsoft.com/office/drawing/2014/main" id="{FC9E1390-F361-4AE5-0919-747405C2F096}"/>
              </a:ext>
            </a:extLst>
          </p:cNvPr>
          <p:cNvSpPr txBox="1"/>
          <p:nvPr/>
        </p:nvSpPr>
        <p:spPr>
          <a:xfrm>
            <a:off x="1901266" y="5894326"/>
            <a:ext cx="8389468" cy="461665"/>
          </a:xfrm>
          <a:prstGeom prst="rect">
            <a:avLst/>
          </a:prstGeom>
          <a:noFill/>
        </p:spPr>
        <p:txBody>
          <a:bodyPr wrap="square" rtlCol="0">
            <a:spAutoFit/>
          </a:bodyPr>
          <a:lstStyle/>
          <a:p>
            <a:pPr algn="ctr"/>
            <a:r>
              <a:rPr kumimoji="1" lang="ja-JP" altLang="en-US" sz="2400" dirty="0"/>
              <a:t>どの様な代替方法がありますか？</a:t>
            </a:r>
          </a:p>
        </p:txBody>
      </p:sp>
    </p:spTree>
    <p:extLst>
      <p:ext uri="{BB962C8B-B14F-4D97-AF65-F5344CB8AC3E}">
        <p14:creationId xmlns:p14="http://schemas.microsoft.com/office/powerpoint/2010/main" val="2793962038"/>
      </p:ext>
    </p:extLst>
  </p:cSld>
  <p:clrMapOvr>
    <a:masterClrMapping/>
  </p:clrMapOvr>
  <mc:AlternateContent xmlns:mc="http://schemas.openxmlformats.org/markup-compatibility/2006" xmlns:p14="http://schemas.microsoft.com/office/powerpoint/2010/main">
    <mc:Choice Requires="p14">
      <p:transition spd="slow" p14:dur="2000" advTm="47403"/>
    </mc:Choice>
    <mc:Fallback xmlns="">
      <p:transition spd="slow" advTm="47403"/>
    </mc:Fallback>
  </mc:AlternateContent>
  <p:extLst>
    <p:ext uri="{E180D4A7-C9FB-4DFB-919C-405C955672EB}">
      <p14:showEvtLst xmlns:p14="http://schemas.microsoft.com/office/powerpoint/2010/main">
        <p14:playEvt time="41" objId="49"/>
        <p14:stopEvt time="45803" objId="49"/>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EE5C-6B4E-4F48-D940-BEB1D9418CF0}"/>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B0FCAD0F-6CD2-B49D-AB1B-9F5FF16C54ED}"/>
              </a:ext>
            </a:extLst>
          </p:cNvPr>
          <p:cNvSpPr txBox="1"/>
          <p:nvPr/>
        </p:nvSpPr>
        <p:spPr>
          <a:xfrm>
            <a:off x="1128961" y="2288404"/>
            <a:ext cx="10183820" cy="3662541"/>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持続点滴が必要なのか？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付き添っていられる業務上の時間上限は？</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付き添っていれば安全に行えるか？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見守っていれば、安全に行えるか？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見守りしやすい院内環境ではどうか？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内服以外の方法、貼付剤等は代替になるか？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深部静脈血栓症／肺塞栓症のリスク評価は、</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身体的拘束をしない場合のリスク評価を上回るか？</a:t>
            </a:r>
          </a:p>
        </p:txBody>
      </p:sp>
      <p:grpSp>
        <p:nvGrpSpPr>
          <p:cNvPr id="8" name="グループ化 7">
            <a:extLst>
              <a:ext uri="{FF2B5EF4-FFF2-40B4-BE49-F238E27FC236}">
                <a16:creationId xmlns:a16="http://schemas.microsoft.com/office/drawing/2014/main" id="{08332143-D806-82FB-AB99-36A7908262F2}"/>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49BFF805-E04B-BB9A-4451-91033029B350}"/>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D343A25-B48A-637E-1BE3-08B93CE2B321}"/>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053DAC4-75F1-A73B-0469-AC1AFD9655E1}"/>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11628F4B-B5C6-402D-1844-23ECC4D910E5}"/>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72433E3D-5C06-2762-2130-B8E2AF96B972}"/>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A28C537C-9C9B-A2CD-6053-11C51C8D8C39}"/>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CDA717D2-89B9-80F5-AF4A-B080CC7DEB28}"/>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0B2479FA-5BA7-285A-127B-0CD45DAC580E}"/>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AB0E1E2B-CB08-1DAF-6705-657335A35D9E}"/>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7B46FF6-3A26-CDCD-6F98-01093BE7156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888FD1B7-F9A4-06E3-2E00-8E5E638B6965}"/>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AB92E6E-8131-EB3B-C771-93FC904F9523}"/>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E8CF5B86-FC83-BF98-9F41-90874FCB91FC}"/>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F5D66555-A926-C4E9-55A1-6767D00F12F2}"/>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F3C3B1F5-5D27-A1D3-8971-A82E62F9763A}"/>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3CF7BBD7-E703-CCDA-FE71-59A6DE15F4C9}"/>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EB732C70-EE07-3757-4361-8262039ED83A}"/>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C8DF6409-9D98-F622-4995-5D0ABBE4549D}"/>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B355B407-4F07-CB3E-B3B7-2E76D6374484}"/>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D357BDB9-C339-F01F-DE45-2C8593924E14}"/>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B6F5B31C-4773-E8A2-CC22-A0AC634F90A2}"/>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EA2F5863-D363-D141-1778-643845E58243}"/>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B47448C0-286F-EF11-1AE2-1DD877D8305E}"/>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A25280C0-DEDC-6ECA-1D4C-F4FE50E3A9E3}"/>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BB40273-66EF-9F8E-2E94-1D53B4B9A4AE}"/>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774AE8E5-F4C6-2C50-5B94-B06ADBED9573}"/>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3815175D-A679-C329-21F8-FEFE72E46162}"/>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026A9101-7521-D53F-CEE1-F39C9990C106}"/>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78B8C9C-189D-AE21-97E5-7B3BAE02CBBB}"/>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FDC3A198-F4D9-3FD4-EAF4-2BD7FF0BE2D8}"/>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D4511B5B-3230-CACF-D2BF-22EAF71D4987}"/>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20CCF08A-FA9F-EBAC-72CC-668F5E9D7A70}"/>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99289682-0BAB-6377-4F8F-B72DEBE5F26B}"/>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A08AEF34-CF7E-B3AB-8997-4869CBC3376D}"/>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B760FA4D-6010-4A5E-BECC-D1A415DFCB69}"/>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670042FA-3BDE-E2E2-4FDD-1472872C278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4A1F3EA7-83B1-453C-7FE2-EBC5E5F94974}"/>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DF76E4CE-2212-7C27-D9A3-76BB81FE566E}"/>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B2F0A89C-8412-E87D-6819-0FB5039BE3D3}"/>
              </a:ext>
            </a:extLst>
          </p:cNvPr>
          <p:cNvSpPr/>
          <p:nvPr/>
        </p:nvSpPr>
        <p:spPr>
          <a:xfrm>
            <a:off x="1359336" y="1202500"/>
            <a:ext cx="1777010" cy="711428"/>
          </a:xfrm>
          <a:prstGeom prst="roundRect">
            <a:avLst/>
          </a:prstGeom>
          <a:solidFill>
            <a:schemeClr val="tx2">
              <a:lumMod val="10000"/>
              <a:lumOff val="90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131A8138-60E0-35CD-27CE-A8C3EBD3EAC5}"/>
              </a:ext>
            </a:extLst>
          </p:cNvPr>
          <p:cNvSpPr txBox="1"/>
          <p:nvPr/>
        </p:nvSpPr>
        <p:spPr>
          <a:xfrm>
            <a:off x="1462341" y="1362734"/>
            <a:ext cx="1715704" cy="461665"/>
          </a:xfrm>
          <a:prstGeom prst="rect">
            <a:avLst/>
          </a:prstGeom>
          <a:noFill/>
        </p:spPr>
        <p:txBody>
          <a:bodyPr wrap="square" rtlCol="0">
            <a:spAutoFit/>
          </a:bodyPr>
          <a:lstStyle/>
          <a:p>
            <a:r>
              <a:rPr kumimoji="1" lang="ja-JP" altLang="en-US" sz="2400" dirty="0">
                <a:latin typeface="+mn-ea"/>
              </a:rPr>
              <a:t>代替方法</a:t>
            </a:r>
            <a:r>
              <a:rPr kumimoji="1" lang="en-US" altLang="ja-JP" sz="2400" dirty="0">
                <a:latin typeface="+mn-ea"/>
              </a:rPr>
              <a:t>1</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3011AA1E-BA07-8853-A952-8806405D1118}"/>
              </a:ext>
            </a:extLst>
          </p:cNvPr>
          <p:cNvSpPr txBox="1"/>
          <p:nvPr/>
        </p:nvSpPr>
        <p:spPr>
          <a:xfrm>
            <a:off x="3219744" y="1279545"/>
            <a:ext cx="8749867" cy="584775"/>
          </a:xfrm>
          <a:prstGeom prst="rect">
            <a:avLst/>
          </a:prstGeom>
          <a:noFill/>
        </p:spPr>
        <p:txBody>
          <a:bodyPr wrap="square">
            <a:spAutoFit/>
          </a:bodyPr>
          <a:lstStyle/>
          <a:p>
            <a:r>
              <a:rPr lang="ja-JP" altLang="en-US" sz="3200" dirty="0"/>
              <a:t>ケア方針の見直し</a:t>
            </a:r>
          </a:p>
        </p:txBody>
      </p:sp>
      <p:cxnSp>
        <p:nvCxnSpPr>
          <p:cNvPr id="16" name="直線コネクタ 15">
            <a:extLst>
              <a:ext uri="{FF2B5EF4-FFF2-40B4-BE49-F238E27FC236}">
                <a16:creationId xmlns:a16="http://schemas.microsoft.com/office/drawing/2014/main" id="{9C97E6EC-D2A4-BC29-242D-DAC7556D9BEA}"/>
              </a:ext>
            </a:extLst>
          </p:cNvPr>
          <p:cNvCxnSpPr>
            <a:cxnSpLocks/>
          </p:cNvCxnSpPr>
          <p:nvPr/>
        </p:nvCxnSpPr>
        <p:spPr>
          <a:xfrm>
            <a:off x="3005187" y="1913515"/>
            <a:ext cx="3978709"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830416876"/>
      </p:ext>
    </p:extLst>
  </p:cSld>
  <p:clrMapOvr>
    <a:masterClrMapping/>
  </p:clrMapOvr>
  <mc:AlternateContent xmlns:mc="http://schemas.openxmlformats.org/markup-compatibility/2006" xmlns:p14="http://schemas.microsoft.com/office/powerpoint/2010/main">
    <mc:Choice Requires="p14">
      <p:transition spd="slow" p14:dur="2000" advTm="84681"/>
    </mc:Choice>
    <mc:Fallback xmlns="">
      <p:transition spd="slow" advTm="84681"/>
    </mc:Fallback>
  </mc:AlternateContent>
  <p:extLst>
    <p:ext uri="{E180D4A7-C9FB-4DFB-919C-405C955672EB}">
      <p14:showEvtLst xmlns:p14="http://schemas.microsoft.com/office/powerpoint/2010/main">
        <p14:playEvt time="47" objId="48"/>
        <p14:stopEvt time="83539" objId="48"/>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F421D-5275-1710-FB0B-3944F134BBF3}"/>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15679E3B-F1F2-76B6-B2B3-A4BCFACB1036}"/>
              </a:ext>
            </a:extLst>
          </p:cNvPr>
          <p:cNvSpPr txBox="1"/>
          <p:nvPr/>
        </p:nvSpPr>
        <p:spPr>
          <a:xfrm>
            <a:off x="1128961" y="2288404"/>
            <a:ext cx="10183820" cy="933589"/>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不穏・多動な患者さん</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暴力的で近寄れない状態</a:t>
            </a:r>
          </a:p>
        </p:txBody>
      </p:sp>
      <p:grpSp>
        <p:nvGrpSpPr>
          <p:cNvPr id="8" name="グループ化 7">
            <a:extLst>
              <a:ext uri="{FF2B5EF4-FFF2-40B4-BE49-F238E27FC236}">
                <a16:creationId xmlns:a16="http://schemas.microsoft.com/office/drawing/2014/main" id="{9223ABC4-5832-30CF-FA35-97FD0891A7BC}"/>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F7D116B7-1AA6-F153-57FC-4348D46C65F0}"/>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2112DF3-9F69-1371-6C76-DACF16430966}"/>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C8C19C2C-B11D-5ABB-2B4A-125B8088461F}"/>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970B034-7AFB-91C0-BFCB-C1A9A4E7C627}"/>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772C4577-04DE-85F4-6076-E65F7C2DB399}"/>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39ECD0E5-379F-8257-989A-2C7F478A7FF0}"/>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7A216213-25F0-5310-089F-64CC20A6B9FD}"/>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37B2C7B5-071B-4609-3D6D-F5728FDC8365}"/>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F78085C5-39FB-06C8-79C8-DD932E88052C}"/>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5BB7761C-1FBF-FDB0-10AE-775A1B3EE7D4}"/>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76823216-149A-7322-C75E-C670910D155F}"/>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57D5D3EE-8F89-9359-952E-E6D87E75D79A}"/>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4990EE30-93DA-C796-31F3-80A18D875B3D}"/>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9E697E6-13C8-CA3A-DB0B-19E493F7EB7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560DD28-373F-37AE-9FED-7C69853D095B}"/>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9DE57B9D-0772-454A-C2A0-BA806B8D3D23}"/>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5AC3F04A-ADF8-7124-53D0-9F1376B767CF}"/>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73ABF2A3-78C7-F8D5-66AC-3834939E67D0}"/>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1710374D-D5A3-6850-7E9D-F0111F72A1FB}"/>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E8896BBC-ACB7-8890-62C9-2657BCE7D34A}"/>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9853CBF1-B124-93F1-3B98-013BA82A60DD}"/>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4BD6FC89-E5E0-62DE-4947-15923871A26D}"/>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34743085-78E5-6868-652D-D93830503DCE}"/>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F13A1159-2FD0-9357-6B59-9C70F480D2D5}"/>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9BD0799-348F-D34D-017A-95C4C482A3BB}"/>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6C6AB516-FD20-72C2-5326-C23ABF363173}"/>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2FC0DCD2-9E43-9A04-9692-2D2685AB7326}"/>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FE864062-2362-C9A8-7156-53E916D327D2}"/>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EEECE41E-39B4-3623-65A9-D2722C6CE2E0}"/>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69E491E2-1EA2-CFE3-AB17-2C66A779A23D}"/>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DF6DBB16-A898-49A5-0F2E-E374C03995F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639009C1-422C-6365-6356-7788B723E5D1}"/>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A75F6E9F-B036-D2EA-C1CE-E9939B96C561}"/>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E9F970B7-EA7D-829C-C77F-DC5BC8A27D8B}"/>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DDAE06F3-2CBD-BC41-8E97-104350E9E870}"/>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67197F62-7FFB-3FB7-B517-4BFF972903A0}"/>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866A7877-2AD4-F58B-6289-258F8A7CE263}"/>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22C7A7FC-CA73-819A-4EC6-687A384623D9}"/>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440BD6A8-BDFF-F904-46EA-D010E50F024F}"/>
              </a:ext>
            </a:extLst>
          </p:cNvPr>
          <p:cNvSpPr/>
          <p:nvPr/>
        </p:nvSpPr>
        <p:spPr>
          <a:xfrm>
            <a:off x="1359336" y="1202500"/>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AFC2E295-E1C5-75F8-A2EE-3498567718FF}"/>
              </a:ext>
            </a:extLst>
          </p:cNvPr>
          <p:cNvSpPr txBox="1"/>
          <p:nvPr/>
        </p:nvSpPr>
        <p:spPr>
          <a:xfrm>
            <a:off x="1570382" y="1350310"/>
            <a:ext cx="1354918" cy="461665"/>
          </a:xfrm>
          <a:prstGeom prst="rect">
            <a:avLst/>
          </a:prstGeom>
          <a:noFill/>
        </p:spPr>
        <p:txBody>
          <a:bodyPr wrap="square" rtlCol="0">
            <a:spAutoFit/>
          </a:bodyPr>
          <a:lstStyle/>
          <a:p>
            <a:r>
              <a:rPr lang="ja-JP" altLang="en-US" sz="2400" dirty="0"/>
              <a:t>場面</a:t>
            </a:r>
            <a:r>
              <a:rPr lang="en-US" altLang="ja-JP" sz="2400" dirty="0"/>
              <a:t>2-1</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B164B711-4D32-260D-EA9F-5A9FEE460074}"/>
              </a:ext>
            </a:extLst>
          </p:cNvPr>
          <p:cNvSpPr txBox="1"/>
          <p:nvPr/>
        </p:nvSpPr>
        <p:spPr>
          <a:xfrm>
            <a:off x="3219744" y="1279545"/>
            <a:ext cx="8749867" cy="584775"/>
          </a:xfrm>
          <a:prstGeom prst="rect">
            <a:avLst/>
          </a:prstGeom>
          <a:noFill/>
        </p:spPr>
        <p:txBody>
          <a:bodyPr wrap="square">
            <a:spAutoFit/>
          </a:bodyPr>
          <a:lstStyle/>
          <a:p>
            <a:r>
              <a:rPr lang="ja-JP" altLang="en-US" sz="3200" dirty="0">
                <a:latin typeface="+mn-ea"/>
              </a:rPr>
              <a:t>破壊的衝動　他害</a:t>
            </a:r>
          </a:p>
        </p:txBody>
      </p:sp>
      <p:cxnSp>
        <p:nvCxnSpPr>
          <p:cNvPr id="16" name="直線コネクタ 15">
            <a:extLst>
              <a:ext uri="{FF2B5EF4-FFF2-40B4-BE49-F238E27FC236}">
                <a16:creationId xmlns:a16="http://schemas.microsoft.com/office/drawing/2014/main" id="{FFEDFDB7-71E5-1E3E-6A08-512865C645BA}"/>
              </a:ext>
            </a:extLst>
          </p:cNvPr>
          <p:cNvCxnSpPr>
            <a:cxnSpLocks/>
          </p:cNvCxnSpPr>
          <p:nvPr/>
        </p:nvCxnSpPr>
        <p:spPr>
          <a:xfrm>
            <a:off x="3005187" y="1913515"/>
            <a:ext cx="3965456"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12" name="テキスト ボックス 11">
            <a:extLst>
              <a:ext uri="{FF2B5EF4-FFF2-40B4-BE49-F238E27FC236}">
                <a16:creationId xmlns:a16="http://schemas.microsoft.com/office/drawing/2014/main" id="{83DF622E-C58A-B970-6168-AF32FD775FFA}"/>
              </a:ext>
            </a:extLst>
          </p:cNvPr>
          <p:cNvSpPr txBox="1"/>
          <p:nvPr/>
        </p:nvSpPr>
        <p:spPr>
          <a:xfrm>
            <a:off x="1472568" y="3636008"/>
            <a:ext cx="9857193" cy="1323439"/>
          </a:xfrm>
          <a:prstGeom prst="rect">
            <a:avLst/>
          </a:prstGeom>
          <a:noFill/>
        </p:spPr>
        <p:txBody>
          <a:bodyPr wrap="square" rtlCol="0">
            <a:spAutoFit/>
          </a:bodyPr>
          <a:lstStyle/>
          <a:p>
            <a:pPr marL="342900" indent="-342900">
              <a:buFont typeface="Wingdings" panose="05000000000000000000" pitchFamily="2" charset="2"/>
              <a:buChar char="n"/>
            </a:pPr>
            <a:r>
              <a:rPr kumimoji="1" lang="ja-JP" altLang="en-US" sz="2000" dirty="0"/>
              <a:t>患者さんは比較的若く、力もある男性の場合</a:t>
            </a:r>
            <a:r>
              <a:rPr kumimoji="1" lang="en-US" altLang="ja-JP" sz="2000" dirty="0"/>
              <a:t>…</a:t>
            </a:r>
          </a:p>
          <a:p>
            <a:pPr marL="342900" indent="-342900">
              <a:buFont typeface="Wingdings" panose="05000000000000000000" pitchFamily="2" charset="2"/>
              <a:buChar char="n"/>
            </a:pPr>
            <a:r>
              <a:rPr kumimoji="1" lang="ja-JP" altLang="en-US" sz="2000" dirty="0"/>
              <a:t>床上の高齢者で動きが遅く、力はないが、</a:t>
            </a:r>
            <a:br>
              <a:rPr kumimoji="1" lang="en-US" altLang="ja-JP" sz="2000" dirty="0"/>
            </a:br>
            <a:r>
              <a:rPr kumimoji="1" lang="ja-JP" altLang="en-US" sz="2000" dirty="0"/>
              <a:t>叩く、蹴るなどの動作が著しい場合</a:t>
            </a:r>
            <a:r>
              <a:rPr kumimoji="1" lang="en-US" altLang="ja-JP" sz="2000" dirty="0"/>
              <a:t>…</a:t>
            </a:r>
          </a:p>
          <a:p>
            <a:pPr marL="342900" indent="-342900">
              <a:buFont typeface="Wingdings" panose="05000000000000000000" pitchFamily="2" charset="2"/>
              <a:buChar char="n"/>
            </a:pPr>
            <a:r>
              <a:rPr kumimoji="1" lang="ja-JP" altLang="en-US" sz="2000" dirty="0"/>
              <a:t>患者さんが女性の場合</a:t>
            </a:r>
            <a:r>
              <a:rPr kumimoji="1" lang="en-US" altLang="ja-JP" sz="2000" dirty="0"/>
              <a:t>…</a:t>
            </a:r>
          </a:p>
        </p:txBody>
      </p:sp>
      <p:sp>
        <p:nvSpPr>
          <p:cNvPr id="15" name="正方形/長方形 14">
            <a:extLst>
              <a:ext uri="{FF2B5EF4-FFF2-40B4-BE49-F238E27FC236}">
                <a16:creationId xmlns:a16="http://schemas.microsoft.com/office/drawing/2014/main" id="{6F148C11-5881-25A4-FE6E-0F564651F908}"/>
              </a:ext>
            </a:extLst>
          </p:cNvPr>
          <p:cNvSpPr/>
          <p:nvPr/>
        </p:nvSpPr>
        <p:spPr>
          <a:xfrm>
            <a:off x="2486272" y="5424690"/>
            <a:ext cx="7219456" cy="97718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a:extLst>
              <a:ext uri="{FF2B5EF4-FFF2-40B4-BE49-F238E27FC236}">
                <a16:creationId xmlns:a16="http://schemas.microsoft.com/office/drawing/2014/main" id="{CA66FF9D-A9CB-5DC4-537E-1F9AA14CDE22}"/>
              </a:ext>
            </a:extLst>
          </p:cNvPr>
          <p:cNvSpPr txBox="1"/>
          <p:nvPr/>
        </p:nvSpPr>
        <p:spPr>
          <a:xfrm>
            <a:off x="1901266" y="5682448"/>
            <a:ext cx="8389468" cy="461665"/>
          </a:xfrm>
          <a:prstGeom prst="rect">
            <a:avLst/>
          </a:prstGeom>
          <a:noFill/>
        </p:spPr>
        <p:txBody>
          <a:bodyPr wrap="square" rtlCol="0">
            <a:spAutoFit/>
          </a:bodyPr>
          <a:lstStyle/>
          <a:p>
            <a:pPr algn="ctr"/>
            <a:r>
              <a:rPr kumimoji="1" lang="ja-JP" altLang="en-US" sz="2400" dirty="0"/>
              <a:t>どの様な代替方法がありますか？</a:t>
            </a:r>
          </a:p>
        </p:txBody>
      </p:sp>
    </p:spTree>
    <p:extLst>
      <p:ext uri="{BB962C8B-B14F-4D97-AF65-F5344CB8AC3E}">
        <p14:creationId xmlns:p14="http://schemas.microsoft.com/office/powerpoint/2010/main" val="3450071917"/>
      </p:ext>
    </p:extLst>
  </p:cSld>
  <p:clrMapOvr>
    <a:masterClrMapping/>
  </p:clrMapOvr>
  <mc:AlternateContent xmlns:mc="http://schemas.openxmlformats.org/markup-compatibility/2006" xmlns:p14="http://schemas.microsoft.com/office/powerpoint/2010/main">
    <mc:Choice Requires="p14">
      <p:transition spd="slow" p14:dur="2000" advTm="36985"/>
    </mc:Choice>
    <mc:Fallback xmlns="">
      <p:transition spd="slow" advTm="36985"/>
    </mc:Fallback>
  </mc:AlternateContent>
  <p:extLst>
    <p:ext uri="{E180D4A7-C9FB-4DFB-919C-405C955672EB}">
      <p14:showEvtLst xmlns:p14="http://schemas.microsoft.com/office/powerpoint/2010/main">
        <p14:playEvt time="41" objId="50"/>
        <p14:stopEvt time="34485" objId="5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28890-2DEC-F70D-7BCB-ED3CE43F3258}"/>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E9BFA132-9DC8-94FC-B678-4B074E21DA34}"/>
              </a:ext>
            </a:extLst>
          </p:cNvPr>
          <p:cNvSpPr txBox="1"/>
          <p:nvPr/>
        </p:nvSpPr>
        <p:spPr>
          <a:xfrm>
            <a:off x="1128961" y="2129285"/>
            <a:ext cx="10183820" cy="933589"/>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患者さんが壁に頭を打ちつける</a:t>
            </a:r>
          </a:p>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目が離せない状態</a:t>
            </a:r>
          </a:p>
        </p:txBody>
      </p:sp>
      <p:grpSp>
        <p:nvGrpSpPr>
          <p:cNvPr id="8" name="グループ化 7">
            <a:extLst>
              <a:ext uri="{FF2B5EF4-FFF2-40B4-BE49-F238E27FC236}">
                <a16:creationId xmlns:a16="http://schemas.microsoft.com/office/drawing/2014/main" id="{719BD2D6-37AB-C0E9-A6DC-20A03479B3E7}"/>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33924055-4D26-8326-70D7-1EE8CE916E2F}"/>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DB99A1B6-876C-B67B-8BF0-21B792D4A375}"/>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9ECFA779-D980-3FF1-40C0-CF0D0ECD6C33}"/>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56D16E8D-45EE-CFC1-CCB1-481F33601ABF}"/>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16A51845-555D-28DF-A308-CC0446981F2C}"/>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D7B1E58F-30AE-1671-2FA7-97F844738FA8}"/>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360BD045-647E-A65F-9E64-71ED595224AC}"/>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D6B484C6-C578-1D76-8441-96DC59876A25}"/>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D02680C3-F208-DB2A-F38F-33E520BAF961}"/>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D26FE534-FBFA-4AF2-91DA-77630EF92247}"/>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77578E6C-1B00-9D11-02B7-C3F12212D217}"/>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EBD86B2C-8B24-35DB-CEA7-1E9BE00029D8}"/>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095B8DD1-90E2-978B-CE03-1A3F592F0DF1}"/>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FE36F449-F36F-5287-1B8B-8653EC5E2F32}"/>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FB08FB3-9207-9A4D-5C0E-8C3988BDDE2D}"/>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EB96281-4A8C-AC6F-B1CA-47C4946E9DB7}"/>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DA84C389-21E3-24C1-EF6E-BF2CDA86E171}"/>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F3557AF9-17DD-ACD6-E79B-E4097B8F64EF}"/>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5159C38F-1389-A3C0-FCF5-3DC6B18771CD}"/>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DDEFBAB8-A77B-E376-3F23-766E328A56A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B0EB329D-2233-CD4B-83F5-A34B143DFADB}"/>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99D0BE5-DFDF-CA10-C32C-09866312235D}"/>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7F7E7787-B0ED-AC05-E8E1-260519CC66A1}"/>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6F697E33-8466-81DF-F69B-28B72355EC84}"/>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8BC443EA-A9A9-DF8D-8E49-F5E80F92BD63}"/>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A4BBCBAB-CE78-06A2-63CE-F85F0CABAB66}"/>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2A6BAE6D-FB9E-524B-5BD8-62EE586D7A82}"/>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BA28C66-C169-D9C4-A895-E16333ED60B8}"/>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916236FB-4D70-9167-6A5F-DBEF5F6EA821}"/>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05D23A8-625C-B350-ABF0-2ECCDE03F292}"/>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3F1700EB-4650-3C89-9CE6-D38DD1B14381}"/>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BEDD8A5C-E4B9-15EF-C3EA-35B022B7D8A5}"/>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3E397938-0DA2-B26E-9275-4A42B9A8E92A}"/>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5DC95918-FC4A-7FB8-37E8-CB5C178568F4}"/>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9DF2FE75-1DF5-C45D-61AD-C3483B1B3883}"/>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7FD2F82E-63CB-7C0B-0AB1-B7665D432F39}"/>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011C808A-5D8B-7559-7BEA-34ACB01ADC2F}"/>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a:extLst>
              <a:ext uri="{FF2B5EF4-FFF2-40B4-BE49-F238E27FC236}">
                <a16:creationId xmlns:a16="http://schemas.microsoft.com/office/drawing/2014/main" id="{7CA426A8-E61B-0518-C862-C12510565D90}"/>
              </a:ext>
            </a:extLst>
          </p:cNvPr>
          <p:cNvSpPr txBox="1"/>
          <p:nvPr/>
        </p:nvSpPr>
        <p:spPr>
          <a:xfrm>
            <a:off x="1074591" y="523152"/>
            <a:ext cx="11676205" cy="646331"/>
          </a:xfrm>
          <a:prstGeom prst="rect">
            <a:avLst/>
          </a:prstGeom>
          <a:noFill/>
        </p:spPr>
        <p:txBody>
          <a:bodyPr wrap="square" rtlCol="0">
            <a:spAutoFit/>
          </a:bodyPr>
          <a:lstStyle/>
          <a:p>
            <a:r>
              <a:rPr kumimoji="1" lang="ja-JP" altLang="en-US" sz="3600" dirty="0"/>
              <a:t>身体的拘束</a:t>
            </a:r>
          </a:p>
        </p:txBody>
      </p:sp>
      <p:sp>
        <p:nvSpPr>
          <p:cNvPr id="2" name="四角形: 角を丸くする 1">
            <a:extLst>
              <a:ext uri="{FF2B5EF4-FFF2-40B4-BE49-F238E27FC236}">
                <a16:creationId xmlns:a16="http://schemas.microsoft.com/office/drawing/2014/main" id="{8C737CB9-B931-0F1E-E509-0160911B765A}"/>
              </a:ext>
            </a:extLst>
          </p:cNvPr>
          <p:cNvSpPr/>
          <p:nvPr/>
        </p:nvSpPr>
        <p:spPr>
          <a:xfrm>
            <a:off x="1359336" y="1202500"/>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64DF38A8-E507-D918-C8E2-44FE7ECFB350}"/>
              </a:ext>
            </a:extLst>
          </p:cNvPr>
          <p:cNvSpPr txBox="1"/>
          <p:nvPr/>
        </p:nvSpPr>
        <p:spPr>
          <a:xfrm>
            <a:off x="1570382" y="1350310"/>
            <a:ext cx="1354918" cy="461665"/>
          </a:xfrm>
          <a:prstGeom prst="rect">
            <a:avLst/>
          </a:prstGeom>
          <a:noFill/>
        </p:spPr>
        <p:txBody>
          <a:bodyPr wrap="square" rtlCol="0">
            <a:spAutoFit/>
          </a:bodyPr>
          <a:lstStyle/>
          <a:p>
            <a:r>
              <a:rPr lang="ja-JP" altLang="en-US" sz="2400" dirty="0"/>
              <a:t>場面</a:t>
            </a:r>
            <a:r>
              <a:rPr lang="en-US" altLang="ja-JP" sz="2400" dirty="0"/>
              <a:t>2-2</a:t>
            </a:r>
            <a:endParaRPr kumimoji="1" lang="ja-JP" altLang="en-US" sz="2400" dirty="0">
              <a:latin typeface="+mn-ea"/>
            </a:endParaRPr>
          </a:p>
        </p:txBody>
      </p:sp>
      <p:sp>
        <p:nvSpPr>
          <p:cNvPr id="14" name="テキスト ボックス 13">
            <a:extLst>
              <a:ext uri="{FF2B5EF4-FFF2-40B4-BE49-F238E27FC236}">
                <a16:creationId xmlns:a16="http://schemas.microsoft.com/office/drawing/2014/main" id="{2ED34D56-A257-23C8-6E24-CDAD0FB33771}"/>
              </a:ext>
            </a:extLst>
          </p:cNvPr>
          <p:cNvSpPr txBox="1"/>
          <p:nvPr/>
        </p:nvSpPr>
        <p:spPr>
          <a:xfrm>
            <a:off x="3219745" y="1279545"/>
            <a:ext cx="5613818" cy="584775"/>
          </a:xfrm>
          <a:prstGeom prst="rect">
            <a:avLst/>
          </a:prstGeom>
          <a:noFill/>
        </p:spPr>
        <p:txBody>
          <a:bodyPr wrap="square">
            <a:spAutoFit/>
          </a:bodyPr>
          <a:lstStyle/>
          <a:p>
            <a:r>
              <a:rPr lang="ja-JP" altLang="en-US" sz="3200" dirty="0">
                <a:latin typeface="+mn-ea"/>
              </a:rPr>
              <a:t>破壊的衝動性　自傷行為</a:t>
            </a:r>
          </a:p>
        </p:txBody>
      </p:sp>
      <p:cxnSp>
        <p:nvCxnSpPr>
          <p:cNvPr id="16" name="直線コネクタ 15">
            <a:extLst>
              <a:ext uri="{FF2B5EF4-FFF2-40B4-BE49-F238E27FC236}">
                <a16:creationId xmlns:a16="http://schemas.microsoft.com/office/drawing/2014/main" id="{03E364A0-863E-5D78-BA01-84CC2A3AAD12}"/>
              </a:ext>
            </a:extLst>
          </p:cNvPr>
          <p:cNvCxnSpPr>
            <a:cxnSpLocks/>
          </p:cNvCxnSpPr>
          <p:nvPr/>
        </p:nvCxnSpPr>
        <p:spPr>
          <a:xfrm>
            <a:off x="3005187" y="1913515"/>
            <a:ext cx="5211161"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15" name="正方形/長方形 14">
            <a:extLst>
              <a:ext uri="{FF2B5EF4-FFF2-40B4-BE49-F238E27FC236}">
                <a16:creationId xmlns:a16="http://schemas.microsoft.com/office/drawing/2014/main" id="{03577044-6388-DF59-CEFF-93D66D00C999}"/>
              </a:ext>
            </a:extLst>
          </p:cNvPr>
          <p:cNvSpPr/>
          <p:nvPr/>
        </p:nvSpPr>
        <p:spPr>
          <a:xfrm>
            <a:off x="2486272" y="5424690"/>
            <a:ext cx="7219456" cy="97718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a:extLst>
              <a:ext uri="{FF2B5EF4-FFF2-40B4-BE49-F238E27FC236}">
                <a16:creationId xmlns:a16="http://schemas.microsoft.com/office/drawing/2014/main" id="{83236A53-FBD2-B7AD-5862-146DEDB5BE72}"/>
              </a:ext>
            </a:extLst>
          </p:cNvPr>
          <p:cNvSpPr txBox="1"/>
          <p:nvPr/>
        </p:nvSpPr>
        <p:spPr>
          <a:xfrm>
            <a:off x="1901266" y="5682448"/>
            <a:ext cx="8389468" cy="461665"/>
          </a:xfrm>
          <a:prstGeom prst="rect">
            <a:avLst/>
          </a:prstGeom>
          <a:noFill/>
        </p:spPr>
        <p:txBody>
          <a:bodyPr wrap="square" rtlCol="0">
            <a:spAutoFit/>
          </a:bodyPr>
          <a:lstStyle/>
          <a:p>
            <a:pPr algn="ctr"/>
            <a:r>
              <a:rPr kumimoji="1" lang="ja-JP" altLang="en-US" sz="2400" dirty="0"/>
              <a:t>どの様な代替方法がありますか？</a:t>
            </a:r>
          </a:p>
        </p:txBody>
      </p:sp>
      <p:sp>
        <p:nvSpPr>
          <p:cNvPr id="49" name="四角形: 角を丸くする 48">
            <a:extLst>
              <a:ext uri="{FF2B5EF4-FFF2-40B4-BE49-F238E27FC236}">
                <a16:creationId xmlns:a16="http://schemas.microsoft.com/office/drawing/2014/main" id="{5DFDC65C-73DE-DE1F-09E8-31993F2BEFF1}"/>
              </a:ext>
            </a:extLst>
          </p:cNvPr>
          <p:cNvSpPr/>
          <p:nvPr/>
        </p:nvSpPr>
        <p:spPr>
          <a:xfrm>
            <a:off x="1359336" y="3454254"/>
            <a:ext cx="1777010" cy="711428"/>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0" name="テキスト ボックス 49">
            <a:extLst>
              <a:ext uri="{FF2B5EF4-FFF2-40B4-BE49-F238E27FC236}">
                <a16:creationId xmlns:a16="http://schemas.microsoft.com/office/drawing/2014/main" id="{3D00AA5E-F745-1DDC-50F7-3E9CE42ADD64}"/>
              </a:ext>
            </a:extLst>
          </p:cNvPr>
          <p:cNvSpPr txBox="1"/>
          <p:nvPr/>
        </p:nvSpPr>
        <p:spPr>
          <a:xfrm>
            <a:off x="1570382" y="3602064"/>
            <a:ext cx="1354918" cy="461665"/>
          </a:xfrm>
          <a:prstGeom prst="rect">
            <a:avLst/>
          </a:prstGeom>
          <a:noFill/>
        </p:spPr>
        <p:txBody>
          <a:bodyPr wrap="square" rtlCol="0">
            <a:spAutoFit/>
          </a:bodyPr>
          <a:lstStyle/>
          <a:p>
            <a:r>
              <a:rPr lang="ja-JP" altLang="en-US" sz="2400" dirty="0"/>
              <a:t>場面</a:t>
            </a:r>
            <a:r>
              <a:rPr lang="en-US" altLang="ja-JP" sz="2400" dirty="0"/>
              <a:t>2-3</a:t>
            </a:r>
            <a:endParaRPr kumimoji="1" lang="ja-JP" altLang="en-US" sz="2400" dirty="0">
              <a:latin typeface="+mn-ea"/>
            </a:endParaRPr>
          </a:p>
        </p:txBody>
      </p:sp>
      <p:sp>
        <p:nvSpPr>
          <p:cNvPr id="51" name="テキスト ボックス 50">
            <a:extLst>
              <a:ext uri="{FF2B5EF4-FFF2-40B4-BE49-F238E27FC236}">
                <a16:creationId xmlns:a16="http://schemas.microsoft.com/office/drawing/2014/main" id="{CAD71184-86BB-C527-51EE-9CB7E6BBCE72}"/>
              </a:ext>
            </a:extLst>
          </p:cNvPr>
          <p:cNvSpPr txBox="1"/>
          <p:nvPr/>
        </p:nvSpPr>
        <p:spPr>
          <a:xfrm>
            <a:off x="3219745" y="3531299"/>
            <a:ext cx="5613818" cy="584775"/>
          </a:xfrm>
          <a:prstGeom prst="rect">
            <a:avLst/>
          </a:prstGeom>
          <a:noFill/>
        </p:spPr>
        <p:txBody>
          <a:bodyPr wrap="square">
            <a:spAutoFit/>
          </a:bodyPr>
          <a:lstStyle/>
          <a:p>
            <a:r>
              <a:rPr lang="ja-JP" altLang="en-US" sz="3200" dirty="0">
                <a:latin typeface="+mn-ea"/>
              </a:rPr>
              <a:t>破壊的衝動性　自殺企図</a:t>
            </a:r>
          </a:p>
        </p:txBody>
      </p:sp>
      <p:cxnSp>
        <p:nvCxnSpPr>
          <p:cNvPr id="52" name="直線コネクタ 51">
            <a:extLst>
              <a:ext uri="{FF2B5EF4-FFF2-40B4-BE49-F238E27FC236}">
                <a16:creationId xmlns:a16="http://schemas.microsoft.com/office/drawing/2014/main" id="{741795FD-F4FA-F678-F1EF-F0355286FE0C}"/>
              </a:ext>
            </a:extLst>
          </p:cNvPr>
          <p:cNvCxnSpPr>
            <a:cxnSpLocks/>
          </p:cNvCxnSpPr>
          <p:nvPr/>
        </p:nvCxnSpPr>
        <p:spPr>
          <a:xfrm>
            <a:off x="3005187" y="4165269"/>
            <a:ext cx="5211161" cy="0"/>
          </a:xfrm>
          <a:prstGeom prst="line">
            <a:avLst/>
          </a:prstGeom>
          <a:ln>
            <a:solidFill>
              <a:schemeClr val="accent6">
                <a:lumMod val="60000"/>
                <a:lumOff val="40000"/>
              </a:schemeClr>
            </a:solidFill>
          </a:ln>
        </p:spPr>
        <p:style>
          <a:lnRef idx="1">
            <a:schemeClr val="accent6"/>
          </a:lnRef>
          <a:fillRef idx="0">
            <a:schemeClr val="accent6"/>
          </a:fillRef>
          <a:effectRef idx="0">
            <a:schemeClr val="accent6"/>
          </a:effectRef>
          <a:fontRef idx="minor">
            <a:schemeClr val="tx1"/>
          </a:fontRef>
        </p:style>
      </p:cxnSp>
      <p:sp>
        <p:nvSpPr>
          <p:cNvPr id="53" name="テキスト ボックス 52">
            <a:extLst>
              <a:ext uri="{FF2B5EF4-FFF2-40B4-BE49-F238E27FC236}">
                <a16:creationId xmlns:a16="http://schemas.microsoft.com/office/drawing/2014/main" id="{691BB8C7-8D1B-1E49-F750-C0A31AE29C3C}"/>
              </a:ext>
            </a:extLst>
          </p:cNvPr>
          <p:cNvSpPr txBox="1"/>
          <p:nvPr/>
        </p:nvSpPr>
        <p:spPr>
          <a:xfrm>
            <a:off x="1115136" y="4423028"/>
            <a:ext cx="10183820" cy="461665"/>
          </a:xfrm>
          <a:prstGeom prst="rect">
            <a:avLst/>
          </a:prstGeom>
          <a:noFill/>
        </p:spPr>
        <p:txBody>
          <a:bodyPr wrap="square" rtlCol="0">
            <a:spAutoFit/>
          </a:bodyPr>
          <a:lstStyle/>
          <a:p>
            <a:pPr marL="342900" indent="-342900">
              <a:spcBef>
                <a:spcPts val="8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保護室内で衣類で首を絞めたが未然に発見</a:t>
            </a:r>
          </a:p>
        </p:txBody>
      </p:sp>
    </p:spTree>
    <p:extLst>
      <p:ext uri="{BB962C8B-B14F-4D97-AF65-F5344CB8AC3E}">
        <p14:creationId xmlns:p14="http://schemas.microsoft.com/office/powerpoint/2010/main" val="3884349912"/>
      </p:ext>
    </p:extLst>
  </p:cSld>
  <p:clrMapOvr>
    <a:masterClrMapping/>
  </p:clrMapOvr>
  <mc:AlternateContent xmlns:mc="http://schemas.openxmlformats.org/markup-compatibility/2006" xmlns:p14="http://schemas.microsoft.com/office/powerpoint/2010/main">
    <mc:Choice Requires="p14">
      <p:transition spd="slow" p14:dur="2000" advTm="29667"/>
    </mc:Choice>
    <mc:Fallback xmlns="">
      <p:transition spd="slow" advTm="29667"/>
    </mc:Fallback>
  </mc:AlternateContent>
  <p:extLst>
    <p:ext uri="{E180D4A7-C9FB-4DFB-919C-405C955672EB}">
      <p14:showEvtLst xmlns:p14="http://schemas.microsoft.com/office/powerpoint/2010/main">
        <p14:playEvt time="6" objId="12"/>
        <p14:stopEvt time="26928" objId="12"/>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9372</TotalTime>
  <Words>3979</Words>
  <Application>Microsoft Office PowerPoint</Application>
  <PresentationFormat>ワイド画面</PresentationFormat>
  <Paragraphs>290</Paragraphs>
  <Slides>17</Slides>
  <Notes>17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17</vt:i4>
      </vt:variant>
    </vt:vector>
  </HeadingPairs>
  <TitlesOfParts>
    <vt:vector size="22"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八神 颯</dc:creator>
  <cp:lastModifiedBy>奈良 麻結</cp:lastModifiedBy>
  <cp:revision>47</cp:revision>
  <dcterms:created xsi:type="dcterms:W3CDTF">2024-03-03T03:15:09Z</dcterms:created>
  <dcterms:modified xsi:type="dcterms:W3CDTF">2025-06-09T07:40:06Z</dcterms:modified>
</cp:coreProperties>
</file>